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0" r:id="rId1"/>
  </p:sldMasterIdLst>
  <p:sldIdLst>
    <p:sldId id="256" r:id="rId2"/>
    <p:sldId id="257" r:id="rId3"/>
    <p:sldId id="258" r:id="rId4"/>
    <p:sldId id="259" r:id="rId5"/>
    <p:sldId id="260" r:id="rId6"/>
    <p:sldId id="261" r:id="rId7"/>
    <p:sldId id="266" r:id="rId8"/>
    <p:sldId id="267" r:id="rId9"/>
    <p:sldId id="268" r:id="rId10"/>
    <p:sldId id="269" r:id="rId11"/>
    <p:sldId id="270" r:id="rId12"/>
    <p:sldId id="271" r:id="rId13"/>
    <p:sldId id="262"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63"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264" r:id="rId46"/>
    <p:sldId id="302" r:id="rId47"/>
    <p:sldId id="303" r:id="rId48"/>
    <p:sldId id="304" r:id="rId49"/>
    <p:sldId id="305" r:id="rId50"/>
    <p:sldId id="306" r:id="rId51"/>
    <p:sldId id="307" r:id="rId52"/>
    <p:sldId id="324" r:id="rId53"/>
    <p:sldId id="308" r:id="rId54"/>
    <p:sldId id="309" r:id="rId55"/>
    <p:sldId id="310" r:id="rId56"/>
    <p:sldId id="311" r:id="rId57"/>
    <p:sldId id="312" r:id="rId58"/>
    <p:sldId id="313" r:id="rId59"/>
    <p:sldId id="265" r:id="rId60"/>
    <p:sldId id="314" r:id="rId61"/>
    <p:sldId id="315" r:id="rId62"/>
    <p:sldId id="316" r:id="rId63"/>
    <p:sldId id="317" r:id="rId64"/>
    <p:sldId id="318" r:id="rId65"/>
    <p:sldId id="319" r:id="rId66"/>
    <p:sldId id="320" r:id="rId67"/>
    <p:sldId id="321" r:id="rId68"/>
    <p:sldId id="322" r:id="rId69"/>
    <p:sldId id="32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7CF"/>
    <a:srgbClr val="CE4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F1923-A41D-41B4-BEFE-4B465959FB74}" v="22" dt="2025-03-10T05:31:33.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600"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P\OneDrive%20-%20University%20of%20Ghana\Desktop\Private\IPG\Research%20Reports\IPG-PENS%20Full%20Tables_11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FE9-4606-85A9-E51836245F8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FE9-4606-85A9-E51836245F86}"/>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tabout'!$I$32:$I$33</c:f>
              <c:strCache>
                <c:ptCount val="2"/>
                <c:pt idx="0">
                  <c:v>Male</c:v>
                </c:pt>
                <c:pt idx="1">
                  <c:v>Female</c:v>
                </c:pt>
              </c:strCache>
            </c:strRef>
          </c:cat>
          <c:val>
            <c:numRef>
              <c:f>'IPG-PENS tabout'!$J$32:$J$33</c:f>
              <c:numCache>
                <c:formatCode>General</c:formatCode>
                <c:ptCount val="2"/>
                <c:pt idx="0">
                  <c:v>2083</c:v>
                </c:pt>
                <c:pt idx="1">
                  <c:v>2146</c:v>
                </c:pt>
              </c:numCache>
            </c:numRef>
          </c:val>
          <c:extLst>
            <c:ext xmlns:c16="http://schemas.microsoft.com/office/drawing/2014/chart" uri="{C3380CC4-5D6E-409C-BE32-E72D297353CC}">
              <c16:uniqueId val="{00000004-2FE9-4606-85A9-E51836245F86}"/>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2"/>
          <c:dPt>
            <c:idx val="0"/>
            <c:bubble3D val="0"/>
            <c:spPr>
              <a:solidFill>
                <a:schemeClr val="accent1"/>
              </a:solidFill>
              <a:ln w="12700" cap="flat" cmpd="sng" algn="ctr">
                <a:solidFill>
                  <a:schemeClr val="accent1">
                    <a:shade val="15000"/>
                  </a:schemeClr>
                </a:solidFill>
                <a:prstDash val="solid"/>
                <a:miter lim="800000"/>
              </a:ln>
              <a:effectLst/>
              <a:sp3d contourW="12700">
                <a:contourClr>
                  <a:schemeClr val="accent1">
                    <a:shade val="15000"/>
                  </a:schemeClr>
                </a:contourClr>
              </a:sp3d>
            </c:spPr>
            <c:extLst>
              <c:ext xmlns:c16="http://schemas.microsoft.com/office/drawing/2014/chart" uri="{C3380CC4-5D6E-409C-BE32-E72D297353CC}">
                <c16:uniqueId val="{00000001-90B0-41B9-A178-8FC5ACEC8F8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0B0-41B9-A178-8FC5ACEC8F89}"/>
              </c:ext>
            </c:extLst>
          </c:dPt>
          <c:dLbls>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90B0-41B9-A178-8FC5ACEC8F89}"/>
                </c:ext>
              </c:extLst>
            </c:dLbl>
            <c:dLbl>
              <c:idx val="1"/>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90B0-41B9-A178-8FC5ACEC8F8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'IPG-PENS tabout'!$J$401:$J$402</c:f>
              <c:strCache>
                <c:ptCount val="2"/>
                <c:pt idx="0">
                  <c:v>Yes</c:v>
                </c:pt>
                <c:pt idx="1">
                  <c:v>No</c:v>
                </c:pt>
              </c:strCache>
            </c:strRef>
          </c:cat>
          <c:val>
            <c:numRef>
              <c:f>'IPG-PENS tabout'!$K$401:$K$402</c:f>
              <c:numCache>
                <c:formatCode>General</c:formatCode>
                <c:ptCount val="2"/>
                <c:pt idx="0">
                  <c:v>87.4</c:v>
                </c:pt>
                <c:pt idx="1">
                  <c:v>12.6</c:v>
                </c:pt>
              </c:numCache>
            </c:numRef>
          </c:val>
          <c:extLst>
            <c:ext xmlns:c16="http://schemas.microsoft.com/office/drawing/2014/chart" uri="{C3380CC4-5D6E-409C-BE32-E72D297353CC}">
              <c16:uniqueId val="{00000004-90B0-41B9-A178-8FC5ACEC8F89}"/>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25400">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6494-4D4B-9444-14D2608FA7E1}"/>
              </c:ext>
            </c:extLst>
          </c:dPt>
          <c:dPt>
            <c:idx val="1"/>
            <c:bubble3D val="0"/>
            <c:spPr>
              <a:solidFill>
                <a:schemeClr val="accent1"/>
              </a:solidFill>
              <a:ln w="12700" cap="flat" cmpd="sng" algn="ctr">
                <a:solidFill>
                  <a:schemeClr val="accent1">
                    <a:shade val="15000"/>
                  </a:schemeClr>
                </a:solidFill>
                <a:prstDash val="solid"/>
                <a:miter lim="800000"/>
              </a:ln>
              <a:effectLst/>
              <a:sp3d contourW="12700">
                <a:contourClr>
                  <a:schemeClr val="accent1">
                    <a:shade val="15000"/>
                  </a:schemeClr>
                </a:contourClr>
              </a:sp3d>
            </c:spPr>
            <c:extLst>
              <c:ext xmlns:c16="http://schemas.microsoft.com/office/drawing/2014/chart" uri="{C3380CC4-5D6E-409C-BE32-E72D297353CC}">
                <c16:uniqueId val="{00000003-6494-4D4B-9444-14D2608FA7E1}"/>
              </c:ext>
            </c:extLst>
          </c:dPt>
          <c:dPt>
            <c:idx val="2"/>
            <c:bubble3D val="0"/>
            <c:spPr>
              <a:solidFill>
                <a:schemeClr val="accent3">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6494-4D4B-9444-14D2608FA7E1}"/>
              </c:ext>
            </c:extLst>
          </c:dPt>
          <c:dPt>
            <c:idx val="3"/>
            <c:bubble3D val="0"/>
            <c:spPr>
              <a:solidFill>
                <a:schemeClr val="accent4">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6494-4D4B-9444-14D2608FA7E1}"/>
              </c:ext>
            </c:extLst>
          </c:dPt>
          <c:dPt>
            <c:idx val="4"/>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6494-4D4B-9444-14D2608FA7E1}"/>
              </c:ext>
            </c:extLst>
          </c:dPt>
          <c:dPt>
            <c:idx val="5"/>
            <c:bubble3D val="0"/>
            <c:spPr>
              <a:solidFill>
                <a:schemeClr val="accent6">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6494-4D4B-9444-14D2608FA7E1}"/>
              </c:ext>
            </c:extLst>
          </c:dPt>
          <c:dPt>
            <c:idx val="6"/>
            <c:bubble3D val="0"/>
            <c:spPr>
              <a:solidFill>
                <a:schemeClr val="accent1">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6494-4D4B-9444-14D2608FA7E1}"/>
              </c:ext>
            </c:extLst>
          </c:dPt>
          <c:dLbls>
            <c:dLbl>
              <c:idx val="3"/>
              <c:layout>
                <c:manualLayout>
                  <c:x val="-0.36690560077754836"/>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494-4D4B-9444-14D2608FA7E1}"/>
                </c:ext>
              </c:extLst>
            </c:dLbl>
            <c:dLbl>
              <c:idx val="4"/>
              <c:layout>
                <c:manualLayout>
                  <c:x val="0.18709755801239208"/>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494-4D4B-9444-14D2608FA7E1}"/>
                </c:ext>
              </c:extLst>
            </c:dLbl>
            <c:dLbl>
              <c:idx val="5"/>
              <c:layout>
                <c:manualLayout>
                  <c:x val="-0.30372980196816912"/>
                  <c:y val="0.138888888888888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494-4D4B-9444-14D2608FA7E1}"/>
                </c:ext>
              </c:extLst>
            </c:dLbl>
            <c:dLbl>
              <c:idx val="6"/>
              <c:layout>
                <c:manualLayout>
                  <c:x val="0.4834836995150846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494-4D4B-9444-14D2608FA7E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tabout'!$J$408:$J$414</c:f>
              <c:strCache>
                <c:ptCount val="7"/>
                <c:pt idx="0">
                  <c:v>NDC</c:v>
                </c:pt>
                <c:pt idx="1">
                  <c:v>NPP</c:v>
                </c:pt>
                <c:pt idx="2">
                  <c:v>CPP</c:v>
                </c:pt>
                <c:pt idx="3">
                  <c:v>APC</c:v>
                </c:pt>
                <c:pt idx="4">
                  <c:v>PPP</c:v>
                </c:pt>
                <c:pt idx="5">
                  <c:v>Have never voted</c:v>
                </c:pt>
                <c:pt idx="6">
                  <c:v>Other</c:v>
                </c:pt>
              </c:strCache>
            </c:strRef>
          </c:cat>
          <c:val>
            <c:numRef>
              <c:f>'IPG-PENS tabout'!$K$408:$K$414</c:f>
              <c:numCache>
                <c:formatCode>General</c:formatCode>
                <c:ptCount val="7"/>
                <c:pt idx="0">
                  <c:v>46</c:v>
                </c:pt>
                <c:pt idx="1">
                  <c:v>52.4</c:v>
                </c:pt>
                <c:pt idx="2">
                  <c:v>0.2</c:v>
                </c:pt>
                <c:pt idx="3">
                  <c:v>0</c:v>
                </c:pt>
                <c:pt idx="4">
                  <c:v>0.1</c:v>
                </c:pt>
                <c:pt idx="5">
                  <c:v>0.1</c:v>
                </c:pt>
                <c:pt idx="6">
                  <c:v>1.2</c:v>
                </c:pt>
              </c:numCache>
            </c:numRef>
          </c:val>
          <c:extLst>
            <c:ext xmlns:c16="http://schemas.microsoft.com/office/drawing/2014/chart" uri="{C3380CC4-5D6E-409C-BE32-E72D297353CC}">
              <c16:uniqueId val="{0000000E-6494-4D4B-9444-14D2608FA7E1}"/>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'IPG-PENS tabout'!$J$431:$J$437</c:f>
              <c:strCache>
                <c:ptCount val="7"/>
                <c:pt idx="0">
                  <c:v>Admired the presidential candidate</c:v>
                </c:pt>
                <c:pt idx="1">
                  <c:v>Liked the party program/manifesto</c:v>
                </c:pt>
                <c:pt idx="2">
                  <c:v>I received a financial inducement</c:v>
                </c:pt>
                <c:pt idx="3">
                  <c:v>I just voted</c:v>
                </c:pt>
                <c:pt idx="4">
                  <c:v>It is the party of my tribesmen/women</c:v>
                </c:pt>
                <c:pt idx="5">
                  <c:v>Tired of the ruling party at the time</c:v>
                </c:pt>
                <c:pt idx="6">
                  <c:v>Others.</c:v>
                </c:pt>
              </c:strCache>
            </c:strRef>
          </c:cat>
          <c:val>
            <c:numRef>
              <c:f>'IPG-PENS tabout'!$K$431:$K$437</c:f>
              <c:numCache>
                <c:formatCode>0.0</c:formatCode>
                <c:ptCount val="7"/>
                <c:pt idx="0">
                  <c:v>18.8</c:v>
                </c:pt>
                <c:pt idx="1">
                  <c:v>58.9</c:v>
                </c:pt>
                <c:pt idx="2">
                  <c:v>2.9</c:v>
                </c:pt>
                <c:pt idx="3">
                  <c:v>3</c:v>
                </c:pt>
                <c:pt idx="4">
                  <c:v>9.9</c:v>
                </c:pt>
                <c:pt idx="5">
                  <c:v>2.9</c:v>
                </c:pt>
                <c:pt idx="6">
                  <c:v>3.6</c:v>
                </c:pt>
              </c:numCache>
            </c:numRef>
          </c:val>
          <c:extLst>
            <c:ext xmlns:c16="http://schemas.microsoft.com/office/drawing/2014/chart" uri="{C3380CC4-5D6E-409C-BE32-E72D297353CC}">
              <c16:uniqueId val="{00000000-3140-4B3F-9411-2C22C234A87A}"/>
            </c:ext>
          </c:extLst>
        </c:ser>
        <c:dLbls>
          <c:dLblPos val="outEnd"/>
          <c:showLegendKey val="0"/>
          <c:showVal val="1"/>
          <c:showCatName val="0"/>
          <c:showSerName val="0"/>
          <c:showPercent val="0"/>
          <c:showBubbleSize val="0"/>
        </c:dLbls>
        <c:gapWidth val="182"/>
        <c:axId val="1059724000"/>
        <c:axId val="1059724480"/>
      </c:barChart>
      <c:catAx>
        <c:axId val="10597240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Reason for voting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59724480"/>
        <c:crosses val="autoZero"/>
        <c:auto val="1"/>
        <c:lblAlgn val="ctr"/>
        <c:lblOffset val="100"/>
        <c:noMultiLvlLbl val="0"/>
      </c:catAx>
      <c:valAx>
        <c:axId val="105972448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59724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6"/>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FB6-4ABE-A343-78C12EC2A5D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FB6-4ABE-A343-78C12EC2A5D0}"/>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tabout'!$J$443:$J$444</c:f>
              <c:strCache>
                <c:ptCount val="2"/>
                <c:pt idx="0">
                  <c:v>Yes</c:v>
                </c:pt>
                <c:pt idx="1">
                  <c:v>No</c:v>
                </c:pt>
              </c:strCache>
            </c:strRef>
          </c:cat>
          <c:val>
            <c:numRef>
              <c:f>'IPG-PENS tabout'!$K$443:$K$444</c:f>
              <c:numCache>
                <c:formatCode>General</c:formatCode>
                <c:ptCount val="2"/>
                <c:pt idx="0">
                  <c:v>81.7</c:v>
                </c:pt>
                <c:pt idx="1">
                  <c:v>18.3</c:v>
                </c:pt>
              </c:numCache>
            </c:numRef>
          </c:val>
          <c:extLst>
            <c:ext xmlns:c16="http://schemas.microsoft.com/office/drawing/2014/chart" uri="{C3380CC4-5D6E-409C-BE32-E72D297353CC}">
              <c16:uniqueId val="{00000004-FFB6-4ABE-A343-78C12EC2A5D0}"/>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DFB6-4F17-9D9F-D16C28BEF0CB}"/>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'IPG-PENS tabout'!$J$477:$J$487</c:f>
              <c:strCache>
                <c:ptCount val="11"/>
                <c:pt idx="0">
                  <c:v>NDC - John Dramani Mahama</c:v>
                </c:pt>
                <c:pt idx="1">
                  <c:v>GUM - Christian Kwabena Andrews</c:v>
                </c:pt>
                <c:pt idx="2">
                  <c:v>NPP - Mahamudu Bawumia</c:v>
                </c:pt>
                <c:pt idx="3">
                  <c:v>CPP - Nana Akosua Kumankumah</c:v>
                </c:pt>
                <c:pt idx="4">
                  <c:v>NF - Nana Kwame Bediako</c:v>
                </c:pt>
                <c:pt idx="5">
                  <c:v>GFP - Akua Donkor</c:v>
                </c:pt>
                <c:pt idx="6">
                  <c:v>MfC - Alan Kyeremateng</c:v>
                </c:pt>
                <c:pt idx="7">
                  <c:v>APC - Hassan Ayariga</c:v>
                </c:pt>
                <c:pt idx="8">
                  <c:v>LPG - Kofi Akpaloo</c:v>
                </c:pt>
                <c:pt idx="9">
                  <c:v>PPP - Brigitte Dzogbenuku</c:v>
                </c:pt>
                <c:pt idx="10">
                  <c:v>Did not vote in the presidential elections</c:v>
                </c:pt>
              </c:strCache>
            </c:strRef>
          </c:cat>
          <c:val>
            <c:numRef>
              <c:f>'IPG-PENS tabout'!$K$477:$K$487</c:f>
              <c:numCache>
                <c:formatCode>0.0</c:formatCode>
                <c:ptCount val="11"/>
                <c:pt idx="0">
                  <c:v>61.9</c:v>
                </c:pt>
                <c:pt idx="1">
                  <c:v>0.4</c:v>
                </c:pt>
                <c:pt idx="2">
                  <c:v>36.1</c:v>
                </c:pt>
                <c:pt idx="3">
                  <c:v>0.1</c:v>
                </c:pt>
                <c:pt idx="4">
                  <c:v>0.7</c:v>
                </c:pt>
                <c:pt idx="5">
                  <c:v>0</c:v>
                </c:pt>
                <c:pt idx="6">
                  <c:v>0.3</c:v>
                </c:pt>
                <c:pt idx="7">
                  <c:v>0</c:v>
                </c:pt>
                <c:pt idx="8">
                  <c:v>0</c:v>
                </c:pt>
                <c:pt idx="9">
                  <c:v>0.1</c:v>
                </c:pt>
                <c:pt idx="10">
                  <c:v>0.4</c:v>
                </c:pt>
              </c:numCache>
            </c:numRef>
          </c:val>
          <c:extLst>
            <c:ext xmlns:c16="http://schemas.microsoft.com/office/drawing/2014/chart" uri="{C3380CC4-5D6E-409C-BE32-E72D297353CC}">
              <c16:uniqueId val="{00000002-DFB6-4F17-9D9F-D16C28BEF0CB}"/>
            </c:ext>
          </c:extLst>
        </c:ser>
        <c:dLbls>
          <c:dLblPos val="outEnd"/>
          <c:showLegendKey val="0"/>
          <c:showVal val="1"/>
          <c:showCatName val="0"/>
          <c:showSerName val="0"/>
          <c:showPercent val="0"/>
          <c:showBubbleSize val="0"/>
        </c:dLbls>
        <c:gapWidth val="182"/>
        <c:axId val="1521797535"/>
        <c:axId val="1521788895"/>
      </c:barChart>
      <c:catAx>
        <c:axId val="15217975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Political Parties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21788895"/>
        <c:crosses val="autoZero"/>
        <c:auto val="1"/>
        <c:lblAlgn val="ctr"/>
        <c:lblOffset val="100"/>
        <c:noMultiLvlLbl val="0"/>
      </c:catAx>
      <c:valAx>
        <c:axId val="1521788895"/>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21797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'IPG-PENS tabout'!$J$493:$J$502</c:f>
              <c:strCache>
                <c:ptCount val="10"/>
                <c:pt idx="0">
                  <c:v>The presidential candidate belongs to my political party</c:v>
                </c:pt>
                <c:pt idx="1">
                  <c:v>The presidential candidate does not belong to my political party but in my opinion, he/she is the best person to lead Ghana</c:v>
                </c:pt>
                <c:pt idx="2">
                  <c:v>The presidential candidate belongs to my religious group</c:v>
                </c:pt>
                <c:pt idx="3">
                  <c:v>I voted out of anger against the presidential candidate of my political party</c:v>
                </c:pt>
                <c:pt idx="4">
                  <c:v>The presidential candidate presented a convincing manifesto to me</c:v>
                </c:pt>
                <c:pt idx="5">
                  <c:v>Had no special reason (just voted for the Candidate)</c:v>
                </c:pt>
                <c:pt idx="6">
                  <c:v>I voted because of the prevailing economic hardship</c:v>
                </c:pt>
                <c:pt idx="7">
                  <c:v>I voted because of unemployment</c:v>
                </c:pt>
                <c:pt idx="8">
                  <c:v>I voted to stop corruption</c:v>
                </c:pt>
                <c:pt idx="9">
                  <c:v>Others</c:v>
                </c:pt>
              </c:strCache>
            </c:strRef>
          </c:cat>
          <c:val>
            <c:numRef>
              <c:f>'IPG-PENS tabout'!$K$493:$K$502</c:f>
              <c:numCache>
                <c:formatCode>0.0</c:formatCode>
                <c:ptCount val="10"/>
                <c:pt idx="0">
                  <c:v>44.6</c:v>
                </c:pt>
                <c:pt idx="1">
                  <c:v>8.3000000000000007</c:v>
                </c:pt>
                <c:pt idx="2">
                  <c:v>0.5</c:v>
                </c:pt>
                <c:pt idx="3">
                  <c:v>1.9</c:v>
                </c:pt>
                <c:pt idx="4">
                  <c:v>19.100000000000001</c:v>
                </c:pt>
                <c:pt idx="5">
                  <c:v>2.9</c:v>
                </c:pt>
                <c:pt idx="6">
                  <c:v>16.100000000000001</c:v>
                </c:pt>
                <c:pt idx="7">
                  <c:v>2</c:v>
                </c:pt>
                <c:pt idx="8">
                  <c:v>1.7</c:v>
                </c:pt>
                <c:pt idx="9">
                  <c:v>3</c:v>
                </c:pt>
              </c:numCache>
            </c:numRef>
          </c:val>
          <c:extLst>
            <c:ext xmlns:c16="http://schemas.microsoft.com/office/drawing/2014/chart" uri="{C3380CC4-5D6E-409C-BE32-E72D297353CC}">
              <c16:uniqueId val="{00000000-F2DA-41A7-A4E3-5745B96D7066}"/>
            </c:ext>
          </c:extLst>
        </c:ser>
        <c:dLbls>
          <c:dLblPos val="outEnd"/>
          <c:showLegendKey val="0"/>
          <c:showVal val="1"/>
          <c:showCatName val="0"/>
          <c:showSerName val="0"/>
          <c:showPercent val="0"/>
          <c:showBubbleSize val="0"/>
        </c:dLbls>
        <c:gapWidth val="182"/>
        <c:axId val="1490012095"/>
        <c:axId val="1490013055"/>
      </c:barChart>
      <c:catAx>
        <c:axId val="149001209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Reasons for the choice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90013055"/>
        <c:crosses val="autoZero"/>
        <c:auto val="1"/>
        <c:lblAlgn val="ctr"/>
        <c:lblOffset val="100"/>
        <c:noMultiLvlLbl val="0"/>
      </c:catAx>
      <c:valAx>
        <c:axId val="1490013055"/>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9001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9"/>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B9A-4D15-A3F8-F2FBB92140D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B9A-4D15-A3F8-F2FBB92140D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B9A-4D15-A3F8-F2FBB92140DB}"/>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tabout'!$J$524:$J$526</c:f>
              <c:strCache>
                <c:ptCount val="3"/>
                <c:pt idx="0">
                  <c:v>Yes</c:v>
                </c:pt>
                <c:pt idx="1">
                  <c:v> No</c:v>
                </c:pt>
                <c:pt idx="2">
                  <c:v>No opinion</c:v>
                </c:pt>
              </c:strCache>
            </c:strRef>
          </c:cat>
          <c:val>
            <c:numRef>
              <c:f>'IPG-PENS tabout'!$K$524:$K$526</c:f>
              <c:numCache>
                <c:formatCode>General</c:formatCode>
                <c:ptCount val="3"/>
                <c:pt idx="0">
                  <c:v>60.6</c:v>
                </c:pt>
                <c:pt idx="1">
                  <c:v>35.299999999999997</c:v>
                </c:pt>
                <c:pt idx="2">
                  <c:v>4.0999999999999996</c:v>
                </c:pt>
              </c:numCache>
            </c:numRef>
          </c:val>
          <c:extLst>
            <c:ext xmlns:c16="http://schemas.microsoft.com/office/drawing/2014/chart" uri="{C3380CC4-5D6E-409C-BE32-E72D297353CC}">
              <c16:uniqueId val="{00000006-6B9A-4D15-A3F8-F2FBB92140DB}"/>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9"/>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F98-4DD1-A337-2B7D9016F00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F98-4DD1-A337-2B7D9016F00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F98-4DD1-A337-2B7D9016F00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F98-4DD1-A337-2B7D9016F002}"/>
              </c:ext>
            </c:extLst>
          </c:dPt>
          <c:dLbls>
            <c:dLbl>
              <c:idx val="1"/>
              <c:layout>
                <c:manualLayout>
                  <c:x val="-7.612833061446439E-2"/>
                  <c:y val="0.259602649006622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F98-4DD1-A337-2B7D9016F002}"/>
                </c:ext>
              </c:extLst>
            </c:dLbl>
            <c:dLbl>
              <c:idx val="2"/>
              <c:layout>
                <c:manualLayout>
                  <c:x val="-0.20880913539967375"/>
                  <c:y val="3.70860927152317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F98-4DD1-A337-2B7D9016F00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tabout'!$J$532:$J$535</c:f>
              <c:strCache>
                <c:ptCount val="4"/>
                <c:pt idx="0">
                  <c:v>I voted against NPP</c:v>
                </c:pt>
                <c:pt idx="1">
                  <c:v>I decided not to vote at all</c:v>
                </c:pt>
                <c:pt idx="2">
                  <c:v>I voted skirt-and-blouse</c:v>
                </c:pt>
                <c:pt idx="3">
                  <c:v>Other </c:v>
                </c:pt>
              </c:strCache>
            </c:strRef>
          </c:cat>
          <c:val>
            <c:numRef>
              <c:f>'IPG-PENS tabout'!$K$532:$K$535</c:f>
              <c:numCache>
                <c:formatCode>General</c:formatCode>
                <c:ptCount val="4"/>
                <c:pt idx="0">
                  <c:v>73.2</c:v>
                </c:pt>
                <c:pt idx="1">
                  <c:v>19.8</c:v>
                </c:pt>
                <c:pt idx="2">
                  <c:v>2.2000000000000002</c:v>
                </c:pt>
                <c:pt idx="3">
                  <c:v>4.9000000000000004</c:v>
                </c:pt>
              </c:numCache>
            </c:numRef>
          </c:val>
          <c:extLst>
            <c:ext xmlns:c16="http://schemas.microsoft.com/office/drawing/2014/chart" uri="{C3380CC4-5D6E-409C-BE32-E72D297353CC}">
              <c16:uniqueId val="{00000008-5F98-4DD1-A337-2B7D9016F002}"/>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BD2-4A8A-9109-02987716FA8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BD2-4A8A-9109-02987716FA8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BD2-4A8A-9109-02987716FA8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BD2-4A8A-9109-02987716FA89}"/>
              </c:ext>
            </c:extLst>
          </c:dPt>
          <c:dLbls>
            <c:dLbl>
              <c:idx val="1"/>
              <c:layout>
                <c:manualLayout>
                  <c:x val="-8.0478520935290926E-2"/>
                  <c:y val="0.1617386909274703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BD2-4A8A-9109-02987716FA89}"/>
                </c:ext>
              </c:extLst>
            </c:dLbl>
            <c:dLbl>
              <c:idx val="2"/>
              <c:layout>
                <c:manualLayout>
                  <c:x val="-0.12398042414355628"/>
                  <c:y val="2.527167045741723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BD2-4A8A-9109-02987716FA8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tabout'!$I$549:$I$552</c:f>
              <c:strCache>
                <c:ptCount val="4"/>
                <c:pt idx="0">
                  <c:v>I voted against NPP</c:v>
                </c:pt>
                <c:pt idx="1">
                  <c:v>I decided not to vote at all</c:v>
                </c:pt>
                <c:pt idx="2">
                  <c:v>I voted skirt-and-blouse</c:v>
                </c:pt>
                <c:pt idx="3">
                  <c:v>Other </c:v>
                </c:pt>
              </c:strCache>
            </c:strRef>
          </c:cat>
          <c:val>
            <c:numRef>
              <c:f>'IPG-PENS tabout'!$J$549:$J$552</c:f>
              <c:numCache>
                <c:formatCode>General</c:formatCode>
                <c:ptCount val="4"/>
                <c:pt idx="0">
                  <c:v>1611</c:v>
                </c:pt>
                <c:pt idx="1">
                  <c:v>458</c:v>
                </c:pt>
                <c:pt idx="2">
                  <c:v>52</c:v>
                </c:pt>
                <c:pt idx="3">
                  <c:v>102</c:v>
                </c:pt>
              </c:numCache>
            </c:numRef>
          </c:val>
          <c:extLst>
            <c:ext xmlns:c16="http://schemas.microsoft.com/office/drawing/2014/chart" uri="{C3380CC4-5D6E-409C-BE32-E72D297353CC}">
              <c16:uniqueId val="{00000008-BBD2-4A8A-9109-02987716FA89}"/>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E3B-4574-8662-527953BDD2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E3B-4574-8662-527953BDD2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E3B-4574-8662-527953BDD200}"/>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tabout'!$J$575:$J$577</c:f>
              <c:strCache>
                <c:ptCount val="3"/>
                <c:pt idx="0">
                  <c:v>Yes</c:v>
                </c:pt>
                <c:pt idx="1">
                  <c:v> No</c:v>
                </c:pt>
                <c:pt idx="2">
                  <c:v>No opinion</c:v>
                </c:pt>
              </c:strCache>
            </c:strRef>
          </c:cat>
          <c:val>
            <c:numRef>
              <c:f>'IPG-PENS tabout'!$K$575:$K$577</c:f>
              <c:numCache>
                <c:formatCode>General</c:formatCode>
                <c:ptCount val="3"/>
                <c:pt idx="0">
                  <c:v>64.7</c:v>
                </c:pt>
                <c:pt idx="1">
                  <c:v>30.1</c:v>
                </c:pt>
                <c:pt idx="2">
                  <c:v>5.2</c:v>
                </c:pt>
              </c:numCache>
            </c:numRef>
          </c:val>
          <c:extLst>
            <c:ext xmlns:c16="http://schemas.microsoft.com/office/drawing/2014/chart" uri="{C3380CC4-5D6E-409C-BE32-E72D297353CC}">
              <c16:uniqueId val="{00000006-0E3B-4574-8662-527953BDD200}"/>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'IPG-PENS tabout'!$K$232:$K$240</c:f>
              <c:strCache>
                <c:ptCount val="9"/>
                <c:pt idx="0">
                  <c:v>18 - 24</c:v>
                </c:pt>
                <c:pt idx="1">
                  <c:v>25-30</c:v>
                </c:pt>
                <c:pt idx="2">
                  <c:v>31- 35  </c:v>
                </c:pt>
                <c:pt idx="3">
                  <c:v>36- 40</c:v>
                </c:pt>
                <c:pt idx="4">
                  <c:v>41-45</c:v>
                </c:pt>
                <c:pt idx="5">
                  <c:v>46-50   </c:v>
                </c:pt>
                <c:pt idx="6">
                  <c:v>51-55 </c:v>
                </c:pt>
                <c:pt idx="7">
                  <c:v>56-60 </c:v>
                </c:pt>
                <c:pt idx="8">
                  <c:v>61 and above </c:v>
                </c:pt>
              </c:strCache>
            </c:strRef>
          </c:cat>
          <c:val>
            <c:numRef>
              <c:f>'IPG-PENS tabout'!$L$232:$L$240</c:f>
              <c:numCache>
                <c:formatCode>0.0</c:formatCode>
                <c:ptCount val="9"/>
                <c:pt idx="0">
                  <c:v>8</c:v>
                </c:pt>
                <c:pt idx="1">
                  <c:v>13.7</c:v>
                </c:pt>
                <c:pt idx="2">
                  <c:v>15.7</c:v>
                </c:pt>
                <c:pt idx="3">
                  <c:v>19.2</c:v>
                </c:pt>
                <c:pt idx="4">
                  <c:v>16.399999999999999</c:v>
                </c:pt>
                <c:pt idx="5">
                  <c:v>13</c:v>
                </c:pt>
                <c:pt idx="6">
                  <c:v>6.9</c:v>
                </c:pt>
                <c:pt idx="7">
                  <c:v>3.5</c:v>
                </c:pt>
                <c:pt idx="8">
                  <c:v>3.6</c:v>
                </c:pt>
              </c:numCache>
            </c:numRef>
          </c:val>
          <c:extLst>
            <c:ext xmlns:c16="http://schemas.microsoft.com/office/drawing/2014/chart" uri="{C3380CC4-5D6E-409C-BE32-E72D297353CC}">
              <c16:uniqueId val="{00000001-6FF3-44E2-931F-0C69F2B278D0}"/>
            </c:ext>
          </c:extLst>
        </c:ser>
        <c:dLbls>
          <c:dLblPos val="outEnd"/>
          <c:showLegendKey val="0"/>
          <c:showVal val="1"/>
          <c:showCatName val="0"/>
          <c:showSerName val="0"/>
          <c:showPercent val="0"/>
          <c:showBubbleSize val="0"/>
        </c:dLbls>
        <c:gapWidth val="182"/>
        <c:axId val="1057526880"/>
        <c:axId val="1057527840"/>
      </c:barChart>
      <c:catAx>
        <c:axId val="1057526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Age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57527840"/>
        <c:crosses val="autoZero"/>
        <c:auto val="1"/>
        <c:lblAlgn val="ctr"/>
        <c:lblOffset val="100"/>
        <c:noMultiLvlLbl val="0"/>
      </c:catAx>
      <c:valAx>
        <c:axId val="1057527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5752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F32-467C-970A-A1636DB1554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F32-467C-970A-A1636DB1554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F32-467C-970A-A1636DB1554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F32-467C-970A-A1636DB15547}"/>
              </c:ext>
            </c:extLst>
          </c:dPt>
          <c:dLbls>
            <c:dLbl>
              <c:idx val="1"/>
              <c:layout>
                <c:manualLayout>
                  <c:x val="-7.8916497813799738E-2"/>
                  <c:y val="0.2477341389728097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F32-467C-970A-A1636DB15547}"/>
                </c:ext>
              </c:extLst>
            </c:dLbl>
            <c:dLbl>
              <c:idx val="2"/>
              <c:layout>
                <c:manualLayout>
                  <c:x val="-0.19622480537485337"/>
                  <c:y val="2.41691842900302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F32-467C-970A-A1636DB15547}"/>
                </c:ext>
              </c:extLst>
            </c:dLbl>
            <c:dLbl>
              <c:idx val="3"/>
              <c:layout>
                <c:manualLayout>
                  <c:x val="0.2346166151221073"/>
                  <c:y val="5.43806646525679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F32-467C-970A-A1636DB1554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tabout'!$J$600:$J$603</c:f>
              <c:strCache>
                <c:ptCount val="4"/>
                <c:pt idx="0">
                  <c:v>I voted against NPP</c:v>
                </c:pt>
                <c:pt idx="1">
                  <c:v>I decided not to vote at all</c:v>
                </c:pt>
                <c:pt idx="2">
                  <c:v>I voted skirt-and-blouse</c:v>
                </c:pt>
                <c:pt idx="3">
                  <c:v>Other </c:v>
                </c:pt>
              </c:strCache>
            </c:strRef>
          </c:cat>
          <c:val>
            <c:numRef>
              <c:f>'IPG-PENS tabout'!$K$600:$K$603</c:f>
              <c:numCache>
                <c:formatCode>General</c:formatCode>
                <c:ptCount val="4"/>
                <c:pt idx="0">
                  <c:v>67.400000000000006</c:v>
                </c:pt>
                <c:pt idx="1">
                  <c:v>26.5</c:v>
                </c:pt>
                <c:pt idx="2">
                  <c:v>3.3</c:v>
                </c:pt>
                <c:pt idx="3">
                  <c:v>2.7</c:v>
                </c:pt>
              </c:numCache>
            </c:numRef>
          </c:val>
          <c:extLst>
            <c:ext xmlns:c16="http://schemas.microsoft.com/office/drawing/2014/chart" uri="{C3380CC4-5D6E-409C-BE32-E72D297353CC}">
              <c16:uniqueId val="{00000008-6F32-467C-970A-A1636DB15547}"/>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BC6-4A28-A23C-7DF745C3AA2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BC6-4A28-A23C-7DF745C3AA2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BC6-4A28-A23C-7DF745C3AA2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BC6-4A28-A23C-7DF745C3AA2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BC6-4A28-A23C-7DF745C3AA2A}"/>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tabout'!$J$643:$J$647</c:f>
              <c:strCache>
                <c:ptCount val="5"/>
                <c:pt idx="0">
                  <c:v>Excellent</c:v>
                </c:pt>
                <c:pt idx="1">
                  <c:v>Good</c:v>
                </c:pt>
                <c:pt idx="2">
                  <c:v>Neutral</c:v>
                </c:pt>
                <c:pt idx="3">
                  <c:v>Bad</c:v>
                </c:pt>
                <c:pt idx="4">
                  <c:v>Worst</c:v>
                </c:pt>
              </c:strCache>
            </c:strRef>
          </c:cat>
          <c:val>
            <c:numRef>
              <c:f>'IPG-PENS tabout'!$K$643:$K$647</c:f>
              <c:numCache>
                <c:formatCode>General</c:formatCode>
                <c:ptCount val="5"/>
                <c:pt idx="0">
                  <c:v>4.5999999999999996</c:v>
                </c:pt>
                <c:pt idx="1">
                  <c:v>40.1</c:v>
                </c:pt>
                <c:pt idx="2">
                  <c:v>21.9</c:v>
                </c:pt>
                <c:pt idx="3">
                  <c:v>27.7</c:v>
                </c:pt>
                <c:pt idx="4">
                  <c:v>5.8</c:v>
                </c:pt>
              </c:numCache>
            </c:numRef>
          </c:val>
          <c:extLst>
            <c:ext xmlns:c16="http://schemas.microsoft.com/office/drawing/2014/chart" uri="{C3380CC4-5D6E-409C-BE32-E72D297353CC}">
              <c16:uniqueId val="{0000000A-3BC6-4A28-A23C-7DF745C3AA2A}"/>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555555555555555E-2"/>
          <c:y val="0.17171296296296296"/>
          <c:w val="0.96944444444444444"/>
          <c:h val="0.72585484106153386"/>
        </c:manualLayout>
      </c:layout>
      <c:pie3DChart>
        <c:varyColors val="1"/>
        <c:ser>
          <c:idx val="0"/>
          <c:order val="0"/>
          <c:explosion val="9"/>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268-4061-ADA8-DAF1B08298D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268-4061-ADA8-DAF1B08298D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268-4061-ADA8-DAF1B08298D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268-4061-ADA8-DAF1B08298D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268-4061-ADA8-DAF1B08298DF}"/>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tabout'!$B$653:$B$657</c:f>
              <c:strCache>
                <c:ptCount val="5"/>
                <c:pt idx="0">
                  <c:v>Far better than it was under Mahama</c:v>
                </c:pt>
                <c:pt idx="1">
                  <c:v>Better than it was under Mahama</c:v>
                </c:pt>
                <c:pt idx="2">
                  <c:v>Same as it was under Mahama</c:v>
                </c:pt>
                <c:pt idx="3">
                  <c:v>Worse than it was under Mahama</c:v>
                </c:pt>
                <c:pt idx="4">
                  <c:v>Far worse than it was under Mahama</c:v>
                </c:pt>
              </c:strCache>
            </c:strRef>
          </c:cat>
          <c:val>
            <c:numRef>
              <c:f>'IPG-PENS tabout'!$C$653:$C$657</c:f>
              <c:numCache>
                <c:formatCode>General</c:formatCode>
                <c:ptCount val="5"/>
                <c:pt idx="0">
                  <c:v>10.5</c:v>
                </c:pt>
                <c:pt idx="1">
                  <c:v>29.3</c:v>
                </c:pt>
                <c:pt idx="2">
                  <c:v>26.1</c:v>
                </c:pt>
                <c:pt idx="3">
                  <c:v>24.8</c:v>
                </c:pt>
                <c:pt idx="4">
                  <c:v>9.3000000000000007</c:v>
                </c:pt>
              </c:numCache>
            </c:numRef>
          </c:val>
          <c:extLst>
            <c:ext xmlns:c16="http://schemas.microsoft.com/office/drawing/2014/chart" uri="{C3380CC4-5D6E-409C-BE32-E72D297353CC}">
              <c16:uniqueId val="{0000000A-E268-4061-ADA8-DAF1B08298DF}"/>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21B-4994-9192-528019682D0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21B-4994-9192-528019682D0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21B-4994-9192-528019682D0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21B-4994-9192-528019682D0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21B-4994-9192-528019682D0F}"/>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tabout'!$B$663:$B$667</c:f>
              <c:strCache>
                <c:ptCount val="5"/>
                <c:pt idx="0">
                  <c:v>Excellent</c:v>
                </c:pt>
                <c:pt idx="1">
                  <c:v>Good</c:v>
                </c:pt>
                <c:pt idx="2">
                  <c:v>Neutral</c:v>
                </c:pt>
                <c:pt idx="3">
                  <c:v>Bad</c:v>
                </c:pt>
                <c:pt idx="4">
                  <c:v>Worst</c:v>
                </c:pt>
              </c:strCache>
            </c:strRef>
          </c:cat>
          <c:val>
            <c:numRef>
              <c:f>'IPG-PENS tabout'!$C$663:$C$667</c:f>
              <c:numCache>
                <c:formatCode>General</c:formatCode>
                <c:ptCount val="5"/>
                <c:pt idx="0">
                  <c:v>6.2</c:v>
                </c:pt>
                <c:pt idx="1">
                  <c:v>40.200000000000003</c:v>
                </c:pt>
                <c:pt idx="2">
                  <c:v>20.6</c:v>
                </c:pt>
                <c:pt idx="3">
                  <c:v>27.8</c:v>
                </c:pt>
                <c:pt idx="4">
                  <c:v>5.2</c:v>
                </c:pt>
              </c:numCache>
            </c:numRef>
          </c:val>
          <c:extLst>
            <c:ext xmlns:c16="http://schemas.microsoft.com/office/drawing/2014/chart" uri="{C3380CC4-5D6E-409C-BE32-E72D297353CC}">
              <c16:uniqueId val="{0000000A-E21B-4994-9192-528019682D0F}"/>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4"/>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95A-47B6-AF2D-2EE855DA205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95A-47B6-AF2D-2EE855DA205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95A-47B6-AF2D-2EE855DA205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95A-47B6-AF2D-2EE855DA205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95A-47B6-AF2D-2EE855DA205B}"/>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tabout'!$B$673:$B$677</c:f>
              <c:strCache>
                <c:ptCount val="5"/>
                <c:pt idx="0">
                  <c:v>Excellent</c:v>
                </c:pt>
                <c:pt idx="1">
                  <c:v>Good</c:v>
                </c:pt>
                <c:pt idx="2">
                  <c:v>Neutral</c:v>
                </c:pt>
                <c:pt idx="3">
                  <c:v>Bad</c:v>
                </c:pt>
                <c:pt idx="4">
                  <c:v>Worst</c:v>
                </c:pt>
              </c:strCache>
            </c:strRef>
          </c:cat>
          <c:val>
            <c:numRef>
              <c:f>'IPG-PENS tabout'!$C$673:$C$677</c:f>
              <c:numCache>
                <c:formatCode>General</c:formatCode>
                <c:ptCount val="5"/>
                <c:pt idx="0">
                  <c:v>6.2</c:v>
                </c:pt>
                <c:pt idx="1">
                  <c:v>39.6</c:v>
                </c:pt>
                <c:pt idx="2">
                  <c:v>21.2</c:v>
                </c:pt>
                <c:pt idx="3">
                  <c:v>27.3</c:v>
                </c:pt>
                <c:pt idx="4">
                  <c:v>5.7</c:v>
                </c:pt>
              </c:numCache>
            </c:numRef>
          </c:val>
          <c:extLst>
            <c:ext xmlns:c16="http://schemas.microsoft.com/office/drawing/2014/chart" uri="{C3380CC4-5D6E-409C-BE32-E72D297353CC}">
              <c16:uniqueId val="{0000000A-995A-47B6-AF2D-2EE855DA205B}"/>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6"/>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797-4565-9383-628DD17E990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797-4565-9383-628DD17E990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797-4565-9383-628DD17E990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797-4565-9383-628DD17E990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797-4565-9383-628DD17E990B}"/>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tabout'!$B$683:$B$687</c:f>
              <c:strCache>
                <c:ptCount val="5"/>
                <c:pt idx="0">
                  <c:v>Excellent</c:v>
                </c:pt>
                <c:pt idx="1">
                  <c:v>Good</c:v>
                </c:pt>
                <c:pt idx="2">
                  <c:v>Neutral</c:v>
                </c:pt>
                <c:pt idx="3">
                  <c:v>Bad</c:v>
                </c:pt>
                <c:pt idx="4">
                  <c:v>Worst</c:v>
                </c:pt>
              </c:strCache>
            </c:strRef>
          </c:cat>
          <c:val>
            <c:numRef>
              <c:f>'IPG-PENS tabout'!$C$683:$C$687</c:f>
              <c:numCache>
                <c:formatCode>General</c:formatCode>
                <c:ptCount val="5"/>
                <c:pt idx="0">
                  <c:v>9.4</c:v>
                </c:pt>
                <c:pt idx="1">
                  <c:v>47.8</c:v>
                </c:pt>
                <c:pt idx="2">
                  <c:v>18.2</c:v>
                </c:pt>
                <c:pt idx="3">
                  <c:v>20.7</c:v>
                </c:pt>
                <c:pt idx="4">
                  <c:v>3.9</c:v>
                </c:pt>
              </c:numCache>
            </c:numRef>
          </c:val>
          <c:extLst>
            <c:ext xmlns:c16="http://schemas.microsoft.com/office/drawing/2014/chart" uri="{C3380CC4-5D6E-409C-BE32-E72D297353CC}">
              <c16:uniqueId val="{0000000A-B797-4565-9383-628DD17E990B}"/>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B6C-4A63-82EF-5515B0E2309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B6C-4A63-82EF-5515B0E2309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B6C-4A63-82EF-5515B0E23092}"/>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tabout'!$B$693:$B$695</c:f>
              <c:strCache>
                <c:ptCount val="3"/>
                <c:pt idx="0">
                  <c:v>Yes</c:v>
                </c:pt>
                <c:pt idx="1">
                  <c:v>No</c:v>
                </c:pt>
                <c:pt idx="2">
                  <c:v>No opinion</c:v>
                </c:pt>
              </c:strCache>
            </c:strRef>
          </c:cat>
          <c:val>
            <c:numRef>
              <c:f>'IPG-PENS tabout'!$C$693:$C$695</c:f>
              <c:numCache>
                <c:formatCode>General</c:formatCode>
                <c:ptCount val="3"/>
                <c:pt idx="0">
                  <c:v>10.3</c:v>
                </c:pt>
                <c:pt idx="1">
                  <c:v>84.7</c:v>
                </c:pt>
                <c:pt idx="2">
                  <c:v>5.0999999999999996</c:v>
                </c:pt>
              </c:numCache>
            </c:numRef>
          </c:val>
          <c:extLst>
            <c:ext xmlns:c16="http://schemas.microsoft.com/office/drawing/2014/chart" uri="{C3380CC4-5D6E-409C-BE32-E72D297353CC}">
              <c16:uniqueId val="{00000006-2B6C-4A63-82EF-5515B0E23092}"/>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8F-4DF4-9AEF-F78607588E1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8F-4DF4-9AEF-F78607588E1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8F-4DF4-9AEF-F78607588E1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8F-4DF4-9AEF-F78607588E1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28F-4DF4-9AEF-F78607588E1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tabout'!$B$701:$B$705</c:f>
              <c:strCache>
                <c:ptCount val="5"/>
                <c:pt idx="0">
                  <c:v>Excellent</c:v>
                </c:pt>
                <c:pt idx="1">
                  <c:v>Good</c:v>
                </c:pt>
                <c:pt idx="2">
                  <c:v>Neutral</c:v>
                </c:pt>
                <c:pt idx="3">
                  <c:v>Bad</c:v>
                </c:pt>
                <c:pt idx="4">
                  <c:v>Worst</c:v>
                </c:pt>
              </c:strCache>
            </c:strRef>
          </c:cat>
          <c:val>
            <c:numRef>
              <c:f>'IPG-PENS tabout'!$C$701:$C$705</c:f>
              <c:numCache>
                <c:formatCode>General</c:formatCode>
                <c:ptCount val="5"/>
                <c:pt idx="0">
                  <c:v>4.4000000000000004</c:v>
                </c:pt>
                <c:pt idx="1">
                  <c:v>37</c:v>
                </c:pt>
                <c:pt idx="2">
                  <c:v>21.3</c:v>
                </c:pt>
                <c:pt idx="3">
                  <c:v>29</c:v>
                </c:pt>
                <c:pt idx="4">
                  <c:v>8.3000000000000007</c:v>
                </c:pt>
              </c:numCache>
            </c:numRef>
          </c:val>
          <c:extLst>
            <c:ext xmlns:c16="http://schemas.microsoft.com/office/drawing/2014/chart" uri="{C3380CC4-5D6E-409C-BE32-E72D297353CC}">
              <c16:uniqueId val="{0000000A-628F-4DF4-9AEF-F78607588E1D}"/>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712-4A3C-B6BB-9DB4809D9D1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712-4A3C-B6BB-9DB4809D9D1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712-4A3C-B6BB-9DB4809D9D1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712-4A3C-B6BB-9DB4809D9D1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4712-4A3C-B6BB-9DB4809D9D10}"/>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tabout'!$B$711:$B$715</c:f>
              <c:strCache>
                <c:ptCount val="5"/>
                <c:pt idx="0">
                  <c:v>Excellent</c:v>
                </c:pt>
                <c:pt idx="1">
                  <c:v>Good</c:v>
                </c:pt>
                <c:pt idx="2">
                  <c:v>Neutral</c:v>
                </c:pt>
                <c:pt idx="3">
                  <c:v>Bad</c:v>
                </c:pt>
                <c:pt idx="4">
                  <c:v>Worst</c:v>
                </c:pt>
              </c:strCache>
            </c:strRef>
          </c:cat>
          <c:val>
            <c:numRef>
              <c:f>'IPG-PENS tabout'!$C$711:$C$715</c:f>
              <c:numCache>
                <c:formatCode>General</c:formatCode>
                <c:ptCount val="5"/>
                <c:pt idx="0">
                  <c:v>2.4</c:v>
                </c:pt>
                <c:pt idx="1">
                  <c:v>26.6</c:v>
                </c:pt>
                <c:pt idx="2">
                  <c:v>28.6</c:v>
                </c:pt>
                <c:pt idx="3">
                  <c:v>34.700000000000003</c:v>
                </c:pt>
                <c:pt idx="4">
                  <c:v>7.7</c:v>
                </c:pt>
              </c:numCache>
            </c:numRef>
          </c:val>
          <c:extLst>
            <c:ext xmlns:c16="http://schemas.microsoft.com/office/drawing/2014/chart" uri="{C3380CC4-5D6E-409C-BE32-E72D297353CC}">
              <c16:uniqueId val="{0000000A-4712-4A3C-B6BB-9DB4809D9D10}"/>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9"/>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F99-4476-805A-F1111B2B54F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F99-4476-805A-F1111B2B54F6}"/>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tabout'!$B$721:$B$722</c:f>
              <c:strCache>
                <c:ptCount val="2"/>
                <c:pt idx="0">
                  <c:v>Yes</c:v>
                </c:pt>
                <c:pt idx="1">
                  <c:v>No</c:v>
                </c:pt>
              </c:strCache>
            </c:strRef>
          </c:cat>
          <c:val>
            <c:numRef>
              <c:f>'IPG-PENS tabout'!$C$721:$C$722</c:f>
              <c:numCache>
                <c:formatCode>General</c:formatCode>
                <c:ptCount val="2"/>
                <c:pt idx="0">
                  <c:v>25.9</c:v>
                </c:pt>
                <c:pt idx="1">
                  <c:v>74.099999999999994</c:v>
                </c:pt>
              </c:numCache>
            </c:numRef>
          </c:val>
          <c:extLst>
            <c:ext xmlns:c16="http://schemas.microsoft.com/office/drawing/2014/chart" uri="{C3380CC4-5D6E-409C-BE32-E72D297353CC}">
              <c16:uniqueId val="{00000004-FF99-4476-805A-F1111B2B54F6}"/>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'IPG-PENS tabout'!$J$264:$J$271</c:f>
              <c:strCache>
                <c:ptCount val="8"/>
                <c:pt idx="0">
                  <c:v>None</c:v>
                </c:pt>
                <c:pt idx="1">
                  <c:v>Primary </c:v>
                </c:pt>
                <c:pt idx="2">
                  <c:v>JHS/Middle School </c:v>
                </c:pt>
                <c:pt idx="3">
                  <c:v>Secondary/Voc/Tech </c:v>
                </c:pt>
                <c:pt idx="4">
                  <c:v>Post-Secondary </c:v>
                </c:pt>
                <c:pt idx="5">
                  <c:v>University Degree</c:v>
                </c:pt>
                <c:pt idx="6">
                  <c:v>Masters/ Ph D</c:v>
                </c:pt>
                <c:pt idx="7">
                  <c:v>Non-formal education / Qu'ranic</c:v>
                </c:pt>
              </c:strCache>
            </c:strRef>
          </c:cat>
          <c:val>
            <c:numRef>
              <c:f>'IPG-PENS tabout'!$K$264:$K$271</c:f>
              <c:numCache>
                <c:formatCode>0.0</c:formatCode>
                <c:ptCount val="8"/>
                <c:pt idx="0">
                  <c:v>7</c:v>
                </c:pt>
                <c:pt idx="1">
                  <c:v>13.7</c:v>
                </c:pt>
                <c:pt idx="2">
                  <c:v>34.1</c:v>
                </c:pt>
                <c:pt idx="3">
                  <c:v>27.4</c:v>
                </c:pt>
                <c:pt idx="4">
                  <c:v>7.9</c:v>
                </c:pt>
                <c:pt idx="5">
                  <c:v>9.3000000000000007</c:v>
                </c:pt>
                <c:pt idx="6">
                  <c:v>0.3</c:v>
                </c:pt>
                <c:pt idx="7">
                  <c:v>0.3</c:v>
                </c:pt>
              </c:numCache>
            </c:numRef>
          </c:val>
          <c:extLst>
            <c:ext xmlns:c16="http://schemas.microsoft.com/office/drawing/2014/chart" uri="{C3380CC4-5D6E-409C-BE32-E72D297353CC}">
              <c16:uniqueId val="{00000000-8596-4729-9B82-1238BBDDC5AB}"/>
            </c:ext>
          </c:extLst>
        </c:ser>
        <c:dLbls>
          <c:dLblPos val="outEnd"/>
          <c:showLegendKey val="0"/>
          <c:showVal val="1"/>
          <c:showCatName val="0"/>
          <c:showSerName val="0"/>
          <c:showPercent val="0"/>
          <c:showBubbleSize val="0"/>
        </c:dLbls>
        <c:gapWidth val="182"/>
        <c:axId val="1490009215"/>
        <c:axId val="1490015935"/>
      </c:barChart>
      <c:catAx>
        <c:axId val="149000921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Educational levels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90015935"/>
        <c:crosses val="autoZero"/>
        <c:auto val="1"/>
        <c:lblAlgn val="ctr"/>
        <c:lblOffset val="100"/>
        <c:noMultiLvlLbl val="0"/>
      </c:catAx>
      <c:valAx>
        <c:axId val="1490015935"/>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90009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9"/>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314-403A-A3E3-CBB79B756A5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314-403A-A3E3-CBB79B756A5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314-403A-A3E3-CBB79B756A5C}"/>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tabout'!$B$735:$B$737</c:f>
              <c:strCache>
                <c:ptCount val="3"/>
                <c:pt idx="0">
                  <c:v>Improved under Nana Addo</c:v>
                </c:pt>
                <c:pt idx="1">
                  <c:v>Worsened under Nana Addo</c:v>
                </c:pt>
                <c:pt idx="2">
                  <c:v>No opinion</c:v>
                </c:pt>
              </c:strCache>
            </c:strRef>
          </c:cat>
          <c:val>
            <c:numRef>
              <c:f>'IPG-PENS tabout'!$C$735:$C$737</c:f>
              <c:numCache>
                <c:formatCode>General</c:formatCode>
                <c:ptCount val="3"/>
                <c:pt idx="0">
                  <c:v>29.7</c:v>
                </c:pt>
                <c:pt idx="1">
                  <c:v>56.8</c:v>
                </c:pt>
                <c:pt idx="2">
                  <c:v>13.5</c:v>
                </c:pt>
              </c:numCache>
            </c:numRef>
          </c:val>
          <c:extLst>
            <c:ext xmlns:c16="http://schemas.microsoft.com/office/drawing/2014/chart" uri="{C3380CC4-5D6E-409C-BE32-E72D297353CC}">
              <c16:uniqueId val="{00000006-A314-403A-A3E3-CBB79B756A5C}"/>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'IPG-PENS tabout'!$B$811:$B$820</c:f>
              <c:strCache>
                <c:ptCount val="10"/>
                <c:pt idx="0">
                  <c:v>An ineffective campaign team</c:v>
                </c:pt>
                <c:pt idx="1">
                  <c:v>The weak leadership of the party (national executives)</c:v>
                </c:pt>
                <c:pt idx="2">
                  <c:v>Poor communication of the party (poor communication structures from national to the constituency levels)</c:v>
                </c:pt>
                <c:pt idx="3">
                  <c:v>Poor mobilization of the party supporters at the grassroots (inability of the polling station agents to mobilize the supporters during D-Day)</c:v>
                </c:pt>
                <c:pt idx="4">
                  <c:v>Weak support from the Government</c:v>
                </c:pt>
                <c:pt idx="5">
                  <c:v>Weak youth wing</c:v>
                </c:pt>
                <c:pt idx="6">
                  <c:v>Weak women's wing</c:v>
                </c:pt>
                <c:pt idx="7">
                  <c:v>Poor relationship between PCs and Constituency Executives</c:v>
                </c:pt>
                <c:pt idx="8">
                  <c:v>Disunity in the party</c:v>
                </c:pt>
                <c:pt idx="9">
                  <c:v>Other</c:v>
                </c:pt>
              </c:strCache>
            </c:strRef>
          </c:cat>
          <c:val>
            <c:numRef>
              <c:f>'IPG-PENS tabout'!$C$811:$C$820</c:f>
              <c:numCache>
                <c:formatCode>0.0</c:formatCode>
                <c:ptCount val="10"/>
                <c:pt idx="0">
                  <c:v>6.8</c:v>
                </c:pt>
                <c:pt idx="1">
                  <c:v>17.7</c:v>
                </c:pt>
                <c:pt idx="2">
                  <c:v>17.600000000000001</c:v>
                </c:pt>
                <c:pt idx="3">
                  <c:v>19</c:v>
                </c:pt>
                <c:pt idx="4">
                  <c:v>7.3</c:v>
                </c:pt>
                <c:pt idx="5">
                  <c:v>2.2000000000000002</c:v>
                </c:pt>
                <c:pt idx="6">
                  <c:v>0.6</c:v>
                </c:pt>
                <c:pt idx="7">
                  <c:v>3.3</c:v>
                </c:pt>
                <c:pt idx="8">
                  <c:v>21.1</c:v>
                </c:pt>
                <c:pt idx="9">
                  <c:v>4.4000000000000004</c:v>
                </c:pt>
              </c:numCache>
            </c:numRef>
          </c:val>
          <c:extLst>
            <c:ext xmlns:c16="http://schemas.microsoft.com/office/drawing/2014/chart" uri="{C3380CC4-5D6E-409C-BE32-E72D297353CC}">
              <c16:uniqueId val="{00000000-1DAD-4B5B-8DCA-17A7054030F1}"/>
            </c:ext>
          </c:extLst>
        </c:ser>
        <c:dLbls>
          <c:dLblPos val="outEnd"/>
          <c:showLegendKey val="0"/>
          <c:showVal val="1"/>
          <c:showCatName val="0"/>
          <c:showSerName val="0"/>
          <c:showPercent val="0"/>
          <c:showBubbleSize val="0"/>
        </c:dLbls>
        <c:gapWidth val="182"/>
        <c:axId val="86486160"/>
        <c:axId val="86478960"/>
      </c:barChart>
      <c:catAx>
        <c:axId val="864861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Contributing agent to the defeat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86478960"/>
        <c:crosses val="autoZero"/>
        <c:auto val="1"/>
        <c:lblAlgn val="ctr"/>
        <c:lblOffset val="100"/>
        <c:noMultiLvlLbl val="0"/>
      </c:catAx>
      <c:valAx>
        <c:axId val="864789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8648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'IPG-PENS tabout'!$B$826:$B$835</c:f>
              <c:strCache>
                <c:ptCount val="10"/>
                <c:pt idx="0">
                  <c:v>Trading of insults and counteraccusations during the presidential primaries in November 2023</c:v>
                </c:pt>
                <c:pt idx="1">
                  <c:v>Attacks by the CSOs</c:v>
                </c:pt>
                <c:pt idx="2">
                  <c:v>Biased reportage by the media</c:v>
                </c:pt>
                <c:pt idx="3">
                  <c:v>Protests on the street against galamsey/national cathedral/corruption etc.</c:v>
                </c:pt>
                <c:pt idx="4">
                  <c:v>The impasse between the judiciary and parliament</c:v>
                </c:pt>
                <c:pt idx="5">
                  <c:v>Perceived political witch-hunting of the former appointees of the NDC government</c:v>
                </c:pt>
                <c:pt idx="6">
                  <c:v>Series of strike actions by organized labor against alleged state capture/corruption/poor remuneration etc.</c:v>
                </c:pt>
                <c:pt idx="7">
                  <c:v>Former NPP members frequent media attacks/leaks</c:v>
                </c:pt>
                <c:pt idx="8">
                  <c:v>LGBTQ issues</c:v>
                </c:pt>
                <c:pt idx="9">
                  <c:v>Other</c:v>
                </c:pt>
              </c:strCache>
            </c:strRef>
          </c:cat>
          <c:val>
            <c:numRef>
              <c:f>'IPG-PENS tabout'!$C$826:$C$835</c:f>
              <c:numCache>
                <c:formatCode>0.0</c:formatCode>
                <c:ptCount val="10"/>
                <c:pt idx="0">
                  <c:v>16.2</c:v>
                </c:pt>
                <c:pt idx="1">
                  <c:v>0.8</c:v>
                </c:pt>
                <c:pt idx="2">
                  <c:v>11.9</c:v>
                </c:pt>
                <c:pt idx="3">
                  <c:v>42.8</c:v>
                </c:pt>
                <c:pt idx="4">
                  <c:v>0.6</c:v>
                </c:pt>
                <c:pt idx="5">
                  <c:v>2</c:v>
                </c:pt>
                <c:pt idx="6">
                  <c:v>10.7</c:v>
                </c:pt>
                <c:pt idx="7">
                  <c:v>3.1</c:v>
                </c:pt>
                <c:pt idx="8">
                  <c:v>5.4</c:v>
                </c:pt>
                <c:pt idx="9">
                  <c:v>6.5</c:v>
                </c:pt>
              </c:numCache>
            </c:numRef>
          </c:val>
          <c:extLst>
            <c:ext xmlns:c16="http://schemas.microsoft.com/office/drawing/2014/chart" uri="{C3380CC4-5D6E-409C-BE32-E72D297353CC}">
              <c16:uniqueId val="{00000000-A316-442A-BBA2-3073A812E309}"/>
            </c:ext>
          </c:extLst>
        </c:ser>
        <c:dLbls>
          <c:dLblPos val="outEnd"/>
          <c:showLegendKey val="0"/>
          <c:showVal val="1"/>
          <c:showCatName val="0"/>
          <c:showSerName val="0"/>
          <c:showPercent val="0"/>
          <c:showBubbleSize val="0"/>
        </c:dLbls>
        <c:gapWidth val="182"/>
        <c:axId val="1859173008"/>
        <c:axId val="1859161488"/>
      </c:barChart>
      <c:catAx>
        <c:axId val="18591730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The event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859161488"/>
        <c:crosses val="autoZero"/>
        <c:auto val="1"/>
        <c:lblAlgn val="ctr"/>
        <c:lblOffset val="100"/>
        <c:noMultiLvlLbl val="0"/>
      </c:catAx>
      <c:valAx>
        <c:axId val="18591614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Percentage (100%)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859173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'IPG-PENS tabout'!$B$841:$B$848</c:f>
              <c:strCache>
                <c:ptCount val="8"/>
                <c:pt idx="0">
                  <c:v>The National Executive Council</c:v>
                </c:pt>
                <c:pt idx="1">
                  <c:v>Dr. Mahamudu Bawumia</c:v>
                </c:pt>
                <c:pt idx="2">
                  <c:v>Hajia Samira Bawumia</c:v>
                </c:pt>
                <c:pt idx="3">
                  <c:v>Dr. Mathew Opoku Prempeh</c:v>
                </c:pt>
                <c:pt idx="4">
                  <c:v>Council of elders</c:v>
                </c:pt>
                <c:pt idx="5">
                  <c:v>NPP PCs</c:v>
                </c:pt>
                <c:pt idx="6">
                  <c:v>The MMDCEs</c:v>
                </c:pt>
                <c:pt idx="7">
                  <c:v>Other</c:v>
                </c:pt>
              </c:strCache>
            </c:strRef>
          </c:cat>
          <c:val>
            <c:numRef>
              <c:f>'IPG-PENS tabout'!$C$841:$C$848</c:f>
              <c:numCache>
                <c:formatCode>0.0</c:formatCode>
                <c:ptCount val="8"/>
                <c:pt idx="0">
                  <c:v>3.6</c:v>
                </c:pt>
                <c:pt idx="1">
                  <c:v>73.8</c:v>
                </c:pt>
                <c:pt idx="2">
                  <c:v>4.3</c:v>
                </c:pt>
                <c:pt idx="3">
                  <c:v>1</c:v>
                </c:pt>
                <c:pt idx="4">
                  <c:v>1.7</c:v>
                </c:pt>
                <c:pt idx="5">
                  <c:v>6</c:v>
                </c:pt>
                <c:pt idx="6">
                  <c:v>0.3</c:v>
                </c:pt>
                <c:pt idx="7">
                  <c:v>9.3000000000000007</c:v>
                </c:pt>
              </c:numCache>
            </c:numRef>
          </c:val>
          <c:extLst>
            <c:ext xmlns:c16="http://schemas.microsoft.com/office/drawing/2014/chart" uri="{C3380CC4-5D6E-409C-BE32-E72D297353CC}">
              <c16:uniqueId val="{00000000-EDCD-4E50-90A0-9E6A45AFDA7E}"/>
            </c:ext>
          </c:extLst>
        </c:ser>
        <c:dLbls>
          <c:dLblPos val="outEnd"/>
          <c:showLegendKey val="0"/>
          <c:showVal val="1"/>
          <c:showCatName val="0"/>
          <c:showSerName val="0"/>
          <c:showPercent val="0"/>
          <c:showBubbleSize val="0"/>
        </c:dLbls>
        <c:gapWidth val="150"/>
        <c:axId val="1864713232"/>
        <c:axId val="1864714672"/>
      </c:barChart>
      <c:valAx>
        <c:axId val="1864714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Percentage (100%)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864713232"/>
        <c:crosses val="autoZero"/>
        <c:crossBetween val="between"/>
      </c:valAx>
      <c:catAx>
        <c:axId val="1864713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Political Players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8647146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0"/>
          <c:dPt>
            <c:idx val="0"/>
            <c:bubble3D val="0"/>
            <c:spPr>
              <a:solidFill>
                <a:schemeClr val="accent1">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3E0E-430F-919E-CD36B7CF78F8}"/>
              </c:ext>
            </c:extLst>
          </c:dPt>
          <c:dPt>
            <c:idx val="1"/>
            <c:bubble3D val="0"/>
            <c:spPr>
              <a:solidFill>
                <a:schemeClr val="accent2">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E0E-430F-919E-CD36B7CF78F8}"/>
              </c:ext>
            </c:extLst>
          </c:dPt>
          <c:dPt>
            <c:idx val="2"/>
            <c:bubble3D val="0"/>
            <c:spPr>
              <a:solidFill>
                <a:schemeClr val="accent3">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3E0E-430F-919E-CD36B7CF78F8}"/>
              </c:ext>
            </c:extLst>
          </c:dPt>
          <c:dPt>
            <c:idx val="3"/>
            <c:bubble3D val="0"/>
            <c:spPr>
              <a:solidFill>
                <a:schemeClr val="accent4">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3E0E-430F-919E-CD36B7CF78F8}"/>
              </c:ext>
            </c:extLst>
          </c:dPt>
          <c:dPt>
            <c:idx val="4"/>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3E0E-430F-919E-CD36B7CF78F8}"/>
              </c:ext>
            </c:extLst>
          </c:dPt>
          <c:dPt>
            <c:idx val="5"/>
            <c:bubble3D val="0"/>
            <c:spPr>
              <a:solidFill>
                <a:schemeClr val="accent6">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3E0E-430F-919E-CD36B7CF78F8}"/>
              </c:ext>
            </c:extLst>
          </c:dPt>
          <c:dPt>
            <c:idx val="6"/>
            <c:bubble3D val="0"/>
            <c:spPr>
              <a:solidFill>
                <a:schemeClr val="accent1">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3E0E-430F-919E-CD36B7CF78F8}"/>
              </c:ext>
            </c:extLst>
          </c:dPt>
          <c:dPt>
            <c:idx val="7"/>
            <c:bubble3D val="0"/>
            <c:spPr>
              <a:solidFill>
                <a:schemeClr val="accent2">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3E0E-430F-919E-CD36B7CF78F8}"/>
              </c:ext>
            </c:extLst>
          </c:dPt>
          <c:dLbls>
            <c:dLbl>
              <c:idx val="0"/>
              <c:layout>
                <c:manualLayout>
                  <c:x val="0.1206246634356489"/>
                  <c:y val="0.2729528535980148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E0E-430F-919E-CD36B7CF78F8}"/>
                </c:ext>
              </c:extLst>
            </c:dLbl>
            <c:dLbl>
              <c:idx val="1"/>
              <c:layout>
                <c:manualLayout>
                  <c:x val="0.25277981498109858"/>
                  <c:y val="0.1917457883658284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E0E-430F-919E-CD36B7CF78F8}"/>
                </c:ext>
              </c:extLst>
            </c:dLbl>
            <c:dLbl>
              <c:idx val="2"/>
              <c:layout>
                <c:manualLayout>
                  <c:x val="-8.0264557629352612E-2"/>
                  <c:y val="0.416185240187602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E0E-430F-919E-CD36B7CF78F8}"/>
                </c:ext>
              </c:extLst>
            </c:dLbl>
            <c:dLbl>
              <c:idx val="3"/>
              <c:layout>
                <c:manualLayout>
                  <c:x val="-0.10339256865912763"/>
                  <c:y val="-3.95061728395061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E0E-430F-919E-CD36B7CF78F8}"/>
                </c:ext>
              </c:extLst>
            </c:dLbl>
            <c:dLbl>
              <c:idx val="4"/>
              <c:layout>
                <c:manualLayout>
                  <c:x val="-0.24340333871836295"/>
                  <c:y val="0.3473945409429280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E0E-430F-919E-CD36B7CF78F8}"/>
                </c:ext>
              </c:extLst>
            </c:dLbl>
            <c:dLbl>
              <c:idx val="5"/>
              <c:layout>
                <c:manualLayout>
                  <c:x val="7.9698438341410882E-2"/>
                  <c:y val="-0.1333333333333333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E0E-430F-919E-CD36B7CF78F8}"/>
                </c:ext>
              </c:extLst>
            </c:dLbl>
            <c:dLbl>
              <c:idx val="6"/>
              <c:layout>
                <c:manualLayout>
                  <c:x val="0.31663974151857838"/>
                  <c:y val="-0.1259259259259259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E0E-430F-919E-CD36B7CF78F8}"/>
                </c:ext>
              </c:extLst>
            </c:dLbl>
            <c:dLbl>
              <c:idx val="7"/>
              <c:layout>
                <c:manualLayout>
                  <c:x val="0.52127086698976843"/>
                  <c:y val="-5.18518518518518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E0E-430F-919E-CD36B7CF78F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tabout'!$B$854:$B$861</c:f>
              <c:strCache>
                <c:ptCount val="8"/>
                <c:pt idx="0">
                  <c:v>Hon. Kennedy Ohene Agyepong</c:v>
                </c:pt>
                <c:pt idx="1">
                  <c:v>Dr. Mahamudu Bawumia</c:v>
                </c:pt>
                <c:pt idx="2">
                  <c:v>Hon. Kyei Mensah Bonsu</c:v>
                </c:pt>
                <c:pt idx="3">
                  <c:v>Hon. Boakye Kyeremateng Agyarko</c:v>
                </c:pt>
                <c:pt idx="4">
                  <c:v>Mr. Kwabena Agyei Agyapong</c:v>
                </c:pt>
                <c:pt idx="5">
                  <c:v>Mr. Brian Acheampong</c:v>
                </c:pt>
                <c:pt idx="6">
                  <c:v>Other</c:v>
                </c:pt>
                <c:pt idx="7">
                  <c:v>Undecided / Don't know / Won't vote</c:v>
                </c:pt>
              </c:strCache>
            </c:strRef>
          </c:cat>
          <c:val>
            <c:numRef>
              <c:f>'IPG-PENS tabout'!$C$854:$C$861</c:f>
              <c:numCache>
                <c:formatCode>General</c:formatCode>
                <c:ptCount val="8"/>
                <c:pt idx="0">
                  <c:v>36.299999999999997</c:v>
                </c:pt>
                <c:pt idx="1">
                  <c:v>51.5</c:v>
                </c:pt>
                <c:pt idx="2">
                  <c:v>2.2000000000000002</c:v>
                </c:pt>
                <c:pt idx="3">
                  <c:v>1.7</c:v>
                </c:pt>
                <c:pt idx="4">
                  <c:v>1.8</c:v>
                </c:pt>
                <c:pt idx="5">
                  <c:v>0.4</c:v>
                </c:pt>
                <c:pt idx="6">
                  <c:v>2.2999999999999998</c:v>
                </c:pt>
                <c:pt idx="7">
                  <c:v>3.7</c:v>
                </c:pt>
              </c:numCache>
            </c:numRef>
          </c:val>
          <c:extLst>
            <c:ext xmlns:c16="http://schemas.microsoft.com/office/drawing/2014/chart" uri="{C3380CC4-5D6E-409C-BE32-E72D297353CC}">
              <c16:uniqueId val="{00000010-3E0E-430F-919E-CD36B7CF78F8}"/>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solidFill>
                <a:schemeClr val="accent1">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571C-4675-AB2C-FE8EFB3CED94}"/>
              </c:ext>
            </c:extLst>
          </c:dPt>
          <c:dPt>
            <c:idx val="1"/>
            <c:bubble3D val="0"/>
            <c:spPr>
              <a:solidFill>
                <a:schemeClr val="accent2">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571C-4675-AB2C-FE8EFB3CED94}"/>
              </c:ext>
            </c:extLst>
          </c:dPt>
          <c:dPt>
            <c:idx val="2"/>
            <c:bubble3D val="0"/>
            <c:spPr>
              <a:solidFill>
                <a:schemeClr val="accent3">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571C-4675-AB2C-FE8EFB3CED94}"/>
              </c:ext>
            </c:extLst>
          </c:dPt>
          <c:dPt>
            <c:idx val="3"/>
            <c:bubble3D val="0"/>
            <c:spPr>
              <a:solidFill>
                <a:schemeClr val="accent4">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571C-4675-AB2C-FE8EFB3CED94}"/>
              </c:ext>
            </c:extLst>
          </c:dPt>
          <c:dPt>
            <c:idx val="4"/>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571C-4675-AB2C-FE8EFB3CED94}"/>
              </c:ext>
            </c:extLst>
          </c:dPt>
          <c:dPt>
            <c:idx val="5"/>
            <c:bubble3D val="0"/>
            <c:spPr>
              <a:solidFill>
                <a:schemeClr val="accent6">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571C-4675-AB2C-FE8EFB3CED94}"/>
              </c:ext>
            </c:extLst>
          </c:dPt>
          <c:dPt>
            <c:idx val="6"/>
            <c:bubble3D val="0"/>
            <c:spPr>
              <a:solidFill>
                <a:schemeClr val="accent1">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71C-4675-AB2C-FE8EFB3CED94}"/>
              </c:ext>
            </c:extLst>
          </c:dPt>
          <c:dPt>
            <c:idx val="7"/>
            <c:bubble3D val="0"/>
            <c:spPr>
              <a:solidFill>
                <a:schemeClr val="accent2">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71C-4675-AB2C-FE8EFB3CED94}"/>
              </c:ext>
            </c:extLst>
          </c:dPt>
          <c:dPt>
            <c:idx val="8"/>
            <c:bubble3D val="0"/>
            <c:spPr>
              <a:solidFill>
                <a:schemeClr val="accent3">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571C-4675-AB2C-FE8EFB3CED94}"/>
              </c:ext>
            </c:extLst>
          </c:dPt>
          <c:dLbls>
            <c:dLbl>
              <c:idx val="3"/>
              <c:layout>
                <c:manualLayout>
                  <c:x val="-0.13717715143071482"/>
                  <c:y val="0.1296296296296296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71C-4675-AB2C-FE8EFB3CED94}"/>
                </c:ext>
              </c:extLst>
            </c:dLbl>
            <c:dLbl>
              <c:idx val="4"/>
              <c:layout>
                <c:manualLayout>
                  <c:x val="-0.18647519022612796"/>
                  <c:y val="0.106481481481481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71C-4675-AB2C-FE8EFB3CED94}"/>
                </c:ext>
              </c:extLst>
            </c:dLbl>
            <c:dLbl>
              <c:idx val="5"/>
              <c:layout>
                <c:manualLayout>
                  <c:x val="-0.14146393741292465"/>
                  <c:y val="-9.25925925925926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71C-4675-AB2C-FE8EFB3CED94}"/>
                </c:ext>
              </c:extLst>
            </c:dLbl>
            <c:dLbl>
              <c:idx val="7"/>
              <c:layout>
                <c:manualLayout>
                  <c:x val="-0.39224091737220018"/>
                  <c:y val="2.31481481481481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71C-4675-AB2C-FE8EFB3CED94}"/>
                </c:ext>
              </c:extLst>
            </c:dLbl>
            <c:dLbl>
              <c:idx val="8"/>
              <c:layout>
                <c:manualLayout>
                  <c:x val="0.19504876219054756"/>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71C-4675-AB2C-FE8EFB3CED9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tabout'!$J$317:$J$325</c:f>
              <c:strCache>
                <c:ptCount val="9"/>
                <c:pt idx="0">
                  <c:v> Akan</c:v>
                </c:pt>
                <c:pt idx="1">
                  <c:v>Mole-Dagomba</c:v>
                </c:pt>
                <c:pt idx="2">
                  <c:v>Guan</c:v>
                </c:pt>
                <c:pt idx="3">
                  <c:v> Ewe</c:v>
                </c:pt>
                <c:pt idx="4">
                  <c:v>Ga-Dangme</c:v>
                </c:pt>
                <c:pt idx="5">
                  <c:v>Grusi</c:v>
                </c:pt>
                <c:pt idx="6">
                  <c:v>Mande</c:v>
                </c:pt>
                <c:pt idx="7">
                  <c:v>Gurma</c:v>
                </c:pt>
                <c:pt idx="8">
                  <c:v>Other</c:v>
                </c:pt>
              </c:strCache>
            </c:strRef>
          </c:cat>
          <c:val>
            <c:numRef>
              <c:f>'IPG-PENS tabout'!$K$317:$K$325</c:f>
              <c:numCache>
                <c:formatCode>General</c:formatCode>
                <c:ptCount val="9"/>
                <c:pt idx="0">
                  <c:v>49.3</c:v>
                </c:pt>
                <c:pt idx="1">
                  <c:v>16.899999999999999</c:v>
                </c:pt>
                <c:pt idx="2">
                  <c:v>4.8</c:v>
                </c:pt>
                <c:pt idx="3">
                  <c:v>13.6</c:v>
                </c:pt>
                <c:pt idx="4">
                  <c:v>7.9</c:v>
                </c:pt>
                <c:pt idx="5">
                  <c:v>4.5</c:v>
                </c:pt>
                <c:pt idx="6">
                  <c:v>0.3</c:v>
                </c:pt>
                <c:pt idx="7">
                  <c:v>2.4</c:v>
                </c:pt>
                <c:pt idx="8">
                  <c:v>0.3</c:v>
                </c:pt>
              </c:numCache>
            </c:numRef>
          </c:val>
          <c:extLst>
            <c:ext xmlns:c16="http://schemas.microsoft.com/office/drawing/2014/chart" uri="{C3380CC4-5D6E-409C-BE32-E72D297353CC}">
              <c16:uniqueId val="{00000012-571C-4675-AB2C-FE8EFB3CED94}"/>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333-4C99-A56A-FBEB161F457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333-4C99-A56A-FBEB161F457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333-4C99-A56A-FBEB161F457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333-4C99-A56A-FBEB161F457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333-4C99-A56A-FBEB161F4578}"/>
              </c:ext>
            </c:extLst>
          </c:dPt>
          <c:dLbls>
            <c:dLbl>
              <c:idx val="1"/>
              <c:layout>
                <c:manualLayout>
                  <c:x val="-0.21865092380015305"/>
                  <c:y val="0.1481481481481481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333-4C99-A56A-FBEB161F4578}"/>
                </c:ext>
              </c:extLst>
            </c:dLbl>
            <c:dLbl>
              <c:idx val="2"/>
              <c:layout>
                <c:manualLayout>
                  <c:x val="-0.23176997922816228"/>
                  <c:y val="9.259259259259258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333-4C99-A56A-FBEB161F4578}"/>
                </c:ext>
              </c:extLst>
            </c:dLbl>
            <c:dLbl>
              <c:idx val="4"/>
              <c:layout>
                <c:manualLayout>
                  <c:x val="0.24926205313217439"/>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333-4C99-A56A-FBEB161F457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tabout'!$K$253:$K$257</c:f>
              <c:strCache>
                <c:ptCount val="5"/>
                <c:pt idx="0">
                  <c:v>Christianity</c:v>
                </c:pt>
                <c:pt idx="1">
                  <c:v>Islam</c:v>
                </c:pt>
                <c:pt idx="2">
                  <c:v>Traditional Religion</c:v>
                </c:pt>
                <c:pt idx="3">
                  <c:v>Non religious</c:v>
                </c:pt>
                <c:pt idx="4">
                  <c:v>Other</c:v>
                </c:pt>
              </c:strCache>
            </c:strRef>
          </c:cat>
          <c:val>
            <c:numRef>
              <c:f>'IPG-PENS tabout'!$L$253:$L$257</c:f>
              <c:numCache>
                <c:formatCode>General</c:formatCode>
                <c:ptCount val="5"/>
                <c:pt idx="0">
                  <c:v>78.099999999999994</c:v>
                </c:pt>
                <c:pt idx="1">
                  <c:v>18.5</c:v>
                </c:pt>
                <c:pt idx="2">
                  <c:v>1.3</c:v>
                </c:pt>
                <c:pt idx="3">
                  <c:v>2</c:v>
                </c:pt>
                <c:pt idx="4">
                  <c:v>0.1</c:v>
                </c:pt>
              </c:numCache>
            </c:numRef>
          </c:val>
          <c:extLst>
            <c:ext xmlns:c16="http://schemas.microsoft.com/office/drawing/2014/chart" uri="{C3380CC4-5D6E-409C-BE32-E72D297353CC}">
              <c16:uniqueId val="{0000000A-2333-4C99-A56A-FBEB161F4578}"/>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DF6-4BA3-8B9F-CBA3C1D7713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DF6-4BA3-8B9F-CBA3C1D7713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DF6-4BA3-8B9F-CBA3C1D7713E}"/>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tabout'!$J$337:$J$339</c:f>
              <c:strCache>
                <c:ptCount val="3"/>
                <c:pt idx="0">
                  <c:v>Yes</c:v>
                </c:pt>
                <c:pt idx="1">
                  <c:v>No</c:v>
                </c:pt>
                <c:pt idx="2">
                  <c:v>Some how</c:v>
                </c:pt>
              </c:strCache>
            </c:strRef>
          </c:cat>
          <c:val>
            <c:numRef>
              <c:f>'IPG-PENS tabout'!$K$337:$K$339</c:f>
              <c:numCache>
                <c:formatCode>General</c:formatCode>
                <c:ptCount val="3"/>
                <c:pt idx="0">
                  <c:v>63.5</c:v>
                </c:pt>
                <c:pt idx="1">
                  <c:v>31.6</c:v>
                </c:pt>
                <c:pt idx="2">
                  <c:v>4.9000000000000004</c:v>
                </c:pt>
              </c:numCache>
            </c:numRef>
          </c:val>
          <c:extLst>
            <c:ext xmlns:c16="http://schemas.microsoft.com/office/drawing/2014/chart" uri="{C3380CC4-5D6E-409C-BE32-E72D297353CC}">
              <c16:uniqueId val="{00000006-5DF6-4BA3-8B9F-CBA3C1D7713E}"/>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1"/>
          <c:dPt>
            <c:idx val="0"/>
            <c:bubble3D val="0"/>
            <c:spPr>
              <a:solidFill>
                <a:schemeClr val="accent1">
                  <a:shade val="76000"/>
                </a:schemeClr>
              </a:solidFill>
              <a:ln w="12700" cap="flat" cmpd="sng" algn="ctr">
                <a:solidFill>
                  <a:srgbClr val="0070C0"/>
                </a:solidFill>
                <a:prstDash val="solid"/>
                <a:miter lim="800000"/>
              </a:ln>
              <a:effectLst/>
              <a:sp3d contourW="12700">
                <a:contourClr>
                  <a:srgbClr val="0070C0"/>
                </a:contourClr>
              </a:sp3d>
            </c:spPr>
            <c:extLst>
              <c:ext xmlns:c16="http://schemas.microsoft.com/office/drawing/2014/chart" uri="{C3380CC4-5D6E-409C-BE32-E72D297353CC}">
                <c16:uniqueId val="{00000001-8289-4B97-85E7-3F2FBFEAFBDC}"/>
              </c:ext>
            </c:extLst>
          </c:dPt>
          <c:dPt>
            <c:idx val="1"/>
            <c:bubble3D val="0"/>
            <c:spPr>
              <a:solidFill>
                <a:schemeClr val="accent6"/>
              </a:solidFill>
              <a:ln w="12700" cap="flat" cmpd="sng" algn="ctr">
                <a:solidFill>
                  <a:schemeClr val="accent6">
                    <a:shade val="15000"/>
                  </a:schemeClr>
                </a:solidFill>
                <a:prstDash val="solid"/>
                <a:miter lim="800000"/>
              </a:ln>
              <a:effectLst/>
              <a:sp3d contourW="12700">
                <a:contourClr>
                  <a:schemeClr val="accent6">
                    <a:shade val="15000"/>
                  </a:schemeClr>
                </a:contourClr>
              </a:sp3d>
            </c:spPr>
            <c:extLst>
              <c:ext xmlns:c16="http://schemas.microsoft.com/office/drawing/2014/chart" uri="{C3380CC4-5D6E-409C-BE32-E72D297353CC}">
                <c16:uniqueId val="{00000003-8289-4B97-85E7-3F2FBFEAFBDC}"/>
              </c:ext>
            </c:extLst>
          </c:dPt>
          <c:dPt>
            <c:idx val="2"/>
            <c:bubble3D val="0"/>
            <c:spPr>
              <a:solidFill>
                <a:schemeClr val="accent3">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8289-4B97-85E7-3F2FBFEAFBDC}"/>
              </c:ext>
            </c:extLst>
          </c:dPt>
          <c:dPt>
            <c:idx val="3"/>
            <c:bubble3D val="0"/>
            <c:spPr>
              <a:solidFill>
                <a:schemeClr val="accent4">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8289-4B97-85E7-3F2FBFEAFBDC}"/>
              </c:ext>
            </c:extLst>
          </c:dPt>
          <c:dPt>
            <c:idx val="4"/>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8289-4B97-85E7-3F2FBFEAFBDC}"/>
              </c:ext>
            </c:extLst>
          </c:dPt>
          <c:dPt>
            <c:idx val="5"/>
            <c:bubble3D val="0"/>
            <c:spPr>
              <a:solidFill>
                <a:schemeClr val="accent6">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8289-4B97-85E7-3F2FBFEAFBDC}"/>
              </c:ext>
            </c:extLst>
          </c:dPt>
          <c:dPt>
            <c:idx val="6"/>
            <c:bubble3D val="0"/>
            <c:spPr>
              <a:solidFill>
                <a:schemeClr val="accent1">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8289-4B97-85E7-3F2FBFEAFBDC}"/>
              </c:ext>
            </c:extLst>
          </c:dPt>
          <c:dPt>
            <c:idx val="7"/>
            <c:bubble3D val="0"/>
            <c:spPr>
              <a:solidFill>
                <a:schemeClr val="accent2">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8289-4B97-85E7-3F2FBFEAFBDC}"/>
              </c:ext>
            </c:extLst>
          </c:dPt>
          <c:dLbls>
            <c:dLbl>
              <c:idx val="0"/>
              <c:layout>
                <c:manualLayout>
                  <c:x val="0"/>
                  <c:y val="0.3703703703703703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89-4B97-85E7-3F2FBFEAFBDC}"/>
                </c:ext>
              </c:extLst>
            </c:dLbl>
            <c:dLbl>
              <c:idx val="1"/>
              <c:layout>
                <c:manualLayout>
                  <c:x val="0"/>
                  <c:y val="0.5509259259259259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89-4B97-85E7-3F2FBFEAFBDC}"/>
                </c:ext>
              </c:extLst>
            </c:dLbl>
            <c:dLbl>
              <c:idx val="2"/>
              <c:layout>
                <c:manualLayout>
                  <c:x val="-0.13333333333333339"/>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289-4B97-85E7-3F2FBFEAFBDC}"/>
                </c:ext>
              </c:extLst>
            </c:dLbl>
            <c:dLbl>
              <c:idx val="3"/>
              <c:layout>
                <c:manualLayout>
                  <c:x val="0.25833333333333336"/>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289-4B97-85E7-3F2FBFEAFBDC}"/>
                </c:ext>
              </c:extLst>
            </c:dLbl>
            <c:dLbl>
              <c:idx val="4"/>
              <c:layout>
                <c:manualLayout>
                  <c:x val="-0.36666666666666664"/>
                  <c:y val="4.16666666666666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89-4B97-85E7-3F2FBFEAFBDC}"/>
                </c:ext>
              </c:extLst>
            </c:dLbl>
            <c:dLbl>
              <c:idx val="5"/>
              <c:layout>
                <c:manualLayout>
                  <c:x val="-0.39444444444444443"/>
                  <c:y val="0.2777777777777777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289-4B97-85E7-3F2FBFEAFBDC}"/>
                </c:ext>
              </c:extLst>
            </c:dLbl>
            <c:dLbl>
              <c:idx val="6"/>
              <c:layout>
                <c:manualLayout>
                  <c:x val="0.42499999999999988"/>
                  <c:y val="0.1342592592592592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289-4B97-85E7-3F2FBFEAFBDC}"/>
                </c:ext>
              </c:extLst>
            </c:dLbl>
            <c:dLbl>
              <c:idx val="7"/>
              <c:layout>
                <c:manualLayout>
                  <c:x val="0.44722222222222224"/>
                  <c:y val="0.3240740740740740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289-4B97-85E7-3F2FBFEAFBD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tabout'!$J$345:$J$352</c:f>
              <c:strCache>
                <c:ptCount val="8"/>
                <c:pt idx="0">
                  <c:v>New Patriotic Party (NPP)</c:v>
                </c:pt>
                <c:pt idx="1">
                  <c:v>National Democratic Congress (NDC)</c:v>
                </c:pt>
                <c:pt idx="2">
                  <c:v>The New Force</c:v>
                </c:pt>
                <c:pt idx="3">
                  <c:v>Movement for Change</c:v>
                </c:pt>
                <c:pt idx="4">
                  <c:v>Convention People's Party (CPP)</c:v>
                </c:pt>
                <c:pt idx="5">
                  <c:v>All People's Congress (APC)</c:v>
                </c:pt>
                <c:pt idx="6">
                  <c:v>Progressive People's Party (PPP)</c:v>
                </c:pt>
                <c:pt idx="7">
                  <c:v>Other</c:v>
                </c:pt>
              </c:strCache>
            </c:strRef>
          </c:cat>
          <c:val>
            <c:numRef>
              <c:f>'IPG-PENS tabout'!$K$345:$K$352</c:f>
              <c:numCache>
                <c:formatCode>General</c:formatCode>
                <c:ptCount val="8"/>
                <c:pt idx="0">
                  <c:v>54.4</c:v>
                </c:pt>
                <c:pt idx="1">
                  <c:v>44.2</c:v>
                </c:pt>
                <c:pt idx="2">
                  <c:v>0.2</c:v>
                </c:pt>
                <c:pt idx="3">
                  <c:v>0.2</c:v>
                </c:pt>
                <c:pt idx="4">
                  <c:v>0.4</c:v>
                </c:pt>
                <c:pt idx="5">
                  <c:v>0</c:v>
                </c:pt>
                <c:pt idx="6">
                  <c:v>0.1</c:v>
                </c:pt>
                <c:pt idx="7">
                  <c:v>0.3</c:v>
                </c:pt>
              </c:numCache>
            </c:numRef>
          </c:val>
          <c:extLst>
            <c:ext xmlns:c16="http://schemas.microsoft.com/office/drawing/2014/chart" uri="{C3380CC4-5D6E-409C-BE32-E72D297353CC}">
              <c16:uniqueId val="{00000010-8289-4B97-85E7-3F2FBFEAFBDC}"/>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674-4ED9-91F0-6D06C180F31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674-4ED9-91F0-6D06C180F31A}"/>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tabout'!$J$373:$J$374</c:f>
              <c:strCache>
                <c:ptCount val="2"/>
                <c:pt idx="0">
                  <c:v>Yes</c:v>
                </c:pt>
                <c:pt idx="1">
                  <c:v>No</c:v>
                </c:pt>
              </c:strCache>
            </c:strRef>
          </c:cat>
          <c:val>
            <c:numRef>
              <c:f>'IPG-PENS tabout'!$K$373:$K$374</c:f>
              <c:numCache>
                <c:formatCode>General</c:formatCode>
                <c:ptCount val="2"/>
                <c:pt idx="0">
                  <c:v>82.9</c:v>
                </c:pt>
                <c:pt idx="1">
                  <c:v>17.100000000000001</c:v>
                </c:pt>
              </c:numCache>
            </c:numRef>
          </c:val>
          <c:extLst>
            <c:ext xmlns:c16="http://schemas.microsoft.com/office/drawing/2014/chart" uri="{C3380CC4-5D6E-409C-BE32-E72D297353CC}">
              <c16:uniqueId val="{00000004-3674-4ED9-91F0-6D06C180F31A}"/>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CF4-4C40-AF61-491EC281692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CF4-4C40-AF61-491EC281692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CF4-4C40-AF61-491EC281692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CF4-4C40-AF61-491EC281692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CF4-4C40-AF61-491EC2816923}"/>
              </c:ext>
            </c:extLst>
          </c:dPt>
          <c:dLbls>
            <c:dLbl>
              <c:idx val="3"/>
              <c:layout>
                <c:manualLayout>
                  <c:x val="-0.32500000000000001"/>
                  <c:y val="5.5555555555555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CF4-4C40-AF61-491EC2816923}"/>
                </c:ext>
              </c:extLst>
            </c:dLbl>
            <c:dLbl>
              <c:idx val="4"/>
              <c:layout>
                <c:manualLayout>
                  <c:x val="0.23333333333333334"/>
                  <c:y val="2.31481481481481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CF4-4C40-AF61-491EC281692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'IPG-PENS tabout'!$J$381:$J$385</c:f>
              <c:strCache>
                <c:ptCount val="5"/>
                <c:pt idx="0">
                  <c:v>NDC</c:v>
                </c:pt>
                <c:pt idx="1">
                  <c:v>NPP</c:v>
                </c:pt>
                <c:pt idx="2">
                  <c:v>CPP</c:v>
                </c:pt>
                <c:pt idx="3">
                  <c:v>Other</c:v>
                </c:pt>
                <c:pt idx="4">
                  <c:v>No Party</c:v>
                </c:pt>
              </c:strCache>
            </c:strRef>
          </c:cat>
          <c:val>
            <c:numRef>
              <c:f>'IPG-PENS tabout'!$K$381:$K$385</c:f>
              <c:numCache>
                <c:formatCode>General</c:formatCode>
                <c:ptCount val="5"/>
                <c:pt idx="0">
                  <c:v>44.2</c:v>
                </c:pt>
                <c:pt idx="1">
                  <c:v>54.6</c:v>
                </c:pt>
                <c:pt idx="2">
                  <c:v>0.4</c:v>
                </c:pt>
                <c:pt idx="3">
                  <c:v>0.8</c:v>
                </c:pt>
                <c:pt idx="4">
                  <c:v>0</c:v>
                </c:pt>
              </c:numCache>
            </c:numRef>
          </c:val>
          <c:extLst>
            <c:ext xmlns:c16="http://schemas.microsoft.com/office/drawing/2014/chart" uri="{C3380CC4-5D6E-409C-BE32-E72D297353CC}">
              <c16:uniqueId val="{0000000A-1CF4-4C40-AF61-491EC2816923}"/>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9.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0.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9.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0.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9.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829E3-AC63-4DDC-892B-A52A3E55E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E00AE45-C439-4FB7-AFAD-7DE24BA0BDDB}">
      <dgm:prSet/>
      <dgm:spPr/>
      <dgm:t>
        <a:bodyPr/>
        <a:lstStyle/>
        <a:p>
          <a:r>
            <a:rPr lang="en-GB"/>
            <a:t>The New Patriotic Party (NPP) witnessed a humiliating defeat on December 7, 2024. </a:t>
          </a:r>
          <a:endParaRPr lang="en-US"/>
        </a:p>
      </dgm:t>
    </dgm:pt>
    <dgm:pt modelId="{4FB5869A-E87B-4A5B-9C30-C0022F0EECF8}" type="parTrans" cxnId="{396AFE4E-E8AE-4BFB-8FB4-77F54D16EBD1}">
      <dgm:prSet/>
      <dgm:spPr/>
      <dgm:t>
        <a:bodyPr/>
        <a:lstStyle/>
        <a:p>
          <a:endParaRPr lang="en-US"/>
        </a:p>
      </dgm:t>
    </dgm:pt>
    <dgm:pt modelId="{A1654017-CCF3-48C9-B1F2-689B23F3E6F8}" type="sibTrans" cxnId="{396AFE4E-E8AE-4BFB-8FB4-77F54D16EBD1}">
      <dgm:prSet/>
      <dgm:spPr/>
      <dgm:t>
        <a:bodyPr/>
        <a:lstStyle/>
        <a:p>
          <a:endParaRPr lang="en-US"/>
        </a:p>
      </dgm:t>
    </dgm:pt>
    <dgm:pt modelId="{C9116574-CBCC-4BD6-BC1A-B05E1D2B0D5A}">
      <dgm:prSet/>
      <dgm:spPr/>
      <dgm:t>
        <a:bodyPr/>
        <a:lstStyle/>
        <a:p>
          <a:r>
            <a:rPr lang="en-GB" i="1"/>
            <a:t>One way for the Party to move beyond the defeat and assume a positive direction is to analyse the defeat from the perspective of an ordinary voter on the street. </a:t>
          </a:r>
          <a:endParaRPr lang="en-US"/>
        </a:p>
      </dgm:t>
    </dgm:pt>
    <dgm:pt modelId="{10AE10E7-F3B6-4169-BD8E-27402A7F6F89}" type="parTrans" cxnId="{30F0C22C-C926-4804-8776-58C3368681B2}">
      <dgm:prSet/>
      <dgm:spPr/>
      <dgm:t>
        <a:bodyPr/>
        <a:lstStyle/>
        <a:p>
          <a:endParaRPr lang="en-US"/>
        </a:p>
      </dgm:t>
    </dgm:pt>
    <dgm:pt modelId="{187E0E3B-4564-4612-A0E2-A4E1E2179D7F}" type="sibTrans" cxnId="{30F0C22C-C926-4804-8776-58C3368681B2}">
      <dgm:prSet/>
      <dgm:spPr/>
      <dgm:t>
        <a:bodyPr/>
        <a:lstStyle/>
        <a:p>
          <a:endParaRPr lang="en-US"/>
        </a:p>
      </dgm:t>
    </dgm:pt>
    <dgm:pt modelId="{F9BB1C5A-61B2-4F4F-9268-6A3A8EF6993C}">
      <dgm:prSet/>
      <dgm:spPr/>
      <dgm:t>
        <a:bodyPr/>
        <a:lstStyle/>
        <a:p>
          <a:r>
            <a:rPr lang="en-GB" i="1"/>
            <a:t>This survey was conducted in response to that call in all 276 constituencies between January 30, 2025, and February 9, 2025</a:t>
          </a:r>
          <a:endParaRPr lang="en-US"/>
        </a:p>
      </dgm:t>
    </dgm:pt>
    <dgm:pt modelId="{CC6A98D1-9A6D-47A4-8992-1135AE1678B1}" type="parTrans" cxnId="{A5BB4C86-B334-4DA2-85A2-1B0B2757E249}">
      <dgm:prSet/>
      <dgm:spPr/>
      <dgm:t>
        <a:bodyPr/>
        <a:lstStyle/>
        <a:p>
          <a:endParaRPr lang="en-US"/>
        </a:p>
      </dgm:t>
    </dgm:pt>
    <dgm:pt modelId="{6DAC2776-6D33-459F-8B0F-69E97CA94FAD}" type="sibTrans" cxnId="{A5BB4C86-B334-4DA2-85A2-1B0B2757E249}">
      <dgm:prSet/>
      <dgm:spPr/>
      <dgm:t>
        <a:bodyPr/>
        <a:lstStyle/>
        <a:p>
          <a:endParaRPr lang="en-US"/>
        </a:p>
      </dgm:t>
    </dgm:pt>
    <dgm:pt modelId="{9261022B-8DBE-4AF6-92F7-648FA0C26BA9}">
      <dgm:prSet/>
      <dgm:spPr/>
      <dgm:t>
        <a:bodyPr/>
        <a:lstStyle/>
        <a:p>
          <a:r>
            <a:rPr lang="en-GB" b="1"/>
            <a:t>Specifically, the study sought to:</a:t>
          </a:r>
          <a:endParaRPr lang="en-US"/>
        </a:p>
      </dgm:t>
    </dgm:pt>
    <dgm:pt modelId="{2D5C6EDC-B5E1-465A-8257-A86CE430D265}" type="parTrans" cxnId="{16A15A55-6CA9-46AC-8502-FFBDB48CD8A9}">
      <dgm:prSet/>
      <dgm:spPr/>
      <dgm:t>
        <a:bodyPr/>
        <a:lstStyle/>
        <a:p>
          <a:endParaRPr lang="en-US"/>
        </a:p>
      </dgm:t>
    </dgm:pt>
    <dgm:pt modelId="{65477508-0BB2-45EF-8E61-DE7DFA3040EC}" type="sibTrans" cxnId="{16A15A55-6CA9-46AC-8502-FFBDB48CD8A9}">
      <dgm:prSet/>
      <dgm:spPr/>
      <dgm:t>
        <a:bodyPr/>
        <a:lstStyle/>
        <a:p>
          <a:endParaRPr lang="en-US"/>
        </a:p>
      </dgm:t>
    </dgm:pt>
    <dgm:pt modelId="{EE18FF01-175E-4B45-976F-F068CAF5D778}">
      <dgm:prSet/>
      <dgm:spPr/>
      <dgm:t>
        <a:bodyPr/>
        <a:lstStyle/>
        <a:p>
          <a:r>
            <a:rPr lang="en-GB"/>
            <a:t>Highlight the effects of the general political and economic atmosphere on the outcome of the general elections (court rulings, allegations of witch-hunting of political opponents, economic hardships [incessant rising inflation and cost of credit, infrastructure development, etc.] </a:t>
          </a:r>
          <a:endParaRPr lang="en-US"/>
        </a:p>
      </dgm:t>
    </dgm:pt>
    <dgm:pt modelId="{02E50733-8D3B-4B20-B1EE-69BC7813DE14}" type="parTrans" cxnId="{02C8A34D-0A61-4ED4-8967-9E1AF41464C9}">
      <dgm:prSet/>
      <dgm:spPr/>
      <dgm:t>
        <a:bodyPr/>
        <a:lstStyle/>
        <a:p>
          <a:endParaRPr lang="en-US"/>
        </a:p>
      </dgm:t>
    </dgm:pt>
    <dgm:pt modelId="{345DF122-8635-45E2-842F-2839D7350B2C}" type="sibTrans" cxnId="{02C8A34D-0A61-4ED4-8967-9E1AF41464C9}">
      <dgm:prSet/>
      <dgm:spPr/>
      <dgm:t>
        <a:bodyPr/>
        <a:lstStyle/>
        <a:p>
          <a:endParaRPr lang="en-US"/>
        </a:p>
      </dgm:t>
    </dgm:pt>
    <dgm:pt modelId="{B814A794-DCDD-43ED-AD5E-9C996FA8AE00}">
      <dgm:prSet/>
      <dgm:spPr/>
      <dgm:t>
        <a:bodyPr/>
        <a:lstStyle/>
        <a:p>
          <a:r>
            <a:rPr lang="en-GB"/>
            <a:t>Identify the voters who did not vote at all and their reasons for such actions.</a:t>
          </a:r>
          <a:endParaRPr lang="en-US"/>
        </a:p>
      </dgm:t>
    </dgm:pt>
    <dgm:pt modelId="{7E96323D-F911-4982-953B-6514ED4847E0}" type="parTrans" cxnId="{904E1184-F777-4F15-B8E8-5E0B5B740523}">
      <dgm:prSet/>
      <dgm:spPr/>
      <dgm:t>
        <a:bodyPr/>
        <a:lstStyle/>
        <a:p>
          <a:endParaRPr lang="en-US"/>
        </a:p>
      </dgm:t>
    </dgm:pt>
    <dgm:pt modelId="{134416B6-FB22-4725-9677-1E0399B623BE}" type="sibTrans" cxnId="{904E1184-F777-4F15-B8E8-5E0B5B740523}">
      <dgm:prSet/>
      <dgm:spPr/>
      <dgm:t>
        <a:bodyPr/>
        <a:lstStyle/>
        <a:p>
          <a:endParaRPr lang="en-US"/>
        </a:p>
      </dgm:t>
    </dgm:pt>
    <dgm:pt modelId="{64C8F501-E526-43DF-860F-0CE64A537F70}">
      <dgm:prSet/>
      <dgm:spPr/>
      <dgm:t>
        <a:bodyPr/>
        <a:lstStyle/>
        <a:p>
          <a:r>
            <a:rPr lang="en-GB"/>
            <a:t>Gauge the popularity of presidential hopefuls from both NDC and NPP political parties.</a:t>
          </a:r>
          <a:endParaRPr lang="en-US"/>
        </a:p>
      </dgm:t>
    </dgm:pt>
    <dgm:pt modelId="{D3ADE5A4-E33B-44B5-8CFA-A936A5DFE945}" type="parTrans" cxnId="{E91E431A-3C23-41A9-A92F-258780CACE84}">
      <dgm:prSet/>
      <dgm:spPr/>
      <dgm:t>
        <a:bodyPr/>
        <a:lstStyle/>
        <a:p>
          <a:endParaRPr lang="en-US"/>
        </a:p>
      </dgm:t>
    </dgm:pt>
    <dgm:pt modelId="{A72F6FCE-CCF6-414D-85D6-91BF8482171D}" type="sibTrans" cxnId="{E91E431A-3C23-41A9-A92F-258780CACE84}">
      <dgm:prSet/>
      <dgm:spPr/>
      <dgm:t>
        <a:bodyPr/>
        <a:lstStyle/>
        <a:p>
          <a:endParaRPr lang="en-US"/>
        </a:p>
      </dgm:t>
    </dgm:pt>
    <dgm:pt modelId="{9CEE8237-18CC-46A3-9D20-4383239FCCF0}" type="pres">
      <dgm:prSet presAssocID="{141829E3-AC63-4DDC-892B-A52A3E55E372}" presName="linear" presStyleCnt="0">
        <dgm:presLayoutVars>
          <dgm:animLvl val="lvl"/>
          <dgm:resizeHandles val="exact"/>
        </dgm:presLayoutVars>
      </dgm:prSet>
      <dgm:spPr/>
    </dgm:pt>
    <dgm:pt modelId="{A0E81BEF-C6BC-459F-A4A5-9543408D4D5D}" type="pres">
      <dgm:prSet presAssocID="{CE00AE45-C439-4FB7-AFAD-7DE24BA0BDDB}" presName="parentText" presStyleLbl="node1" presStyleIdx="0" presStyleCnt="5">
        <dgm:presLayoutVars>
          <dgm:chMax val="0"/>
          <dgm:bulletEnabled val="1"/>
        </dgm:presLayoutVars>
      </dgm:prSet>
      <dgm:spPr/>
    </dgm:pt>
    <dgm:pt modelId="{0B2443EB-CE62-4AE0-AED8-B8DFC3564F89}" type="pres">
      <dgm:prSet presAssocID="{CE00AE45-C439-4FB7-AFAD-7DE24BA0BDDB}" presName="childText" presStyleLbl="revTx" presStyleIdx="0" presStyleCnt="1">
        <dgm:presLayoutVars>
          <dgm:bulletEnabled val="1"/>
        </dgm:presLayoutVars>
      </dgm:prSet>
      <dgm:spPr/>
    </dgm:pt>
    <dgm:pt modelId="{A4AAD4F2-80F1-4FBF-B4EE-F9C62DF270CC}" type="pres">
      <dgm:prSet presAssocID="{9261022B-8DBE-4AF6-92F7-648FA0C26BA9}" presName="parentText" presStyleLbl="node1" presStyleIdx="1" presStyleCnt="5">
        <dgm:presLayoutVars>
          <dgm:chMax val="0"/>
          <dgm:bulletEnabled val="1"/>
        </dgm:presLayoutVars>
      </dgm:prSet>
      <dgm:spPr/>
    </dgm:pt>
    <dgm:pt modelId="{63ED2E62-79AD-4B42-AFD6-1E83BAED65DE}" type="pres">
      <dgm:prSet presAssocID="{65477508-0BB2-45EF-8E61-DE7DFA3040EC}" presName="spacer" presStyleCnt="0"/>
      <dgm:spPr/>
    </dgm:pt>
    <dgm:pt modelId="{66621852-4A2A-4F1F-A106-B075BA5FD3C3}" type="pres">
      <dgm:prSet presAssocID="{EE18FF01-175E-4B45-976F-F068CAF5D778}" presName="parentText" presStyleLbl="node1" presStyleIdx="2" presStyleCnt="5">
        <dgm:presLayoutVars>
          <dgm:chMax val="0"/>
          <dgm:bulletEnabled val="1"/>
        </dgm:presLayoutVars>
      </dgm:prSet>
      <dgm:spPr/>
    </dgm:pt>
    <dgm:pt modelId="{078DD909-AB51-4DE4-9B69-6606A081AC40}" type="pres">
      <dgm:prSet presAssocID="{345DF122-8635-45E2-842F-2839D7350B2C}" presName="spacer" presStyleCnt="0"/>
      <dgm:spPr/>
    </dgm:pt>
    <dgm:pt modelId="{134B60CF-D0C0-437F-9221-B58A4ABC325D}" type="pres">
      <dgm:prSet presAssocID="{B814A794-DCDD-43ED-AD5E-9C996FA8AE00}" presName="parentText" presStyleLbl="node1" presStyleIdx="3" presStyleCnt="5">
        <dgm:presLayoutVars>
          <dgm:chMax val="0"/>
          <dgm:bulletEnabled val="1"/>
        </dgm:presLayoutVars>
      </dgm:prSet>
      <dgm:spPr/>
    </dgm:pt>
    <dgm:pt modelId="{81CEE0DD-CD30-47D2-80F4-A2A0D1325B7E}" type="pres">
      <dgm:prSet presAssocID="{134416B6-FB22-4725-9677-1E0399B623BE}" presName="spacer" presStyleCnt="0"/>
      <dgm:spPr/>
    </dgm:pt>
    <dgm:pt modelId="{B21891E3-96A9-4975-9870-C7E605C385BE}" type="pres">
      <dgm:prSet presAssocID="{64C8F501-E526-43DF-860F-0CE64A537F70}" presName="parentText" presStyleLbl="node1" presStyleIdx="4" presStyleCnt="5">
        <dgm:presLayoutVars>
          <dgm:chMax val="0"/>
          <dgm:bulletEnabled val="1"/>
        </dgm:presLayoutVars>
      </dgm:prSet>
      <dgm:spPr/>
    </dgm:pt>
  </dgm:ptLst>
  <dgm:cxnLst>
    <dgm:cxn modelId="{A865970C-34AD-40A9-8C9D-9714DE72D953}" type="presOf" srcId="{9261022B-8DBE-4AF6-92F7-648FA0C26BA9}" destId="{A4AAD4F2-80F1-4FBF-B4EE-F9C62DF270CC}" srcOrd="0" destOrd="0" presId="urn:microsoft.com/office/officeart/2005/8/layout/vList2"/>
    <dgm:cxn modelId="{FDBEC30D-98B7-45A1-87E5-2F2D765A7B42}" type="presOf" srcId="{C9116574-CBCC-4BD6-BC1A-B05E1D2B0D5A}" destId="{0B2443EB-CE62-4AE0-AED8-B8DFC3564F89}" srcOrd="0" destOrd="0" presId="urn:microsoft.com/office/officeart/2005/8/layout/vList2"/>
    <dgm:cxn modelId="{E91E431A-3C23-41A9-A92F-258780CACE84}" srcId="{141829E3-AC63-4DDC-892B-A52A3E55E372}" destId="{64C8F501-E526-43DF-860F-0CE64A537F70}" srcOrd="4" destOrd="0" parTransId="{D3ADE5A4-E33B-44B5-8CFA-A936A5DFE945}" sibTransId="{A72F6FCE-CCF6-414D-85D6-91BF8482171D}"/>
    <dgm:cxn modelId="{30F0C22C-C926-4804-8776-58C3368681B2}" srcId="{CE00AE45-C439-4FB7-AFAD-7DE24BA0BDDB}" destId="{C9116574-CBCC-4BD6-BC1A-B05E1D2B0D5A}" srcOrd="0" destOrd="0" parTransId="{10AE10E7-F3B6-4169-BD8E-27402A7F6F89}" sibTransId="{187E0E3B-4564-4612-A0E2-A4E1E2179D7F}"/>
    <dgm:cxn modelId="{FEA3285B-DA0D-4DC2-93B0-0CD53CEB1D29}" type="presOf" srcId="{B814A794-DCDD-43ED-AD5E-9C996FA8AE00}" destId="{134B60CF-D0C0-437F-9221-B58A4ABC325D}" srcOrd="0" destOrd="0" presId="urn:microsoft.com/office/officeart/2005/8/layout/vList2"/>
    <dgm:cxn modelId="{278C5B4C-80C9-41DF-8CF4-04830C8E7DB5}" type="presOf" srcId="{141829E3-AC63-4DDC-892B-A52A3E55E372}" destId="{9CEE8237-18CC-46A3-9D20-4383239FCCF0}" srcOrd="0" destOrd="0" presId="urn:microsoft.com/office/officeart/2005/8/layout/vList2"/>
    <dgm:cxn modelId="{02C8A34D-0A61-4ED4-8967-9E1AF41464C9}" srcId="{141829E3-AC63-4DDC-892B-A52A3E55E372}" destId="{EE18FF01-175E-4B45-976F-F068CAF5D778}" srcOrd="2" destOrd="0" parTransId="{02E50733-8D3B-4B20-B1EE-69BC7813DE14}" sibTransId="{345DF122-8635-45E2-842F-2839D7350B2C}"/>
    <dgm:cxn modelId="{396AFE4E-E8AE-4BFB-8FB4-77F54D16EBD1}" srcId="{141829E3-AC63-4DDC-892B-A52A3E55E372}" destId="{CE00AE45-C439-4FB7-AFAD-7DE24BA0BDDB}" srcOrd="0" destOrd="0" parTransId="{4FB5869A-E87B-4A5B-9C30-C0022F0EECF8}" sibTransId="{A1654017-CCF3-48C9-B1F2-689B23F3E6F8}"/>
    <dgm:cxn modelId="{16A15A55-6CA9-46AC-8502-FFBDB48CD8A9}" srcId="{141829E3-AC63-4DDC-892B-A52A3E55E372}" destId="{9261022B-8DBE-4AF6-92F7-648FA0C26BA9}" srcOrd="1" destOrd="0" parTransId="{2D5C6EDC-B5E1-465A-8257-A86CE430D265}" sibTransId="{65477508-0BB2-45EF-8E61-DE7DFA3040EC}"/>
    <dgm:cxn modelId="{904E1184-F777-4F15-B8E8-5E0B5B740523}" srcId="{141829E3-AC63-4DDC-892B-A52A3E55E372}" destId="{B814A794-DCDD-43ED-AD5E-9C996FA8AE00}" srcOrd="3" destOrd="0" parTransId="{7E96323D-F911-4982-953B-6514ED4847E0}" sibTransId="{134416B6-FB22-4725-9677-1E0399B623BE}"/>
    <dgm:cxn modelId="{A5BB4C86-B334-4DA2-85A2-1B0B2757E249}" srcId="{CE00AE45-C439-4FB7-AFAD-7DE24BA0BDDB}" destId="{F9BB1C5A-61B2-4F4F-9268-6A3A8EF6993C}" srcOrd="1" destOrd="0" parTransId="{CC6A98D1-9A6D-47A4-8992-1135AE1678B1}" sibTransId="{6DAC2776-6D33-459F-8B0F-69E97CA94FAD}"/>
    <dgm:cxn modelId="{5502EC8A-AF5C-4D9C-A793-8396A5E58D22}" type="presOf" srcId="{CE00AE45-C439-4FB7-AFAD-7DE24BA0BDDB}" destId="{A0E81BEF-C6BC-459F-A4A5-9543408D4D5D}" srcOrd="0" destOrd="0" presId="urn:microsoft.com/office/officeart/2005/8/layout/vList2"/>
    <dgm:cxn modelId="{F5FC36A7-B208-4B39-832C-F8C3E93FCF5F}" type="presOf" srcId="{F9BB1C5A-61B2-4F4F-9268-6A3A8EF6993C}" destId="{0B2443EB-CE62-4AE0-AED8-B8DFC3564F89}" srcOrd="0" destOrd="1" presId="urn:microsoft.com/office/officeart/2005/8/layout/vList2"/>
    <dgm:cxn modelId="{2379ADB6-3DAC-497B-80D9-F813EA6DA937}" type="presOf" srcId="{EE18FF01-175E-4B45-976F-F068CAF5D778}" destId="{66621852-4A2A-4F1F-A106-B075BA5FD3C3}" srcOrd="0" destOrd="0" presId="urn:microsoft.com/office/officeart/2005/8/layout/vList2"/>
    <dgm:cxn modelId="{B07880DD-8607-415D-8B02-C7CC17C6E238}" type="presOf" srcId="{64C8F501-E526-43DF-860F-0CE64A537F70}" destId="{B21891E3-96A9-4975-9870-C7E605C385BE}" srcOrd="0" destOrd="0" presId="urn:microsoft.com/office/officeart/2005/8/layout/vList2"/>
    <dgm:cxn modelId="{2F0AE10D-569A-4C4C-95BD-A6CBE01C6A63}" type="presParOf" srcId="{9CEE8237-18CC-46A3-9D20-4383239FCCF0}" destId="{A0E81BEF-C6BC-459F-A4A5-9543408D4D5D}" srcOrd="0" destOrd="0" presId="urn:microsoft.com/office/officeart/2005/8/layout/vList2"/>
    <dgm:cxn modelId="{B4CB580D-F808-4FA1-AC50-296936BEFE3B}" type="presParOf" srcId="{9CEE8237-18CC-46A3-9D20-4383239FCCF0}" destId="{0B2443EB-CE62-4AE0-AED8-B8DFC3564F89}" srcOrd="1" destOrd="0" presId="urn:microsoft.com/office/officeart/2005/8/layout/vList2"/>
    <dgm:cxn modelId="{86F34372-777F-43AF-A5FF-5602BC6D0D4B}" type="presParOf" srcId="{9CEE8237-18CC-46A3-9D20-4383239FCCF0}" destId="{A4AAD4F2-80F1-4FBF-B4EE-F9C62DF270CC}" srcOrd="2" destOrd="0" presId="urn:microsoft.com/office/officeart/2005/8/layout/vList2"/>
    <dgm:cxn modelId="{E00FDD55-9C9B-48DB-A1CA-EA8298288F9F}" type="presParOf" srcId="{9CEE8237-18CC-46A3-9D20-4383239FCCF0}" destId="{63ED2E62-79AD-4B42-AFD6-1E83BAED65DE}" srcOrd="3" destOrd="0" presId="urn:microsoft.com/office/officeart/2005/8/layout/vList2"/>
    <dgm:cxn modelId="{E1A81541-4B19-4721-9F6F-1F39D0999070}" type="presParOf" srcId="{9CEE8237-18CC-46A3-9D20-4383239FCCF0}" destId="{66621852-4A2A-4F1F-A106-B075BA5FD3C3}" srcOrd="4" destOrd="0" presId="urn:microsoft.com/office/officeart/2005/8/layout/vList2"/>
    <dgm:cxn modelId="{98D2BBA1-D5A0-4704-A5C3-3BB0CAF3F5C8}" type="presParOf" srcId="{9CEE8237-18CC-46A3-9D20-4383239FCCF0}" destId="{078DD909-AB51-4DE4-9B69-6606A081AC40}" srcOrd="5" destOrd="0" presId="urn:microsoft.com/office/officeart/2005/8/layout/vList2"/>
    <dgm:cxn modelId="{DE378447-FC56-4328-B560-AE4D615BCA35}" type="presParOf" srcId="{9CEE8237-18CC-46A3-9D20-4383239FCCF0}" destId="{134B60CF-D0C0-437F-9221-B58A4ABC325D}" srcOrd="6" destOrd="0" presId="urn:microsoft.com/office/officeart/2005/8/layout/vList2"/>
    <dgm:cxn modelId="{B6C1CE1D-728D-4DBA-A581-52404EDDDE5F}" type="presParOf" srcId="{9CEE8237-18CC-46A3-9D20-4383239FCCF0}" destId="{81CEE0DD-CD30-47D2-80F4-A2A0D1325B7E}" srcOrd="7" destOrd="0" presId="urn:microsoft.com/office/officeart/2005/8/layout/vList2"/>
    <dgm:cxn modelId="{58F390F2-AA04-41C5-BD5D-9AFCE0E0F19A}" type="presParOf" srcId="{9CEE8237-18CC-46A3-9D20-4383239FCCF0}" destId="{B21891E3-96A9-4975-9870-C7E605C385B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A93FA-A449-443C-BAA7-8126881B93B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1C6E037-FE3A-4914-B84B-291F23917719}">
      <dgm:prSet/>
      <dgm:spPr/>
      <dgm:t>
        <a:bodyPr/>
        <a:lstStyle/>
        <a:p>
          <a:r>
            <a:rPr lang="en-GB" b="1" i="1"/>
            <a:t>Reasons why NPP Lost</a:t>
          </a:r>
          <a:endParaRPr lang="en-US"/>
        </a:p>
      </dgm:t>
    </dgm:pt>
    <dgm:pt modelId="{E825D475-4C73-4594-A86D-223E0198E9CB}" type="parTrans" cxnId="{BF39FED5-8A9D-427F-941A-56F19C93D3B6}">
      <dgm:prSet/>
      <dgm:spPr/>
      <dgm:t>
        <a:bodyPr/>
        <a:lstStyle/>
        <a:p>
          <a:endParaRPr lang="en-US"/>
        </a:p>
      </dgm:t>
    </dgm:pt>
    <dgm:pt modelId="{A639F718-D64D-4D49-B7A0-3D80EE56999D}" type="sibTrans" cxnId="{BF39FED5-8A9D-427F-941A-56F19C93D3B6}">
      <dgm:prSet/>
      <dgm:spPr/>
      <dgm:t>
        <a:bodyPr/>
        <a:lstStyle/>
        <a:p>
          <a:endParaRPr lang="en-US"/>
        </a:p>
      </dgm:t>
    </dgm:pt>
    <dgm:pt modelId="{A3AE2361-7FD5-4DF8-A70E-BE625FE00EB3}">
      <dgm:prSet/>
      <dgm:spPr/>
      <dgm:t>
        <a:bodyPr/>
        <a:lstStyle/>
        <a:p>
          <a:r>
            <a:rPr lang="en-GB"/>
            <a:t>A greater majority of the respondents indicated that the twin-devil, Covid-19 pandemic and Russian-Ukrainian war had adverse consequences on their livelihood activities – and in reaction to that effect, they either voted against NPP or stayed completely away from the elections. The general complaint was about the incessant depreciation of the local currency and persistent price increases. </a:t>
          </a:r>
          <a:endParaRPr lang="en-US"/>
        </a:p>
      </dgm:t>
    </dgm:pt>
    <dgm:pt modelId="{DE63A6DC-C36E-4244-BC7C-55196D183178}" type="parTrans" cxnId="{8EADE7DD-58DB-4E15-8360-20D33F89F743}">
      <dgm:prSet/>
      <dgm:spPr/>
      <dgm:t>
        <a:bodyPr/>
        <a:lstStyle/>
        <a:p>
          <a:endParaRPr lang="en-US"/>
        </a:p>
      </dgm:t>
    </dgm:pt>
    <dgm:pt modelId="{8B18989F-B0FA-4DD3-AA60-E7B1312515A1}" type="sibTrans" cxnId="{8EADE7DD-58DB-4E15-8360-20D33F89F743}">
      <dgm:prSet/>
      <dgm:spPr/>
      <dgm:t>
        <a:bodyPr/>
        <a:lstStyle/>
        <a:p>
          <a:endParaRPr lang="en-US"/>
        </a:p>
      </dgm:t>
    </dgm:pt>
    <dgm:pt modelId="{5F691AC5-825B-4C10-952A-D2DC37667122}">
      <dgm:prSet/>
      <dgm:spPr/>
      <dgm:t>
        <a:bodyPr/>
        <a:lstStyle/>
        <a:p>
          <a:r>
            <a:rPr lang="en-GB"/>
            <a:t>A higher proportion of the respondents indicated that NPP Government outperformed the previous NDC Government in the areas of health, education, agriculture and security. However, some respondents voted against NPP because these so-called achievements did not reach out to them.</a:t>
          </a:r>
          <a:endParaRPr lang="en-US"/>
        </a:p>
      </dgm:t>
    </dgm:pt>
    <dgm:pt modelId="{54F615A0-B44A-4606-8747-D1D5D96C5FA4}" type="parTrans" cxnId="{6158356A-EBDF-44DA-A24B-F6D828CF1DB4}">
      <dgm:prSet/>
      <dgm:spPr/>
      <dgm:t>
        <a:bodyPr/>
        <a:lstStyle/>
        <a:p>
          <a:endParaRPr lang="en-US"/>
        </a:p>
      </dgm:t>
    </dgm:pt>
    <dgm:pt modelId="{E485BF0A-F546-4419-85CE-35F719D3D7F8}" type="sibTrans" cxnId="{6158356A-EBDF-44DA-A24B-F6D828CF1DB4}">
      <dgm:prSet/>
      <dgm:spPr/>
      <dgm:t>
        <a:bodyPr/>
        <a:lstStyle/>
        <a:p>
          <a:endParaRPr lang="en-US"/>
        </a:p>
      </dgm:t>
    </dgm:pt>
    <dgm:pt modelId="{79BF4295-0A61-4237-9B23-E90F379E7656}">
      <dgm:prSet/>
      <dgm:spPr/>
      <dgm:t>
        <a:bodyPr/>
        <a:lstStyle/>
        <a:p>
          <a:r>
            <a:rPr lang="en-GB"/>
            <a:t>Various events and activities before the 7</a:t>
          </a:r>
          <a:r>
            <a:rPr lang="en-GB" baseline="30000"/>
            <a:t>th </a:t>
          </a:r>
          <a:r>
            <a:rPr lang="en-GB"/>
            <a:t>of December 2024 general elections rendered NPP very unpopular – which eventually contributed to the defeat. Some of these included: </a:t>
          </a:r>
          <a:endParaRPr lang="en-US"/>
        </a:p>
      </dgm:t>
    </dgm:pt>
    <dgm:pt modelId="{D04C05DF-4679-4B67-97FC-2CC806C65FB5}" type="parTrans" cxnId="{2ABA571F-F0F7-45C3-B7F0-1FE686823C51}">
      <dgm:prSet/>
      <dgm:spPr/>
      <dgm:t>
        <a:bodyPr/>
        <a:lstStyle/>
        <a:p>
          <a:endParaRPr lang="en-US"/>
        </a:p>
      </dgm:t>
    </dgm:pt>
    <dgm:pt modelId="{276335CA-1BBE-413C-A41C-830B30B14B9F}" type="sibTrans" cxnId="{2ABA571F-F0F7-45C3-B7F0-1FE686823C51}">
      <dgm:prSet/>
      <dgm:spPr/>
      <dgm:t>
        <a:bodyPr/>
        <a:lstStyle/>
        <a:p>
          <a:endParaRPr lang="en-US"/>
        </a:p>
      </dgm:t>
    </dgm:pt>
    <dgm:pt modelId="{87CE60B1-EE9D-4452-98BE-084184112819}">
      <dgm:prSet/>
      <dgm:spPr/>
      <dgm:t>
        <a:bodyPr/>
        <a:lstStyle/>
        <a:p>
          <a:r>
            <a:rPr lang="en-GB" i="1"/>
            <a:t>street protests by NDC supporters against galamsey, corruption, National Cathedral,</a:t>
          </a:r>
          <a:endParaRPr lang="en-US"/>
        </a:p>
      </dgm:t>
    </dgm:pt>
    <dgm:pt modelId="{91C66F96-7BF2-42DA-8EF9-84BF87C359B3}" type="parTrans" cxnId="{709779CB-6A60-4120-923E-9C407EC06268}">
      <dgm:prSet/>
      <dgm:spPr/>
      <dgm:t>
        <a:bodyPr/>
        <a:lstStyle/>
        <a:p>
          <a:endParaRPr lang="en-US"/>
        </a:p>
      </dgm:t>
    </dgm:pt>
    <dgm:pt modelId="{69AD0928-74BB-4842-ABAB-5220719E6474}" type="sibTrans" cxnId="{709779CB-6A60-4120-923E-9C407EC06268}">
      <dgm:prSet/>
      <dgm:spPr/>
      <dgm:t>
        <a:bodyPr/>
        <a:lstStyle/>
        <a:p>
          <a:endParaRPr lang="en-US"/>
        </a:p>
      </dgm:t>
    </dgm:pt>
    <dgm:pt modelId="{8D791D9C-60AE-4232-B8F9-F7D6FBE57074}">
      <dgm:prSet/>
      <dgm:spPr/>
      <dgm:t>
        <a:bodyPr/>
        <a:lstStyle/>
        <a:p>
          <a:r>
            <a:rPr lang="en-GB" i="1"/>
            <a:t>trading of insults by the NPP presidential aspirants during the party’s primaries, </a:t>
          </a:r>
          <a:endParaRPr lang="en-US"/>
        </a:p>
      </dgm:t>
    </dgm:pt>
    <dgm:pt modelId="{DB44405B-833B-4E33-9627-496FA873D31C}" type="parTrans" cxnId="{9260AEDE-AC6C-42F2-86A3-A30FE9FEAC63}">
      <dgm:prSet/>
      <dgm:spPr/>
      <dgm:t>
        <a:bodyPr/>
        <a:lstStyle/>
        <a:p>
          <a:endParaRPr lang="en-US"/>
        </a:p>
      </dgm:t>
    </dgm:pt>
    <dgm:pt modelId="{E294FA92-3BAB-4C3C-82D9-D989E1C3C0DC}" type="sibTrans" cxnId="{9260AEDE-AC6C-42F2-86A3-A30FE9FEAC63}">
      <dgm:prSet/>
      <dgm:spPr/>
      <dgm:t>
        <a:bodyPr/>
        <a:lstStyle/>
        <a:p>
          <a:endParaRPr lang="en-US"/>
        </a:p>
      </dgm:t>
    </dgm:pt>
    <dgm:pt modelId="{6980193E-5B2C-4117-AC00-438A3DFA7778}">
      <dgm:prSet/>
      <dgm:spPr/>
      <dgm:t>
        <a:bodyPr/>
        <a:lstStyle/>
        <a:p>
          <a:r>
            <a:rPr lang="en-GB" i="1"/>
            <a:t>series of strike actions by the organised labour, </a:t>
          </a:r>
          <a:endParaRPr lang="en-US"/>
        </a:p>
      </dgm:t>
    </dgm:pt>
    <dgm:pt modelId="{3AA7C8F4-F6AE-4CC8-B56E-DFF366A47D0E}" type="parTrans" cxnId="{1CD38DA4-5605-4D95-9EA5-A8B427AC192B}">
      <dgm:prSet/>
      <dgm:spPr/>
      <dgm:t>
        <a:bodyPr/>
        <a:lstStyle/>
        <a:p>
          <a:endParaRPr lang="en-US"/>
        </a:p>
      </dgm:t>
    </dgm:pt>
    <dgm:pt modelId="{7A7B511F-2BFD-449A-9727-4B1C5134898F}" type="sibTrans" cxnId="{1CD38DA4-5605-4D95-9EA5-A8B427AC192B}">
      <dgm:prSet/>
      <dgm:spPr/>
      <dgm:t>
        <a:bodyPr/>
        <a:lstStyle/>
        <a:p>
          <a:endParaRPr lang="en-US"/>
        </a:p>
      </dgm:t>
    </dgm:pt>
    <dgm:pt modelId="{4483C872-7ACD-45D2-A8B1-630B15122EC6}">
      <dgm:prSet/>
      <dgm:spPr/>
      <dgm:t>
        <a:bodyPr/>
        <a:lstStyle/>
        <a:p>
          <a:r>
            <a:rPr lang="en-GB" i="1"/>
            <a:t>biased media reportage and </a:t>
          </a:r>
          <a:endParaRPr lang="en-US"/>
        </a:p>
      </dgm:t>
    </dgm:pt>
    <dgm:pt modelId="{73A42D90-39F2-4166-9C5E-BAE1AB9FE261}" type="parTrans" cxnId="{67D95684-534D-449B-ADD3-63AAB83A0E21}">
      <dgm:prSet/>
      <dgm:spPr/>
      <dgm:t>
        <a:bodyPr/>
        <a:lstStyle/>
        <a:p>
          <a:endParaRPr lang="en-US"/>
        </a:p>
      </dgm:t>
    </dgm:pt>
    <dgm:pt modelId="{56859969-4E77-42A2-9BFF-43DEA46EC683}" type="sibTrans" cxnId="{67D95684-534D-449B-ADD3-63AAB83A0E21}">
      <dgm:prSet/>
      <dgm:spPr/>
      <dgm:t>
        <a:bodyPr/>
        <a:lstStyle/>
        <a:p>
          <a:endParaRPr lang="en-US"/>
        </a:p>
      </dgm:t>
    </dgm:pt>
    <dgm:pt modelId="{D68CEB57-33A6-424F-AD02-F6A644C8B1EA}">
      <dgm:prSet/>
      <dgm:spPr/>
      <dgm:t>
        <a:bodyPr/>
        <a:lstStyle/>
        <a:p>
          <a:r>
            <a:rPr lang="en-GB" i="1"/>
            <a:t>government’s handling of LGBTQ+ related issues.</a:t>
          </a:r>
          <a:endParaRPr lang="en-US"/>
        </a:p>
      </dgm:t>
    </dgm:pt>
    <dgm:pt modelId="{A8684BD1-1A4E-4BD4-835C-0A3C2817B06E}" type="parTrans" cxnId="{E39DCDF7-8A7E-4A56-BA95-B8DD3CF74965}">
      <dgm:prSet/>
      <dgm:spPr/>
      <dgm:t>
        <a:bodyPr/>
        <a:lstStyle/>
        <a:p>
          <a:endParaRPr lang="en-US"/>
        </a:p>
      </dgm:t>
    </dgm:pt>
    <dgm:pt modelId="{A1ACE187-256A-43AB-8360-77EFCFE69147}" type="sibTrans" cxnId="{E39DCDF7-8A7E-4A56-BA95-B8DD3CF74965}">
      <dgm:prSet/>
      <dgm:spPr/>
      <dgm:t>
        <a:bodyPr/>
        <a:lstStyle/>
        <a:p>
          <a:endParaRPr lang="en-US"/>
        </a:p>
      </dgm:t>
    </dgm:pt>
    <dgm:pt modelId="{35BE1342-6775-41FB-ADE4-DDDF6D9DA73C}" type="pres">
      <dgm:prSet presAssocID="{80EA93FA-A449-443C-BAA7-8126881B93B8}" presName="linear" presStyleCnt="0">
        <dgm:presLayoutVars>
          <dgm:animLvl val="lvl"/>
          <dgm:resizeHandles val="exact"/>
        </dgm:presLayoutVars>
      </dgm:prSet>
      <dgm:spPr/>
    </dgm:pt>
    <dgm:pt modelId="{4C307900-1464-4AC3-BBF4-F237A3FF4AA8}" type="pres">
      <dgm:prSet presAssocID="{31C6E037-FE3A-4914-B84B-291F23917719}" presName="parentText" presStyleLbl="node1" presStyleIdx="0" presStyleCnt="2">
        <dgm:presLayoutVars>
          <dgm:chMax val="0"/>
          <dgm:bulletEnabled val="1"/>
        </dgm:presLayoutVars>
      </dgm:prSet>
      <dgm:spPr/>
    </dgm:pt>
    <dgm:pt modelId="{271F5B5A-7678-49E0-B5A9-6693A3B24D3D}" type="pres">
      <dgm:prSet presAssocID="{31C6E037-FE3A-4914-B84B-291F23917719}" presName="childText" presStyleLbl="revTx" presStyleIdx="0" presStyleCnt="2">
        <dgm:presLayoutVars>
          <dgm:bulletEnabled val="1"/>
        </dgm:presLayoutVars>
      </dgm:prSet>
      <dgm:spPr/>
    </dgm:pt>
    <dgm:pt modelId="{F1568B23-84F5-4E02-A5D7-BBE415E6413A}" type="pres">
      <dgm:prSet presAssocID="{79BF4295-0A61-4237-9B23-E90F379E7656}" presName="parentText" presStyleLbl="node1" presStyleIdx="1" presStyleCnt="2">
        <dgm:presLayoutVars>
          <dgm:chMax val="0"/>
          <dgm:bulletEnabled val="1"/>
        </dgm:presLayoutVars>
      </dgm:prSet>
      <dgm:spPr/>
    </dgm:pt>
    <dgm:pt modelId="{FA9A1ECE-0AF9-4176-A7F1-70ACA1405328}" type="pres">
      <dgm:prSet presAssocID="{79BF4295-0A61-4237-9B23-E90F379E7656}" presName="childText" presStyleLbl="revTx" presStyleIdx="1" presStyleCnt="2">
        <dgm:presLayoutVars>
          <dgm:bulletEnabled val="1"/>
        </dgm:presLayoutVars>
      </dgm:prSet>
      <dgm:spPr/>
    </dgm:pt>
  </dgm:ptLst>
  <dgm:cxnLst>
    <dgm:cxn modelId="{2ABA571F-F0F7-45C3-B7F0-1FE686823C51}" srcId="{80EA93FA-A449-443C-BAA7-8126881B93B8}" destId="{79BF4295-0A61-4237-9B23-E90F379E7656}" srcOrd="1" destOrd="0" parTransId="{D04C05DF-4679-4B67-97FC-2CC806C65FB5}" sibTransId="{276335CA-1BBE-413C-A41C-830B30B14B9F}"/>
    <dgm:cxn modelId="{37D66830-D1CF-49CD-964E-4DD9A3D3734F}" type="presOf" srcId="{D68CEB57-33A6-424F-AD02-F6A644C8B1EA}" destId="{FA9A1ECE-0AF9-4176-A7F1-70ACA1405328}" srcOrd="0" destOrd="4" presId="urn:microsoft.com/office/officeart/2005/8/layout/vList2"/>
    <dgm:cxn modelId="{6158356A-EBDF-44DA-A24B-F6D828CF1DB4}" srcId="{31C6E037-FE3A-4914-B84B-291F23917719}" destId="{5F691AC5-825B-4C10-952A-D2DC37667122}" srcOrd="1" destOrd="0" parTransId="{54F615A0-B44A-4606-8747-D1D5D96C5FA4}" sibTransId="{E485BF0A-F546-4419-85CE-35F719D3D7F8}"/>
    <dgm:cxn modelId="{5D1F3051-DD74-463E-86F3-B00828A68A79}" type="presOf" srcId="{87CE60B1-EE9D-4452-98BE-084184112819}" destId="{FA9A1ECE-0AF9-4176-A7F1-70ACA1405328}" srcOrd="0" destOrd="0" presId="urn:microsoft.com/office/officeart/2005/8/layout/vList2"/>
    <dgm:cxn modelId="{829D6777-958A-4074-9821-D00300D74AD4}" type="presOf" srcId="{5F691AC5-825B-4C10-952A-D2DC37667122}" destId="{271F5B5A-7678-49E0-B5A9-6693A3B24D3D}" srcOrd="0" destOrd="1" presId="urn:microsoft.com/office/officeart/2005/8/layout/vList2"/>
    <dgm:cxn modelId="{02BCF378-46AA-4E63-BECB-AB7874C35CCC}" type="presOf" srcId="{8D791D9C-60AE-4232-B8F9-F7D6FBE57074}" destId="{FA9A1ECE-0AF9-4176-A7F1-70ACA1405328}" srcOrd="0" destOrd="1" presId="urn:microsoft.com/office/officeart/2005/8/layout/vList2"/>
    <dgm:cxn modelId="{04C46882-7D95-478C-8EC4-B6060B6C1702}" type="presOf" srcId="{79BF4295-0A61-4237-9B23-E90F379E7656}" destId="{F1568B23-84F5-4E02-A5D7-BBE415E6413A}" srcOrd="0" destOrd="0" presId="urn:microsoft.com/office/officeart/2005/8/layout/vList2"/>
    <dgm:cxn modelId="{67D95684-534D-449B-ADD3-63AAB83A0E21}" srcId="{79BF4295-0A61-4237-9B23-E90F379E7656}" destId="{4483C872-7ACD-45D2-A8B1-630B15122EC6}" srcOrd="3" destOrd="0" parTransId="{73A42D90-39F2-4166-9C5E-BAE1AB9FE261}" sibTransId="{56859969-4E77-42A2-9BFF-43DEA46EC683}"/>
    <dgm:cxn modelId="{B2963990-847F-4AE8-BF55-D3021BB3D8E0}" type="presOf" srcId="{31C6E037-FE3A-4914-B84B-291F23917719}" destId="{4C307900-1464-4AC3-BBF4-F237A3FF4AA8}" srcOrd="0" destOrd="0" presId="urn:microsoft.com/office/officeart/2005/8/layout/vList2"/>
    <dgm:cxn modelId="{1CD38DA4-5605-4D95-9EA5-A8B427AC192B}" srcId="{79BF4295-0A61-4237-9B23-E90F379E7656}" destId="{6980193E-5B2C-4117-AC00-438A3DFA7778}" srcOrd="2" destOrd="0" parTransId="{3AA7C8F4-F6AE-4CC8-B56E-DFF366A47D0E}" sibTransId="{7A7B511F-2BFD-449A-9727-4B1C5134898F}"/>
    <dgm:cxn modelId="{143ED6A9-8CF8-4E1C-B0AD-595F1AD8D9D8}" type="presOf" srcId="{6980193E-5B2C-4117-AC00-438A3DFA7778}" destId="{FA9A1ECE-0AF9-4176-A7F1-70ACA1405328}" srcOrd="0" destOrd="2" presId="urn:microsoft.com/office/officeart/2005/8/layout/vList2"/>
    <dgm:cxn modelId="{D9528CB4-D920-4304-BA0B-90694D3D7707}" type="presOf" srcId="{A3AE2361-7FD5-4DF8-A70E-BE625FE00EB3}" destId="{271F5B5A-7678-49E0-B5A9-6693A3B24D3D}" srcOrd="0" destOrd="0" presId="urn:microsoft.com/office/officeart/2005/8/layout/vList2"/>
    <dgm:cxn modelId="{03EFD2B8-0BFB-412B-96FC-A06B03F5CC82}" type="presOf" srcId="{4483C872-7ACD-45D2-A8B1-630B15122EC6}" destId="{FA9A1ECE-0AF9-4176-A7F1-70ACA1405328}" srcOrd="0" destOrd="3" presId="urn:microsoft.com/office/officeart/2005/8/layout/vList2"/>
    <dgm:cxn modelId="{709779CB-6A60-4120-923E-9C407EC06268}" srcId="{79BF4295-0A61-4237-9B23-E90F379E7656}" destId="{87CE60B1-EE9D-4452-98BE-084184112819}" srcOrd="0" destOrd="0" parTransId="{91C66F96-7BF2-42DA-8EF9-84BF87C359B3}" sibTransId="{69AD0928-74BB-4842-ABAB-5220719E6474}"/>
    <dgm:cxn modelId="{BF39FED5-8A9D-427F-941A-56F19C93D3B6}" srcId="{80EA93FA-A449-443C-BAA7-8126881B93B8}" destId="{31C6E037-FE3A-4914-B84B-291F23917719}" srcOrd="0" destOrd="0" parTransId="{E825D475-4C73-4594-A86D-223E0198E9CB}" sibTransId="{A639F718-D64D-4D49-B7A0-3D80EE56999D}"/>
    <dgm:cxn modelId="{8EADE7DD-58DB-4E15-8360-20D33F89F743}" srcId="{31C6E037-FE3A-4914-B84B-291F23917719}" destId="{A3AE2361-7FD5-4DF8-A70E-BE625FE00EB3}" srcOrd="0" destOrd="0" parTransId="{DE63A6DC-C36E-4244-BC7C-55196D183178}" sibTransId="{8B18989F-B0FA-4DD3-AA60-E7B1312515A1}"/>
    <dgm:cxn modelId="{9260AEDE-AC6C-42F2-86A3-A30FE9FEAC63}" srcId="{79BF4295-0A61-4237-9B23-E90F379E7656}" destId="{8D791D9C-60AE-4232-B8F9-F7D6FBE57074}" srcOrd="1" destOrd="0" parTransId="{DB44405B-833B-4E33-9627-496FA873D31C}" sibTransId="{E294FA92-3BAB-4C3C-82D9-D989E1C3C0DC}"/>
    <dgm:cxn modelId="{7D88F1F1-30DB-4701-B3F4-B6E27B9DB4C1}" type="presOf" srcId="{80EA93FA-A449-443C-BAA7-8126881B93B8}" destId="{35BE1342-6775-41FB-ADE4-DDDF6D9DA73C}" srcOrd="0" destOrd="0" presId="urn:microsoft.com/office/officeart/2005/8/layout/vList2"/>
    <dgm:cxn modelId="{E39DCDF7-8A7E-4A56-BA95-B8DD3CF74965}" srcId="{79BF4295-0A61-4237-9B23-E90F379E7656}" destId="{D68CEB57-33A6-424F-AD02-F6A644C8B1EA}" srcOrd="4" destOrd="0" parTransId="{A8684BD1-1A4E-4BD4-835C-0A3C2817B06E}" sibTransId="{A1ACE187-256A-43AB-8360-77EFCFE69147}"/>
    <dgm:cxn modelId="{C539908B-F6DA-43E6-933C-073C53C89CD5}" type="presParOf" srcId="{35BE1342-6775-41FB-ADE4-DDDF6D9DA73C}" destId="{4C307900-1464-4AC3-BBF4-F237A3FF4AA8}" srcOrd="0" destOrd="0" presId="urn:microsoft.com/office/officeart/2005/8/layout/vList2"/>
    <dgm:cxn modelId="{5F1C97B8-7D45-48D0-9446-D20DEC442169}" type="presParOf" srcId="{35BE1342-6775-41FB-ADE4-DDDF6D9DA73C}" destId="{271F5B5A-7678-49E0-B5A9-6693A3B24D3D}" srcOrd="1" destOrd="0" presId="urn:microsoft.com/office/officeart/2005/8/layout/vList2"/>
    <dgm:cxn modelId="{7DB022BD-576E-45C3-B589-D7571AB35CD9}" type="presParOf" srcId="{35BE1342-6775-41FB-ADE4-DDDF6D9DA73C}" destId="{F1568B23-84F5-4E02-A5D7-BBE415E6413A}" srcOrd="2" destOrd="0" presId="urn:microsoft.com/office/officeart/2005/8/layout/vList2"/>
    <dgm:cxn modelId="{B0B5DDD6-4671-4C79-A85C-8F3A4E1529BF}" type="presParOf" srcId="{35BE1342-6775-41FB-ADE4-DDDF6D9DA73C}" destId="{FA9A1ECE-0AF9-4176-A7F1-70ACA140532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8AC8C-113A-4A8C-9724-31A508C9FFEC}"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1089C761-A97E-41C5-AA71-5B0D67469880}">
      <dgm:prSet/>
      <dgm:spPr/>
      <dgm:t>
        <a:bodyPr/>
        <a:lstStyle/>
        <a:p>
          <a:r>
            <a:rPr lang="en-GB"/>
            <a:t>The greater majority of the respondents would have voted for Dr. Mahamudu Bawumia to become the next president of Ghana if elections were held during the day of the interviews. </a:t>
          </a:r>
          <a:endParaRPr lang="en-US"/>
        </a:p>
      </dgm:t>
    </dgm:pt>
    <dgm:pt modelId="{F2581F09-AE0C-4AA9-A71F-954662DAEE2E}" type="parTrans" cxnId="{354A933D-66E3-42E5-B326-E9EAAEC331DE}">
      <dgm:prSet/>
      <dgm:spPr/>
      <dgm:t>
        <a:bodyPr/>
        <a:lstStyle/>
        <a:p>
          <a:endParaRPr lang="en-US"/>
        </a:p>
      </dgm:t>
    </dgm:pt>
    <dgm:pt modelId="{223F5AAC-4D24-444A-834F-9A195937012C}" type="sibTrans" cxnId="{354A933D-66E3-42E5-B326-E9EAAEC331DE}">
      <dgm:prSet/>
      <dgm:spPr/>
      <dgm:t>
        <a:bodyPr/>
        <a:lstStyle/>
        <a:p>
          <a:endParaRPr lang="en-US"/>
        </a:p>
      </dgm:t>
    </dgm:pt>
    <dgm:pt modelId="{BC21B62D-FBB4-4C93-BF5D-B750A20CCAC9}">
      <dgm:prSet/>
      <dgm:spPr/>
      <dgm:t>
        <a:bodyPr/>
        <a:lstStyle/>
        <a:p>
          <a:r>
            <a:rPr lang="en-GB"/>
            <a:t>Other potential contestants from both NPP and NDC followed in this order:  </a:t>
          </a:r>
          <a:endParaRPr lang="en-US"/>
        </a:p>
      </dgm:t>
    </dgm:pt>
    <dgm:pt modelId="{2B1E66F8-F313-4495-8D84-8CB100DED802}" type="parTrans" cxnId="{2D433F28-E033-4D43-8977-8B28DBB2A29B}">
      <dgm:prSet/>
      <dgm:spPr/>
      <dgm:t>
        <a:bodyPr/>
        <a:lstStyle/>
        <a:p>
          <a:endParaRPr lang="en-US"/>
        </a:p>
      </dgm:t>
    </dgm:pt>
    <dgm:pt modelId="{E00F11BB-9328-4674-8486-B64BE8EDC59B}" type="sibTrans" cxnId="{2D433F28-E033-4D43-8977-8B28DBB2A29B}">
      <dgm:prSet/>
      <dgm:spPr/>
      <dgm:t>
        <a:bodyPr/>
        <a:lstStyle/>
        <a:p>
          <a:endParaRPr lang="en-US"/>
        </a:p>
      </dgm:t>
    </dgm:pt>
    <dgm:pt modelId="{566DB00A-8BC8-4A3D-BA5B-35B515A26DC2}">
      <dgm:prSet/>
      <dgm:spPr/>
      <dgm:t>
        <a:bodyPr/>
        <a:lstStyle/>
        <a:p>
          <a:r>
            <a:rPr lang="en-GB"/>
            <a:t>Nana Jane Opoku Agyemang (NDC), </a:t>
          </a:r>
          <a:endParaRPr lang="en-US"/>
        </a:p>
      </dgm:t>
    </dgm:pt>
    <dgm:pt modelId="{C88CD5B8-E162-4163-B808-325895338C1E}" type="parTrans" cxnId="{C19ACCFC-4DE0-4AD2-8286-7A5506B88BD3}">
      <dgm:prSet/>
      <dgm:spPr/>
      <dgm:t>
        <a:bodyPr/>
        <a:lstStyle/>
        <a:p>
          <a:endParaRPr lang="en-US"/>
        </a:p>
      </dgm:t>
    </dgm:pt>
    <dgm:pt modelId="{7FBD9D20-7299-4F53-97E4-6E62974B90A7}" type="sibTrans" cxnId="{C19ACCFC-4DE0-4AD2-8286-7A5506B88BD3}">
      <dgm:prSet/>
      <dgm:spPr/>
      <dgm:t>
        <a:bodyPr/>
        <a:lstStyle/>
        <a:p>
          <a:endParaRPr lang="en-US"/>
        </a:p>
      </dgm:t>
    </dgm:pt>
    <dgm:pt modelId="{A1BF397F-6385-41E5-BB1A-39DF9F28FBAE}">
      <dgm:prSet/>
      <dgm:spPr/>
      <dgm:t>
        <a:bodyPr/>
        <a:lstStyle/>
        <a:p>
          <a:r>
            <a:rPr lang="en-GB"/>
            <a:t>Hon. Kennedy Agyepong (NPP), </a:t>
          </a:r>
          <a:endParaRPr lang="en-US"/>
        </a:p>
      </dgm:t>
    </dgm:pt>
    <dgm:pt modelId="{13424FE6-2E98-4C90-9719-4F2268635C9E}" type="parTrans" cxnId="{BCCDAAAA-C112-42D0-BA21-3DF20951F258}">
      <dgm:prSet/>
      <dgm:spPr/>
      <dgm:t>
        <a:bodyPr/>
        <a:lstStyle/>
        <a:p>
          <a:endParaRPr lang="en-US"/>
        </a:p>
      </dgm:t>
    </dgm:pt>
    <dgm:pt modelId="{0233B1C6-956B-4EE7-9B69-E455D4D157C2}" type="sibTrans" cxnId="{BCCDAAAA-C112-42D0-BA21-3DF20951F258}">
      <dgm:prSet/>
      <dgm:spPr/>
      <dgm:t>
        <a:bodyPr/>
        <a:lstStyle/>
        <a:p>
          <a:endParaRPr lang="en-US"/>
        </a:p>
      </dgm:t>
    </dgm:pt>
    <dgm:pt modelId="{448F757E-61CD-4861-9B72-2575F29233AF}">
      <dgm:prSet/>
      <dgm:spPr/>
      <dgm:t>
        <a:bodyPr/>
        <a:lstStyle/>
        <a:p>
          <a:r>
            <a:rPr lang="en-GB"/>
            <a:t>Asiedu Nketiah (NDC), </a:t>
          </a:r>
          <a:endParaRPr lang="en-US"/>
        </a:p>
      </dgm:t>
    </dgm:pt>
    <dgm:pt modelId="{2A75591F-A9DE-4905-9E5A-31A5252F3698}" type="parTrans" cxnId="{95E3B537-A134-4C2D-B08D-997F8C9F4608}">
      <dgm:prSet/>
      <dgm:spPr/>
      <dgm:t>
        <a:bodyPr/>
        <a:lstStyle/>
        <a:p>
          <a:endParaRPr lang="en-US"/>
        </a:p>
      </dgm:t>
    </dgm:pt>
    <dgm:pt modelId="{3AF8E581-EF76-4105-AF84-FCBEDB0F5B4E}" type="sibTrans" cxnId="{95E3B537-A134-4C2D-B08D-997F8C9F4608}">
      <dgm:prSet/>
      <dgm:spPr/>
      <dgm:t>
        <a:bodyPr/>
        <a:lstStyle/>
        <a:p>
          <a:endParaRPr lang="en-US"/>
        </a:p>
      </dgm:t>
    </dgm:pt>
    <dgm:pt modelId="{6AC2D942-0546-46F5-892C-94AEF2CC6A39}">
      <dgm:prSet/>
      <dgm:spPr/>
      <dgm:t>
        <a:bodyPr/>
        <a:lstStyle/>
        <a:p>
          <a:r>
            <a:rPr lang="en-GB"/>
            <a:t>Hon. Okuzdeto Ablakwa NDC, </a:t>
          </a:r>
          <a:endParaRPr lang="en-US"/>
        </a:p>
      </dgm:t>
    </dgm:pt>
    <dgm:pt modelId="{3B358E09-460B-49B4-8728-083D0F7C4A35}" type="parTrans" cxnId="{990B8A06-8E92-425D-A727-2389C83BAE0B}">
      <dgm:prSet/>
      <dgm:spPr/>
      <dgm:t>
        <a:bodyPr/>
        <a:lstStyle/>
        <a:p>
          <a:endParaRPr lang="en-US"/>
        </a:p>
      </dgm:t>
    </dgm:pt>
    <dgm:pt modelId="{7CAFA531-6C9D-462C-8554-F73FA73F05D5}" type="sibTrans" cxnId="{990B8A06-8E92-425D-A727-2389C83BAE0B}">
      <dgm:prSet/>
      <dgm:spPr/>
      <dgm:t>
        <a:bodyPr/>
        <a:lstStyle/>
        <a:p>
          <a:endParaRPr lang="en-US"/>
        </a:p>
      </dgm:t>
    </dgm:pt>
    <dgm:pt modelId="{40491EC1-B5F4-48CC-AD6A-EB0C37B5CABA}">
      <dgm:prSet/>
      <dgm:spPr/>
      <dgm:t>
        <a:bodyPr/>
        <a:lstStyle/>
        <a:p>
          <a:r>
            <a:rPr lang="en-GB"/>
            <a:t>Julius Debrah (NDC), </a:t>
          </a:r>
          <a:endParaRPr lang="en-US"/>
        </a:p>
      </dgm:t>
    </dgm:pt>
    <dgm:pt modelId="{D130B61A-FA02-4BBA-BDFB-59AA33F34A62}" type="parTrans" cxnId="{14C1C70C-91BD-4FE0-A9DB-A279CC7AFAEA}">
      <dgm:prSet/>
      <dgm:spPr/>
      <dgm:t>
        <a:bodyPr/>
        <a:lstStyle/>
        <a:p>
          <a:endParaRPr lang="en-US"/>
        </a:p>
      </dgm:t>
    </dgm:pt>
    <dgm:pt modelId="{9AA2B65C-38AE-4770-8E86-92FB97B571C7}" type="sibTrans" cxnId="{14C1C70C-91BD-4FE0-A9DB-A279CC7AFAEA}">
      <dgm:prSet/>
      <dgm:spPr/>
      <dgm:t>
        <a:bodyPr/>
        <a:lstStyle/>
        <a:p>
          <a:endParaRPr lang="en-US"/>
        </a:p>
      </dgm:t>
    </dgm:pt>
    <dgm:pt modelId="{0F12B04C-0974-4CA1-9C63-723B58E2C66F}">
      <dgm:prSet/>
      <dgm:spPr/>
      <dgm:t>
        <a:bodyPr/>
        <a:lstStyle/>
        <a:p>
          <a:r>
            <a:rPr lang="en-GB"/>
            <a:t>Hon. Boakye Agyako (NPP). </a:t>
          </a:r>
          <a:endParaRPr lang="en-US"/>
        </a:p>
      </dgm:t>
    </dgm:pt>
    <dgm:pt modelId="{F191CCA0-FB71-4DBA-9B5D-E77D09808DA7}" type="parTrans" cxnId="{E7FAC2BB-B451-4E4D-A199-94A0D4D6E644}">
      <dgm:prSet/>
      <dgm:spPr/>
      <dgm:t>
        <a:bodyPr/>
        <a:lstStyle/>
        <a:p>
          <a:endParaRPr lang="en-US"/>
        </a:p>
      </dgm:t>
    </dgm:pt>
    <dgm:pt modelId="{4FF17F65-EA46-4098-A300-3F3B0CC6415A}" type="sibTrans" cxnId="{E7FAC2BB-B451-4E4D-A199-94A0D4D6E644}">
      <dgm:prSet/>
      <dgm:spPr/>
      <dgm:t>
        <a:bodyPr/>
        <a:lstStyle/>
        <a:p>
          <a:endParaRPr lang="en-US"/>
        </a:p>
      </dgm:t>
    </dgm:pt>
    <dgm:pt modelId="{50D9DAA8-51AB-48E7-B166-03B078372BA4}">
      <dgm:prSet/>
      <dgm:spPr/>
      <dgm:t>
        <a:bodyPr/>
        <a:lstStyle/>
        <a:p>
          <a:r>
            <a:rPr lang="en-GB"/>
            <a:t>Even when only the views of the NDC supporters were sought, Dr. Mahamudu Bawumia would have still won in three regions (Northern, North East and Upper West) – indicating the robustness of his popularity.</a:t>
          </a:r>
          <a:endParaRPr lang="en-US"/>
        </a:p>
      </dgm:t>
    </dgm:pt>
    <dgm:pt modelId="{5B16086C-A5BF-46CE-8E2E-0CFF0A22523B}" type="parTrans" cxnId="{64A3C8FC-C6DC-48FD-80BF-E941E6B10B2B}">
      <dgm:prSet/>
      <dgm:spPr/>
      <dgm:t>
        <a:bodyPr/>
        <a:lstStyle/>
        <a:p>
          <a:endParaRPr lang="en-US"/>
        </a:p>
      </dgm:t>
    </dgm:pt>
    <dgm:pt modelId="{D7CB9B0E-E094-4E07-83C5-DAF4B243BEBE}" type="sibTrans" cxnId="{64A3C8FC-C6DC-48FD-80BF-E941E6B10B2B}">
      <dgm:prSet/>
      <dgm:spPr/>
      <dgm:t>
        <a:bodyPr/>
        <a:lstStyle/>
        <a:p>
          <a:endParaRPr lang="en-US"/>
        </a:p>
      </dgm:t>
    </dgm:pt>
    <dgm:pt modelId="{A86889F3-FF23-4C3F-B0AD-3328C4885066}" type="pres">
      <dgm:prSet presAssocID="{3258AC8C-113A-4A8C-9724-31A508C9FFEC}" presName="Name0" presStyleCnt="0">
        <dgm:presLayoutVars>
          <dgm:dir/>
          <dgm:animLvl val="lvl"/>
          <dgm:resizeHandles val="exact"/>
        </dgm:presLayoutVars>
      </dgm:prSet>
      <dgm:spPr/>
    </dgm:pt>
    <dgm:pt modelId="{3813BFAF-0555-4407-B551-9A7B845B294B}" type="pres">
      <dgm:prSet presAssocID="{1089C761-A97E-41C5-AA71-5B0D67469880}" presName="linNode" presStyleCnt="0"/>
      <dgm:spPr/>
    </dgm:pt>
    <dgm:pt modelId="{FE634EDC-E236-4CCD-A819-9B8391E8E091}" type="pres">
      <dgm:prSet presAssocID="{1089C761-A97E-41C5-AA71-5B0D67469880}" presName="parentText" presStyleLbl="node1" presStyleIdx="0" presStyleCnt="3">
        <dgm:presLayoutVars>
          <dgm:chMax val="1"/>
          <dgm:bulletEnabled val="1"/>
        </dgm:presLayoutVars>
      </dgm:prSet>
      <dgm:spPr/>
    </dgm:pt>
    <dgm:pt modelId="{BECCB656-6A46-4540-96D7-C0623AC75BE0}" type="pres">
      <dgm:prSet presAssocID="{223F5AAC-4D24-444A-834F-9A195937012C}" presName="sp" presStyleCnt="0"/>
      <dgm:spPr/>
    </dgm:pt>
    <dgm:pt modelId="{794733C3-2AE3-4D29-9ACF-7EE883B472FF}" type="pres">
      <dgm:prSet presAssocID="{BC21B62D-FBB4-4C93-BF5D-B750A20CCAC9}" presName="linNode" presStyleCnt="0"/>
      <dgm:spPr/>
    </dgm:pt>
    <dgm:pt modelId="{178617BD-71D1-4567-B51F-6F654308492C}" type="pres">
      <dgm:prSet presAssocID="{BC21B62D-FBB4-4C93-BF5D-B750A20CCAC9}" presName="parentText" presStyleLbl="node1" presStyleIdx="1" presStyleCnt="3">
        <dgm:presLayoutVars>
          <dgm:chMax val="1"/>
          <dgm:bulletEnabled val="1"/>
        </dgm:presLayoutVars>
      </dgm:prSet>
      <dgm:spPr/>
    </dgm:pt>
    <dgm:pt modelId="{7812E110-31F3-4784-8F6E-443D26C69EEE}" type="pres">
      <dgm:prSet presAssocID="{BC21B62D-FBB4-4C93-BF5D-B750A20CCAC9}" presName="descendantText" presStyleLbl="alignAccFollowNode1" presStyleIdx="0" presStyleCnt="1">
        <dgm:presLayoutVars>
          <dgm:bulletEnabled val="1"/>
        </dgm:presLayoutVars>
      </dgm:prSet>
      <dgm:spPr/>
    </dgm:pt>
    <dgm:pt modelId="{0D72A52B-4CAF-4696-8C9B-628360E620E0}" type="pres">
      <dgm:prSet presAssocID="{E00F11BB-9328-4674-8486-B64BE8EDC59B}" presName="sp" presStyleCnt="0"/>
      <dgm:spPr/>
    </dgm:pt>
    <dgm:pt modelId="{6A63EC65-A05F-48D7-845F-E7D4D31EEAFC}" type="pres">
      <dgm:prSet presAssocID="{50D9DAA8-51AB-48E7-B166-03B078372BA4}" presName="linNode" presStyleCnt="0"/>
      <dgm:spPr/>
    </dgm:pt>
    <dgm:pt modelId="{C7B1ECC6-568F-47BB-A61B-BA20B2FAEDC5}" type="pres">
      <dgm:prSet presAssocID="{50D9DAA8-51AB-48E7-B166-03B078372BA4}" presName="parentText" presStyleLbl="node1" presStyleIdx="2" presStyleCnt="3">
        <dgm:presLayoutVars>
          <dgm:chMax val="1"/>
          <dgm:bulletEnabled val="1"/>
        </dgm:presLayoutVars>
      </dgm:prSet>
      <dgm:spPr/>
    </dgm:pt>
  </dgm:ptLst>
  <dgm:cxnLst>
    <dgm:cxn modelId="{990B8A06-8E92-425D-A727-2389C83BAE0B}" srcId="{BC21B62D-FBB4-4C93-BF5D-B750A20CCAC9}" destId="{6AC2D942-0546-46F5-892C-94AEF2CC6A39}" srcOrd="3" destOrd="0" parTransId="{3B358E09-460B-49B4-8728-083D0F7C4A35}" sibTransId="{7CAFA531-6C9D-462C-8554-F73FA73F05D5}"/>
    <dgm:cxn modelId="{14C1C70C-91BD-4FE0-A9DB-A279CC7AFAEA}" srcId="{BC21B62D-FBB4-4C93-BF5D-B750A20CCAC9}" destId="{40491EC1-B5F4-48CC-AD6A-EB0C37B5CABA}" srcOrd="4" destOrd="0" parTransId="{D130B61A-FA02-4BBA-BDFB-59AA33F34A62}" sibTransId="{9AA2B65C-38AE-4770-8E86-92FB97B571C7}"/>
    <dgm:cxn modelId="{77D52714-D726-4FD8-969F-FC8B839F0C43}" type="presOf" srcId="{0F12B04C-0974-4CA1-9C63-723B58E2C66F}" destId="{7812E110-31F3-4784-8F6E-443D26C69EEE}" srcOrd="0" destOrd="5" presId="urn:microsoft.com/office/officeart/2005/8/layout/vList5"/>
    <dgm:cxn modelId="{2D433F28-E033-4D43-8977-8B28DBB2A29B}" srcId="{3258AC8C-113A-4A8C-9724-31A508C9FFEC}" destId="{BC21B62D-FBB4-4C93-BF5D-B750A20CCAC9}" srcOrd="1" destOrd="0" parTransId="{2B1E66F8-F313-4495-8D84-8CB100DED802}" sibTransId="{E00F11BB-9328-4674-8486-B64BE8EDC59B}"/>
    <dgm:cxn modelId="{95E3B537-A134-4C2D-B08D-997F8C9F4608}" srcId="{BC21B62D-FBB4-4C93-BF5D-B750A20CCAC9}" destId="{448F757E-61CD-4861-9B72-2575F29233AF}" srcOrd="2" destOrd="0" parTransId="{2A75591F-A9DE-4905-9E5A-31A5252F3698}" sibTransId="{3AF8E581-EF76-4105-AF84-FCBEDB0F5B4E}"/>
    <dgm:cxn modelId="{354A933D-66E3-42E5-B326-E9EAAEC331DE}" srcId="{3258AC8C-113A-4A8C-9724-31A508C9FFEC}" destId="{1089C761-A97E-41C5-AA71-5B0D67469880}" srcOrd="0" destOrd="0" parTransId="{F2581F09-AE0C-4AA9-A71F-954662DAEE2E}" sibTransId="{223F5AAC-4D24-444A-834F-9A195937012C}"/>
    <dgm:cxn modelId="{805A6642-B6AB-40DB-A140-4DA9F666732A}" type="presOf" srcId="{6AC2D942-0546-46F5-892C-94AEF2CC6A39}" destId="{7812E110-31F3-4784-8F6E-443D26C69EEE}" srcOrd="0" destOrd="3" presId="urn:microsoft.com/office/officeart/2005/8/layout/vList5"/>
    <dgm:cxn modelId="{80097249-42EB-43B1-A538-A18A87A1FC04}" type="presOf" srcId="{BC21B62D-FBB4-4C93-BF5D-B750A20CCAC9}" destId="{178617BD-71D1-4567-B51F-6F654308492C}" srcOrd="0" destOrd="0" presId="urn:microsoft.com/office/officeart/2005/8/layout/vList5"/>
    <dgm:cxn modelId="{882FA66E-46C9-49BF-A2ED-BFC04E1BB89A}" type="presOf" srcId="{50D9DAA8-51AB-48E7-B166-03B078372BA4}" destId="{C7B1ECC6-568F-47BB-A61B-BA20B2FAEDC5}" srcOrd="0" destOrd="0" presId="urn:microsoft.com/office/officeart/2005/8/layout/vList5"/>
    <dgm:cxn modelId="{BCCDAAAA-C112-42D0-BA21-3DF20951F258}" srcId="{BC21B62D-FBB4-4C93-BF5D-B750A20CCAC9}" destId="{A1BF397F-6385-41E5-BB1A-39DF9F28FBAE}" srcOrd="1" destOrd="0" parTransId="{13424FE6-2E98-4C90-9719-4F2268635C9E}" sibTransId="{0233B1C6-956B-4EE7-9B69-E455D4D157C2}"/>
    <dgm:cxn modelId="{E2FE87AC-BF98-45B4-9B90-617ADEDDADB2}" type="presOf" srcId="{1089C761-A97E-41C5-AA71-5B0D67469880}" destId="{FE634EDC-E236-4CCD-A819-9B8391E8E091}" srcOrd="0" destOrd="0" presId="urn:microsoft.com/office/officeart/2005/8/layout/vList5"/>
    <dgm:cxn modelId="{2CADD3B3-553D-40B1-8370-06CDC452AE94}" type="presOf" srcId="{3258AC8C-113A-4A8C-9724-31A508C9FFEC}" destId="{A86889F3-FF23-4C3F-B0AD-3328C4885066}" srcOrd="0" destOrd="0" presId="urn:microsoft.com/office/officeart/2005/8/layout/vList5"/>
    <dgm:cxn modelId="{F284EFB3-3F1D-49EA-8B5E-27CEBC849917}" type="presOf" srcId="{566DB00A-8BC8-4A3D-BA5B-35B515A26DC2}" destId="{7812E110-31F3-4784-8F6E-443D26C69EEE}" srcOrd="0" destOrd="0" presId="urn:microsoft.com/office/officeart/2005/8/layout/vList5"/>
    <dgm:cxn modelId="{443FE0BA-49E6-4885-BF07-6CCB68A6C17E}" type="presOf" srcId="{A1BF397F-6385-41E5-BB1A-39DF9F28FBAE}" destId="{7812E110-31F3-4784-8F6E-443D26C69EEE}" srcOrd="0" destOrd="1" presId="urn:microsoft.com/office/officeart/2005/8/layout/vList5"/>
    <dgm:cxn modelId="{E7FAC2BB-B451-4E4D-A199-94A0D4D6E644}" srcId="{BC21B62D-FBB4-4C93-BF5D-B750A20CCAC9}" destId="{0F12B04C-0974-4CA1-9C63-723B58E2C66F}" srcOrd="5" destOrd="0" parTransId="{F191CCA0-FB71-4DBA-9B5D-E77D09808DA7}" sibTransId="{4FF17F65-EA46-4098-A300-3F3B0CC6415A}"/>
    <dgm:cxn modelId="{06893ABE-10A9-4055-9C00-553281A4FC3F}" type="presOf" srcId="{448F757E-61CD-4861-9B72-2575F29233AF}" destId="{7812E110-31F3-4784-8F6E-443D26C69EEE}" srcOrd="0" destOrd="2" presId="urn:microsoft.com/office/officeart/2005/8/layout/vList5"/>
    <dgm:cxn modelId="{5C09DDF1-64B0-4330-8ED1-45D7C67A4256}" type="presOf" srcId="{40491EC1-B5F4-48CC-AD6A-EB0C37B5CABA}" destId="{7812E110-31F3-4784-8F6E-443D26C69EEE}" srcOrd="0" destOrd="4" presId="urn:microsoft.com/office/officeart/2005/8/layout/vList5"/>
    <dgm:cxn modelId="{64A3C8FC-C6DC-48FD-80BF-E941E6B10B2B}" srcId="{3258AC8C-113A-4A8C-9724-31A508C9FFEC}" destId="{50D9DAA8-51AB-48E7-B166-03B078372BA4}" srcOrd="2" destOrd="0" parTransId="{5B16086C-A5BF-46CE-8E2E-0CFF0A22523B}" sibTransId="{D7CB9B0E-E094-4E07-83C5-DAF4B243BEBE}"/>
    <dgm:cxn modelId="{C19ACCFC-4DE0-4AD2-8286-7A5506B88BD3}" srcId="{BC21B62D-FBB4-4C93-BF5D-B750A20CCAC9}" destId="{566DB00A-8BC8-4A3D-BA5B-35B515A26DC2}" srcOrd="0" destOrd="0" parTransId="{C88CD5B8-E162-4163-B808-325895338C1E}" sibTransId="{7FBD9D20-7299-4F53-97E4-6E62974B90A7}"/>
    <dgm:cxn modelId="{875B0C2A-4985-4A3D-88ED-BBD912F40070}" type="presParOf" srcId="{A86889F3-FF23-4C3F-B0AD-3328C4885066}" destId="{3813BFAF-0555-4407-B551-9A7B845B294B}" srcOrd="0" destOrd="0" presId="urn:microsoft.com/office/officeart/2005/8/layout/vList5"/>
    <dgm:cxn modelId="{7F59C527-AA07-497C-B6DF-273A725BC933}" type="presParOf" srcId="{3813BFAF-0555-4407-B551-9A7B845B294B}" destId="{FE634EDC-E236-4CCD-A819-9B8391E8E091}" srcOrd="0" destOrd="0" presId="urn:microsoft.com/office/officeart/2005/8/layout/vList5"/>
    <dgm:cxn modelId="{B4C62B02-AEA3-43D8-B7E9-0728AB22598B}" type="presParOf" srcId="{A86889F3-FF23-4C3F-B0AD-3328C4885066}" destId="{BECCB656-6A46-4540-96D7-C0623AC75BE0}" srcOrd="1" destOrd="0" presId="urn:microsoft.com/office/officeart/2005/8/layout/vList5"/>
    <dgm:cxn modelId="{D4BAE658-EE37-4735-8DBD-2229E95E1D4A}" type="presParOf" srcId="{A86889F3-FF23-4C3F-B0AD-3328C4885066}" destId="{794733C3-2AE3-4D29-9ACF-7EE883B472FF}" srcOrd="2" destOrd="0" presId="urn:microsoft.com/office/officeart/2005/8/layout/vList5"/>
    <dgm:cxn modelId="{F7EA7C61-CB95-44FC-B1C4-012A3FFD1DB3}" type="presParOf" srcId="{794733C3-2AE3-4D29-9ACF-7EE883B472FF}" destId="{178617BD-71D1-4567-B51F-6F654308492C}" srcOrd="0" destOrd="0" presId="urn:microsoft.com/office/officeart/2005/8/layout/vList5"/>
    <dgm:cxn modelId="{5398DEFA-7E93-4CB1-A38B-7B7B9FBF459B}" type="presParOf" srcId="{794733C3-2AE3-4D29-9ACF-7EE883B472FF}" destId="{7812E110-31F3-4784-8F6E-443D26C69EEE}" srcOrd="1" destOrd="0" presId="urn:microsoft.com/office/officeart/2005/8/layout/vList5"/>
    <dgm:cxn modelId="{72949586-70ED-44EC-9AB8-F4EBF4CAA060}" type="presParOf" srcId="{A86889F3-FF23-4C3F-B0AD-3328C4885066}" destId="{0D72A52B-4CAF-4696-8C9B-628360E620E0}" srcOrd="3" destOrd="0" presId="urn:microsoft.com/office/officeart/2005/8/layout/vList5"/>
    <dgm:cxn modelId="{E3E56D6A-4D9F-4647-9481-5497241A620E}" type="presParOf" srcId="{A86889F3-FF23-4C3F-B0AD-3328C4885066}" destId="{6A63EC65-A05F-48D7-845F-E7D4D31EEAFC}" srcOrd="4" destOrd="0" presId="urn:microsoft.com/office/officeart/2005/8/layout/vList5"/>
    <dgm:cxn modelId="{E67F1B48-469E-47BD-B407-FBEBD38BEC5D}" type="presParOf" srcId="{6A63EC65-A05F-48D7-845F-E7D4D31EEAFC}" destId="{C7B1ECC6-568F-47BB-A61B-BA20B2FAEDC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3B87A7-13C4-49F3-ACA7-FD47FDD5ED6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3A3CA96-D1E0-4C59-A3DD-2B4745125ED8}">
      <dgm:prSet/>
      <dgm:spPr/>
      <dgm:t>
        <a:bodyPr/>
        <a:lstStyle/>
        <a:p>
          <a:r>
            <a:rPr lang="en-GB" b="1" i="1"/>
            <a:t>Reasons why NPP Lost</a:t>
          </a:r>
          <a:endParaRPr lang="en-US"/>
        </a:p>
      </dgm:t>
    </dgm:pt>
    <dgm:pt modelId="{E0712A10-D399-499F-AB17-DBFC5D2002F2}" type="parTrans" cxnId="{F4FBC5B2-5713-4920-B8FE-A8255F847520}">
      <dgm:prSet/>
      <dgm:spPr/>
      <dgm:t>
        <a:bodyPr/>
        <a:lstStyle/>
        <a:p>
          <a:endParaRPr lang="en-US"/>
        </a:p>
      </dgm:t>
    </dgm:pt>
    <dgm:pt modelId="{3F6050BC-0464-4281-B913-98B7807FE300}" type="sibTrans" cxnId="{F4FBC5B2-5713-4920-B8FE-A8255F847520}">
      <dgm:prSet/>
      <dgm:spPr/>
      <dgm:t>
        <a:bodyPr/>
        <a:lstStyle/>
        <a:p>
          <a:endParaRPr lang="en-US"/>
        </a:p>
      </dgm:t>
    </dgm:pt>
    <dgm:pt modelId="{758FC370-58CF-48B7-AC39-5F822CFD18AA}">
      <dgm:prSet/>
      <dgm:spPr/>
      <dgm:t>
        <a:bodyPr/>
        <a:lstStyle/>
        <a:p>
          <a:r>
            <a:rPr lang="en-GB"/>
            <a:t>NPP should strategise to continuously educate Ghanaians to appreciate their economic performance to sustain its relevance as a political party in the country. </a:t>
          </a:r>
          <a:endParaRPr lang="en-US"/>
        </a:p>
      </dgm:t>
    </dgm:pt>
    <dgm:pt modelId="{31999C2E-9D0A-4102-95E6-41BB159DD18D}" type="parTrans" cxnId="{312C1876-4AB1-4F64-93F1-0A002ABF8338}">
      <dgm:prSet/>
      <dgm:spPr/>
      <dgm:t>
        <a:bodyPr/>
        <a:lstStyle/>
        <a:p>
          <a:endParaRPr lang="en-US"/>
        </a:p>
      </dgm:t>
    </dgm:pt>
    <dgm:pt modelId="{6A90A88E-92C3-4306-A510-ADA42AF9341D}" type="sibTrans" cxnId="{312C1876-4AB1-4F64-93F1-0A002ABF8338}">
      <dgm:prSet/>
      <dgm:spPr/>
      <dgm:t>
        <a:bodyPr/>
        <a:lstStyle/>
        <a:p>
          <a:endParaRPr lang="en-US"/>
        </a:p>
      </dgm:t>
    </dgm:pt>
    <dgm:pt modelId="{2190330D-C5FF-42EA-956B-97DCE9C28184}">
      <dgm:prSet/>
      <dgm:spPr/>
      <dgm:t>
        <a:bodyPr/>
        <a:lstStyle/>
        <a:p>
          <a:r>
            <a:rPr lang="en-GB"/>
            <a:t>The tag of economic mismanagement is causing a great disaffection for the party. There is a need for more media discussions, workshops, forums and conferences to educate Ghanaians about the harmful effects of the twin-devil (Covid-19 pandemic and Russian-Ukrainian war) on the economy. </a:t>
          </a:r>
          <a:endParaRPr lang="en-US"/>
        </a:p>
      </dgm:t>
    </dgm:pt>
    <dgm:pt modelId="{6BC934CB-113E-4C95-B0C4-BEE3F7F7F0A6}" type="parTrans" cxnId="{005CF560-691E-4513-ABBA-27EE176A9F84}">
      <dgm:prSet/>
      <dgm:spPr/>
      <dgm:t>
        <a:bodyPr/>
        <a:lstStyle/>
        <a:p>
          <a:endParaRPr lang="en-US"/>
        </a:p>
      </dgm:t>
    </dgm:pt>
    <dgm:pt modelId="{A3E1D791-37CB-4ABF-AD57-E1C05553B75A}" type="sibTrans" cxnId="{005CF560-691E-4513-ABBA-27EE176A9F84}">
      <dgm:prSet/>
      <dgm:spPr/>
      <dgm:t>
        <a:bodyPr/>
        <a:lstStyle/>
        <a:p>
          <a:endParaRPr lang="en-US"/>
        </a:p>
      </dgm:t>
    </dgm:pt>
    <dgm:pt modelId="{D923AEBE-F487-465A-8BB9-E5E4365A41D1}">
      <dgm:prSet/>
      <dgm:spPr/>
      <dgm:t>
        <a:bodyPr/>
        <a:lstStyle/>
        <a:p>
          <a:r>
            <a:rPr lang="en-GB"/>
            <a:t>NDC should not be allowed to continue its propaganda. </a:t>
          </a:r>
          <a:endParaRPr lang="en-US"/>
        </a:p>
      </dgm:t>
    </dgm:pt>
    <dgm:pt modelId="{2A76E828-EE9D-4CB1-AC0D-D44C713CE0BC}" type="parTrans" cxnId="{74C8A496-363A-4E53-98EC-CBFB3CF98946}">
      <dgm:prSet/>
      <dgm:spPr/>
      <dgm:t>
        <a:bodyPr/>
        <a:lstStyle/>
        <a:p>
          <a:endParaRPr lang="en-US"/>
        </a:p>
      </dgm:t>
    </dgm:pt>
    <dgm:pt modelId="{BCDF358D-473C-41A3-88CC-4382EFB3A791}" type="sibTrans" cxnId="{74C8A496-363A-4E53-98EC-CBFB3CF98946}">
      <dgm:prSet/>
      <dgm:spPr/>
      <dgm:t>
        <a:bodyPr/>
        <a:lstStyle/>
        <a:p>
          <a:endParaRPr lang="en-US"/>
        </a:p>
      </dgm:t>
    </dgm:pt>
    <dgm:pt modelId="{696C1E7D-4B9D-4654-BBF8-97692B8FA878}">
      <dgm:prSet/>
      <dgm:spPr/>
      <dgm:t>
        <a:bodyPr/>
        <a:lstStyle/>
        <a:p>
          <a:r>
            <a:rPr lang="en-GB"/>
            <a:t>Even though the global economic environment appears more friendly now, there is no indication that NDC is going to do anything right. </a:t>
          </a:r>
          <a:endParaRPr lang="en-US"/>
        </a:p>
      </dgm:t>
    </dgm:pt>
    <dgm:pt modelId="{4CD9466A-6BD9-4723-80E7-E6B6D32026F1}" type="parTrans" cxnId="{C58DED1D-578A-4F04-9335-AF01EC7146B3}">
      <dgm:prSet/>
      <dgm:spPr/>
      <dgm:t>
        <a:bodyPr/>
        <a:lstStyle/>
        <a:p>
          <a:endParaRPr lang="en-US"/>
        </a:p>
      </dgm:t>
    </dgm:pt>
    <dgm:pt modelId="{6F6D1951-AB1B-47C8-BC28-880243839FD4}" type="sibTrans" cxnId="{C58DED1D-578A-4F04-9335-AF01EC7146B3}">
      <dgm:prSet/>
      <dgm:spPr/>
      <dgm:t>
        <a:bodyPr/>
        <a:lstStyle/>
        <a:p>
          <a:endParaRPr lang="en-US"/>
        </a:p>
      </dgm:t>
    </dgm:pt>
    <dgm:pt modelId="{966E81F4-2192-4C8D-B63C-FB41AED6FC00}">
      <dgm:prSet/>
      <dgm:spPr/>
      <dgm:t>
        <a:bodyPr/>
        <a:lstStyle/>
        <a:p>
          <a:r>
            <a:rPr lang="en-GB"/>
            <a:t>NPP should control the narrative on the economy to proclaim its relevance in the political landscape of the country</a:t>
          </a:r>
          <a:endParaRPr lang="en-US"/>
        </a:p>
      </dgm:t>
    </dgm:pt>
    <dgm:pt modelId="{D9EA2676-0C49-48CA-816D-9B6E049E6FCA}" type="parTrans" cxnId="{0A2ACDD9-D16A-4E18-998A-CD544D7FB540}">
      <dgm:prSet/>
      <dgm:spPr/>
      <dgm:t>
        <a:bodyPr/>
        <a:lstStyle/>
        <a:p>
          <a:endParaRPr lang="en-US"/>
        </a:p>
      </dgm:t>
    </dgm:pt>
    <dgm:pt modelId="{68CE57CD-E1B6-441B-A5FC-DBDBDC1BC6E7}" type="sibTrans" cxnId="{0A2ACDD9-D16A-4E18-998A-CD544D7FB540}">
      <dgm:prSet/>
      <dgm:spPr/>
      <dgm:t>
        <a:bodyPr/>
        <a:lstStyle/>
        <a:p>
          <a:endParaRPr lang="en-US"/>
        </a:p>
      </dgm:t>
    </dgm:pt>
    <dgm:pt modelId="{847B3FA3-9CA9-4823-85CB-6DD58615B8DB}" type="pres">
      <dgm:prSet presAssocID="{283B87A7-13C4-49F3-ACA7-FD47FDD5ED6C}" presName="linear" presStyleCnt="0">
        <dgm:presLayoutVars>
          <dgm:animLvl val="lvl"/>
          <dgm:resizeHandles val="exact"/>
        </dgm:presLayoutVars>
      </dgm:prSet>
      <dgm:spPr/>
    </dgm:pt>
    <dgm:pt modelId="{8453361D-A042-4B95-9D0F-1584E9F90C27}" type="pres">
      <dgm:prSet presAssocID="{A3A3CA96-D1E0-4C59-A3DD-2B4745125ED8}" presName="parentText" presStyleLbl="node1" presStyleIdx="0" presStyleCnt="1">
        <dgm:presLayoutVars>
          <dgm:chMax val="0"/>
          <dgm:bulletEnabled val="1"/>
        </dgm:presLayoutVars>
      </dgm:prSet>
      <dgm:spPr/>
    </dgm:pt>
    <dgm:pt modelId="{1B20F9E9-1711-4DC9-A638-34B3AD0ED60B}" type="pres">
      <dgm:prSet presAssocID="{A3A3CA96-D1E0-4C59-A3DD-2B4745125ED8}" presName="childText" presStyleLbl="revTx" presStyleIdx="0" presStyleCnt="1">
        <dgm:presLayoutVars>
          <dgm:bulletEnabled val="1"/>
        </dgm:presLayoutVars>
      </dgm:prSet>
      <dgm:spPr/>
    </dgm:pt>
  </dgm:ptLst>
  <dgm:cxnLst>
    <dgm:cxn modelId="{C58DED1D-578A-4F04-9335-AF01EC7146B3}" srcId="{D923AEBE-F487-465A-8BB9-E5E4365A41D1}" destId="{696C1E7D-4B9D-4654-BBF8-97692B8FA878}" srcOrd="0" destOrd="0" parTransId="{4CD9466A-6BD9-4723-80E7-E6B6D32026F1}" sibTransId="{6F6D1951-AB1B-47C8-BC28-880243839FD4}"/>
    <dgm:cxn modelId="{005CF560-691E-4513-ABBA-27EE176A9F84}" srcId="{A3A3CA96-D1E0-4C59-A3DD-2B4745125ED8}" destId="{2190330D-C5FF-42EA-956B-97DCE9C28184}" srcOrd="1" destOrd="0" parTransId="{6BC934CB-113E-4C95-B0C4-BEE3F7F7F0A6}" sibTransId="{A3E1D791-37CB-4ABF-AD57-E1C05553B75A}"/>
    <dgm:cxn modelId="{E2B9F846-2047-4021-BECF-0790DFB08B46}" type="presOf" srcId="{2190330D-C5FF-42EA-956B-97DCE9C28184}" destId="{1B20F9E9-1711-4DC9-A638-34B3AD0ED60B}" srcOrd="0" destOrd="1" presId="urn:microsoft.com/office/officeart/2005/8/layout/vList2"/>
    <dgm:cxn modelId="{63822F4D-2166-434A-9FC4-C6211B96E225}" type="presOf" srcId="{283B87A7-13C4-49F3-ACA7-FD47FDD5ED6C}" destId="{847B3FA3-9CA9-4823-85CB-6DD58615B8DB}" srcOrd="0" destOrd="0" presId="urn:microsoft.com/office/officeart/2005/8/layout/vList2"/>
    <dgm:cxn modelId="{312C1876-4AB1-4F64-93F1-0A002ABF8338}" srcId="{A3A3CA96-D1E0-4C59-A3DD-2B4745125ED8}" destId="{758FC370-58CF-48B7-AC39-5F822CFD18AA}" srcOrd="0" destOrd="0" parTransId="{31999C2E-9D0A-4102-95E6-41BB159DD18D}" sibTransId="{6A90A88E-92C3-4306-A510-ADA42AF9341D}"/>
    <dgm:cxn modelId="{07DB257D-39F4-46F1-9C4F-FCE1E38B249B}" type="presOf" srcId="{758FC370-58CF-48B7-AC39-5F822CFD18AA}" destId="{1B20F9E9-1711-4DC9-A638-34B3AD0ED60B}" srcOrd="0" destOrd="0" presId="urn:microsoft.com/office/officeart/2005/8/layout/vList2"/>
    <dgm:cxn modelId="{74C8A496-363A-4E53-98EC-CBFB3CF98946}" srcId="{A3A3CA96-D1E0-4C59-A3DD-2B4745125ED8}" destId="{D923AEBE-F487-465A-8BB9-E5E4365A41D1}" srcOrd="2" destOrd="0" parTransId="{2A76E828-EE9D-4CB1-AC0D-D44C713CE0BC}" sibTransId="{BCDF358D-473C-41A3-88CC-4382EFB3A791}"/>
    <dgm:cxn modelId="{F4FBC5B2-5713-4920-B8FE-A8255F847520}" srcId="{283B87A7-13C4-49F3-ACA7-FD47FDD5ED6C}" destId="{A3A3CA96-D1E0-4C59-A3DD-2B4745125ED8}" srcOrd="0" destOrd="0" parTransId="{E0712A10-D399-499F-AB17-DBFC5D2002F2}" sibTransId="{3F6050BC-0464-4281-B913-98B7807FE300}"/>
    <dgm:cxn modelId="{3436A4B9-0280-4ECC-B467-342A1E05557B}" type="presOf" srcId="{966E81F4-2192-4C8D-B63C-FB41AED6FC00}" destId="{1B20F9E9-1711-4DC9-A638-34B3AD0ED60B}" srcOrd="0" destOrd="4" presId="urn:microsoft.com/office/officeart/2005/8/layout/vList2"/>
    <dgm:cxn modelId="{59BF98CB-07D9-4B2A-93D9-1DD284C68406}" type="presOf" srcId="{696C1E7D-4B9D-4654-BBF8-97692B8FA878}" destId="{1B20F9E9-1711-4DC9-A638-34B3AD0ED60B}" srcOrd="0" destOrd="3" presId="urn:microsoft.com/office/officeart/2005/8/layout/vList2"/>
    <dgm:cxn modelId="{0A2ACDD9-D16A-4E18-998A-CD544D7FB540}" srcId="{D923AEBE-F487-465A-8BB9-E5E4365A41D1}" destId="{966E81F4-2192-4C8D-B63C-FB41AED6FC00}" srcOrd="1" destOrd="0" parTransId="{D9EA2676-0C49-48CA-816D-9B6E049E6FCA}" sibTransId="{68CE57CD-E1B6-441B-A5FC-DBDBDC1BC6E7}"/>
    <dgm:cxn modelId="{E7DE75E7-6E17-48D9-BF54-9A2043BF951F}" type="presOf" srcId="{D923AEBE-F487-465A-8BB9-E5E4365A41D1}" destId="{1B20F9E9-1711-4DC9-A638-34B3AD0ED60B}" srcOrd="0" destOrd="2" presId="urn:microsoft.com/office/officeart/2005/8/layout/vList2"/>
    <dgm:cxn modelId="{25A0F5F1-ADE9-48D9-9B84-D20FAEAFBDA2}" type="presOf" srcId="{A3A3CA96-D1E0-4C59-A3DD-2B4745125ED8}" destId="{8453361D-A042-4B95-9D0F-1584E9F90C27}" srcOrd="0" destOrd="0" presId="urn:microsoft.com/office/officeart/2005/8/layout/vList2"/>
    <dgm:cxn modelId="{6592D309-C17D-4CC2-85B0-B35EBEEA47F4}" type="presParOf" srcId="{847B3FA3-9CA9-4823-85CB-6DD58615B8DB}" destId="{8453361D-A042-4B95-9D0F-1584E9F90C27}" srcOrd="0" destOrd="0" presId="urn:microsoft.com/office/officeart/2005/8/layout/vList2"/>
    <dgm:cxn modelId="{E5BB3F9B-4AC4-4E0D-9552-71BA2DA7CF6B}" type="presParOf" srcId="{847B3FA3-9CA9-4823-85CB-6DD58615B8DB}" destId="{1B20F9E9-1711-4DC9-A638-34B3AD0ED60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D41D28-E47A-4EE3-A25E-BC2928673852}"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87F14286-F160-479D-9DDB-C42F6B355882}">
      <dgm:prSet custT="1"/>
      <dgm:spPr/>
      <dgm:t>
        <a:bodyPr/>
        <a:lstStyle/>
        <a:p>
          <a:r>
            <a:rPr lang="en-GB" sz="1800" b="1" i="1"/>
            <a:t>Reasons for the low voter turnout</a:t>
          </a:r>
          <a:endParaRPr lang="en-US" sz="1800"/>
        </a:p>
      </dgm:t>
    </dgm:pt>
    <dgm:pt modelId="{AAB90F54-2B4A-42ED-AF43-2E7794E80369}" type="parTrans" cxnId="{5BF38531-227F-427E-BFB4-E1BC945B8F8C}">
      <dgm:prSet/>
      <dgm:spPr/>
      <dgm:t>
        <a:bodyPr/>
        <a:lstStyle/>
        <a:p>
          <a:endParaRPr lang="en-US"/>
        </a:p>
      </dgm:t>
    </dgm:pt>
    <dgm:pt modelId="{A41E1E17-84E3-4B4E-A79D-E0A24D0166E9}" type="sibTrans" cxnId="{5BF38531-227F-427E-BFB4-E1BC945B8F8C}">
      <dgm:prSet/>
      <dgm:spPr/>
      <dgm:t>
        <a:bodyPr/>
        <a:lstStyle/>
        <a:p>
          <a:endParaRPr lang="en-US"/>
        </a:p>
      </dgm:t>
    </dgm:pt>
    <dgm:pt modelId="{03921D83-E070-4E6C-A8DB-E501556596B0}">
      <dgm:prSet custT="1"/>
      <dgm:spPr/>
      <dgm:t>
        <a:bodyPr/>
        <a:lstStyle/>
        <a:p>
          <a:r>
            <a:rPr lang="en-GB" sz="900" dirty="0"/>
            <a:t>The perceived disunity among NPP supporters affected the party’s </a:t>
          </a:r>
          <a:r>
            <a:rPr lang="en-GB" sz="1200" dirty="0"/>
            <a:t>mobilisation</a:t>
          </a:r>
          <a:r>
            <a:rPr lang="en-GB" sz="900" dirty="0"/>
            <a:t> efforts. </a:t>
          </a:r>
          <a:endParaRPr lang="en-US" sz="900" dirty="0"/>
        </a:p>
      </dgm:t>
    </dgm:pt>
    <dgm:pt modelId="{A4462B28-A7FB-4E7A-A2DC-E94158E73DF3}" type="parTrans" cxnId="{D905459A-71F3-458E-9DC0-1762761C6A52}">
      <dgm:prSet/>
      <dgm:spPr/>
      <dgm:t>
        <a:bodyPr/>
        <a:lstStyle/>
        <a:p>
          <a:endParaRPr lang="en-US"/>
        </a:p>
      </dgm:t>
    </dgm:pt>
    <dgm:pt modelId="{80A1786C-2251-41C3-816D-5EAD55256049}" type="sibTrans" cxnId="{D905459A-71F3-458E-9DC0-1762761C6A52}">
      <dgm:prSet/>
      <dgm:spPr/>
      <dgm:t>
        <a:bodyPr/>
        <a:lstStyle/>
        <a:p>
          <a:endParaRPr lang="en-US"/>
        </a:p>
      </dgm:t>
    </dgm:pt>
    <dgm:pt modelId="{9B7F61D9-2180-45E2-9C80-8D4C5C579FB3}">
      <dgm:prSet/>
      <dgm:spPr/>
      <dgm:t>
        <a:bodyPr/>
        <a:lstStyle/>
        <a:p>
          <a:r>
            <a:rPr lang="en-GB" dirty="0"/>
            <a:t>There is a need to address all cases from one polling station to the other. </a:t>
          </a:r>
          <a:endParaRPr lang="en-US" dirty="0"/>
        </a:p>
      </dgm:t>
    </dgm:pt>
    <dgm:pt modelId="{0E976552-B99E-4B14-AA2A-183D976F9150}" type="parTrans" cxnId="{EB612A26-08B0-4E4D-BE78-D281F51D6CC3}">
      <dgm:prSet/>
      <dgm:spPr/>
      <dgm:t>
        <a:bodyPr/>
        <a:lstStyle/>
        <a:p>
          <a:endParaRPr lang="en-US"/>
        </a:p>
      </dgm:t>
    </dgm:pt>
    <dgm:pt modelId="{9AED3B8F-DF2B-4CC0-9481-CF05D9FC35BA}" type="sibTrans" cxnId="{EB612A26-08B0-4E4D-BE78-D281F51D6CC3}">
      <dgm:prSet/>
      <dgm:spPr/>
      <dgm:t>
        <a:bodyPr/>
        <a:lstStyle/>
        <a:p>
          <a:endParaRPr lang="en-US"/>
        </a:p>
      </dgm:t>
    </dgm:pt>
    <dgm:pt modelId="{14E1B021-9EE8-45B4-9E57-00A987A1EE5F}">
      <dgm:prSet/>
      <dgm:spPr/>
      <dgm:t>
        <a:bodyPr/>
        <a:lstStyle/>
        <a:p>
          <a:r>
            <a:rPr lang="en-GB"/>
            <a:t>Again, there is a need for frequent interaction with the party supporters to help them appreciate some of the beautiful economic initiatives of the NPP Government (One-D-One-F, 6 car assembling plants, building of an oil refinery, various interventions in the agricultural, health and educational sectors, digitilisation etc.). </a:t>
          </a:r>
          <a:endParaRPr lang="en-US"/>
        </a:p>
      </dgm:t>
    </dgm:pt>
    <dgm:pt modelId="{938AE444-BDAA-476F-A5D5-DA0E27AF7BEA}" type="parTrans" cxnId="{7684E354-AEED-4E6A-A1A9-8645E08C31DD}">
      <dgm:prSet/>
      <dgm:spPr/>
      <dgm:t>
        <a:bodyPr/>
        <a:lstStyle/>
        <a:p>
          <a:endParaRPr lang="en-US"/>
        </a:p>
      </dgm:t>
    </dgm:pt>
    <dgm:pt modelId="{13A6D1A6-BB74-4305-8704-EB0C5210B377}" type="sibTrans" cxnId="{7684E354-AEED-4E6A-A1A9-8645E08C31DD}">
      <dgm:prSet/>
      <dgm:spPr/>
      <dgm:t>
        <a:bodyPr/>
        <a:lstStyle/>
        <a:p>
          <a:endParaRPr lang="en-US"/>
        </a:p>
      </dgm:t>
    </dgm:pt>
    <dgm:pt modelId="{4FB7D28D-2F2E-4362-B124-FE4AAFA1D9E9}">
      <dgm:prSet/>
      <dgm:spPr/>
      <dgm:t>
        <a:bodyPr/>
        <a:lstStyle/>
        <a:p>
          <a:r>
            <a:rPr lang="en-GB"/>
            <a:t>As ambassadors of the party, they should be educated to understand that an economy is not all about price increases.</a:t>
          </a:r>
          <a:endParaRPr lang="en-US"/>
        </a:p>
      </dgm:t>
    </dgm:pt>
    <dgm:pt modelId="{BB8FF529-7670-433B-A904-C195802291A9}" type="parTrans" cxnId="{3106576C-85F0-45AF-9E37-56C25E1ECA7C}">
      <dgm:prSet/>
      <dgm:spPr/>
      <dgm:t>
        <a:bodyPr/>
        <a:lstStyle/>
        <a:p>
          <a:endParaRPr lang="en-US"/>
        </a:p>
      </dgm:t>
    </dgm:pt>
    <dgm:pt modelId="{162488EC-265B-4AF1-805C-D29CDDBD357A}" type="sibTrans" cxnId="{3106576C-85F0-45AF-9E37-56C25E1ECA7C}">
      <dgm:prSet/>
      <dgm:spPr/>
      <dgm:t>
        <a:bodyPr/>
        <a:lstStyle/>
        <a:p>
          <a:endParaRPr lang="en-US"/>
        </a:p>
      </dgm:t>
    </dgm:pt>
    <dgm:pt modelId="{B63842BE-1986-48EC-8AA1-FA828544EDA3}" type="pres">
      <dgm:prSet presAssocID="{8FD41D28-E47A-4EE3-A25E-BC2928673852}" presName="diagram" presStyleCnt="0">
        <dgm:presLayoutVars>
          <dgm:chPref val="1"/>
          <dgm:dir/>
          <dgm:animOne val="branch"/>
          <dgm:animLvl val="lvl"/>
          <dgm:resizeHandles val="exact"/>
        </dgm:presLayoutVars>
      </dgm:prSet>
      <dgm:spPr/>
    </dgm:pt>
    <dgm:pt modelId="{AA66BA85-6810-446F-8BD9-373B3019723A}" type="pres">
      <dgm:prSet presAssocID="{87F14286-F160-479D-9DDB-C42F6B355882}" presName="root1" presStyleCnt="0"/>
      <dgm:spPr/>
    </dgm:pt>
    <dgm:pt modelId="{47B65998-5986-485B-BEFA-12B60E131980}" type="pres">
      <dgm:prSet presAssocID="{87F14286-F160-479D-9DDB-C42F6B355882}" presName="LevelOneTextNode" presStyleLbl="node0" presStyleIdx="0" presStyleCnt="2">
        <dgm:presLayoutVars>
          <dgm:chPref val="3"/>
        </dgm:presLayoutVars>
      </dgm:prSet>
      <dgm:spPr/>
    </dgm:pt>
    <dgm:pt modelId="{8846BE6D-8392-4E1A-AAC4-F79768AD14D4}" type="pres">
      <dgm:prSet presAssocID="{87F14286-F160-479D-9DDB-C42F6B355882}" presName="level2hierChild" presStyleCnt="0"/>
      <dgm:spPr/>
    </dgm:pt>
    <dgm:pt modelId="{886D9D4B-AC96-42DB-9AF0-2898210CE939}" type="pres">
      <dgm:prSet presAssocID="{03921D83-E070-4E6C-A8DB-E501556596B0}" presName="root1" presStyleCnt="0"/>
      <dgm:spPr/>
    </dgm:pt>
    <dgm:pt modelId="{03CD9F25-A1E7-427E-92A1-408F76802F75}" type="pres">
      <dgm:prSet presAssocID="{03921D83-E070-4E6C-A8DB-E501556596B0}" presName="LevelOneTextNode" presStyleLbl="node0" presStyleIdx="1" presStyleCnt="2">
        <dgm:presLayoutVars>
          <dgm:chPref val="3"/>
        </dgm:presLayoutVars>
      </dgm:prSet>
      <dgm:spPr/>
    </dgm:pt>
    <dgm:pt modelId="{F535A8D8-B263-44D1-9635-675570226A82}" type="pres">
      <dgm:prSet presAssocID="{03921D83-E070-4E6C-A8DB-E501556596B0}" presName="level2hierChild" presStyleCnt="0"/>
      <dgm:spPr/>
    </dgm:pt>
    <dgm:pt modelId="{33655B11-0B23-44A8-A8D8-1D6B5F4793C8}" type="pres">
      <dgm:prSet presAssocID="{0E976552-B99E-4B14-AA2A-183D976F9150}" presName="conn2-1" presStyleLbl="parChTrans1D2" presStyleIdx="0" presStyleCnt="3"/>
      <dgm:spPr/>
    </dgm:pt>
    <dgm:pt modelId="{F24A9B1B-7B81-4183-ADB0-8246587237E5}" type="pres">
      <dgm:prSet presAssocID="{0E976552-B99E-4B14-AA2A-183D976F9150}" presName="connTx" presStyleLbl="parChTrans1D2" presStyleIdx="0" presStyleCnt="3"/>
      <dgm:spPr/>
    </dgm:pt>
    <dgm:pt modelId="{E0B5FFA9-F9B3-4541-9C22-CCF33CF2D625}" type="pres">
      <dgm:prSet presAssocID="{9B7F61D9-2180-45E2-9C80-8D4C5C579FB3}" presName="root2" presStyleCnt="0"/>
      <dgm:spPr/>
    </dgm:pt>
    <dgm:pt modelId="{B185E00D-28B5-4CBB-BE78-D42AC82CCC52}" type="pres">
      <dgm:prSet presAssocID="{9B7F61D9-2180-45E2-9C80-8D4C5C579FB3}" presName="LevelTwoTextNode" presStyleLbl="node2" presStyleIdx="0" presStyleCnt="3">
        <dgm:presLayoutVars>
          <dgm:chPref val="3"/>
        </dgm:presLayoutVars>
      </dgm:prSet>
      <dgm:spPr/>
    </dgm:pt>
    <dgm:pt modelId="{DF6B532E-FD8C-4CD7-B17D-8B27530F1FFC}" type="pres">
      <dgm:prSet presAssocID="{9B7F61D9-2180-45E2-9C80-8D4C5C579FB3}" presName="level3hierChild" presStyleCnt="0"/>
      <dgm:spPr/>
    </dgm:pt>
    <dgm:pt modelId="{43BDFEFC-C2B0-404B-A383-8F0EB1931D85}" type="pres">
      <dgm:prSet presAssocID="{938AE444-BDAA-476F-A5D5-DA0E27AF7BEA}" presName="conn2-1" presStyleLbl="parChTrans1D2" presStyleIdx="1" presStyleCnt="3"/>
      <dgm:spPr/>
    </dgm:pt>
    <dgm:pt modelId="{FB494D45-31C7-410C-BC51-5DC0A2604D5D}" type="pres">
      <dgm:prSet presAssocID="{938AE444-BDAA-476F-A5D5-DA0E27AF7BEA}" presName="connTx" presStyleLbl="parChTrans1D2" presStyleIdx="1" presStyleCnt="3"/>
      <dgm:spPr/>
    </dgm:pt>
    <dgm:pt modelId="{F0571686-8EAB-46DD-AE08-6C687FFCC598}" type="pres">
      <dgm:prSet presAssocID="{14E1B021-9EE8-45B4-9E57-00A987A1EE5F}" presName="root2" presStyleCnt="0"/>
      <dgm:spPr/>
    </dgm:pt>
    <dgm:pt modelId="{3FBAD26F-8858-4681-AD7D-5F700250D428}" type="pres">
      <dgm:prSet presAssocID="{14E1B021-9EE8-45B4-9E57-00A987A1EE5F}" presName="LevelTwoTextNode" presStyleLbl="node2" presStyleIdx="1" presStyleCnt="3">
        <dgm:presLayoutVars>
          <dgm:chPref val="3"/>
        </dgm:presLayoutVars>
      </dgm:prSet>
      <dgm:spPr/>
    </dgm:pt>
    <dgm:pt modelId="{B751E65E-1247-4530-BB81-C9AB33AFEF23}" type="pres">
      <dgm:prSet presAssocID="{14E1B021-9EE8-45B4-9E57-00A987A1EE5F}" presName="level3hierChild" presStyleCnt="0"/>
      <dgm:spPr/>
    </dgm:pt>
    <dgm:pt modelId="{A94E272A-8232-4253-9626-D9982B2DF608}" type="pres">
      <dgm:prSet presAssocID="{BB8FF529-7670-433B-A904-C195802291A9}" presName="conn2-1" presStyleLbl="parChTrans1D2" presStyleIdx="2" presStyleCnt="3"/>
      <dgm:spPr/>
    </dgm:pt>
    <dgm:pt modelId="{3B547583-6F2E-4A9C-AE2C-53886D4E5916}" type="pres">
      <dgm:prSet presAssocID="{BB8FF529-7670-433B-A904-C195802291A9}" presName="connTx" presStyleLbl="parChTrans1D2" presStyleIdx="2" presStyleCnt="3"/>
      <dgm:spPr/>
    </dgm:pt>
    <dgm:pt modelId="{BDD845BE-5C8B-4261-BCE2-22CD426B02E9}" type="pres">
      <dgm:prSet presAssocID="{4FB7D28D-2F2E-4362-B124-FE4AAFA1D9E9}" presName="root2" presStyleCnt="0"/>
      <dgm:spPr/>
    </dgm:pt>
    <dgm:pt modelId="{0577CB06-0EEF-472D-B4A5-CFADA94E3AA8}" type="pres">
      <dgm:prSet presAssocID="{4FB7D28D-2F2E-4362-B124-FE4AAFA1D9E9}" presName="LevelTwoTextNode" presStyleLbl="node2" presStyleIdx="2" presStyleCnt="3">
        <dgm:presLayoutVars>
          <dgm:chPref val="3"/>
        </dgm:presLayoutVars>
      </dgm:prSet>
      <dgm:spPr/>
    </dgm:pt>
    <dgm:pt modelId="{358B738A-EE57-4573-830A-AB14C316D719}" type="pres">
      <dgm:prSet presAssocID="{4FB7D28D-2F2E-4362-B124-FE4AAFA1D9E9}" presName="level3hierChild" presStyleCnt="0"/>
      <dgm:spPr/>
    </dgm:pt>
  </dgm:ptLst>
  <dgm:cxnLst>
    <dgm:cxn modelId="{F1BAC91E-E7B9-4DFB-A324-E481ADB51BC5}" type="presOf" srcId="{BB8FF529-7670-433B-A904-C195802291A9}" destId="{3B547583-6F2E-4A9C-AE2C-53886D4E5916}" srcOrd="1" destOrd="0" presId="urn:microsoft.com/office/officeart/2005/8/layout/hierarchy2"/>
    <dgm:cxn modelId="{82C02525-8315-430E-8ED4-5E6F2E1864C8}" type="presOf" srcId="{938AE444-BDAA-476F-A5D5-DA0E27AF7BEA}" destId="{FB494D45-31C7-410C-BC51-5DC0A2604D5D}" srcOrd="1" destOrd="0" presId="urn:microsoft.com/office/officeart/2005/8/layout/hierarchy2"/>
    <dgm:cxn modelId="{EB612A26-08B0-4E4D-BE78-D281F51D6CC3}" srcId="{03921D83-E070-4E6C-A8DB-E501556596B0}" destId="{9B7F61D9-2180-45E2-9C80-8D4C5C579FB3}" srcOrd="0" destOrd="0" parTransId="{0E976552-B99E-4B14-AA2A-183D976F9150}" sibTransId="{9AED3B8F-DF2B-4CC0-9481-CF05D9FC35BA}"/>
    <dgm:cxn modelId="{5BF38531-227F-427E-BFB4-E1BC945B8F8C}" srcId="{8FD41D28-E47A-4EE3-A25E-BC2928673852}" destId="{87F14286-F160-479D-9DDB-C42F6B355882}" srcOrd="0" destOrd="0" parTransId="{AAB90F54-2B4A-42ED-AF43-2E7794E80369}" sibTransId="{A41E1E17-84E3-4B4E-A79D-E0A24D0166E9}"/>
    <dgm:cxn modelId="{3106576C-85F0-45AF-9E37-56C25E1ECA7C}" srcId="{03921D83-E070-4E6C-A8DB-E501556596B0}" destId="{4FB7D28D-2F2E-4362-B124-FE4AAFA1D9E9}" srcOrd="2" destOrd="0" parTransId="{BB8FF529-7670-433B-A904-C195802291A9}" sibTransId="{162488EC-265B-4AF1-805C-D29CDDBD357A}"/>
    <dgm:cxn modelId="{F6628273-8173-4297-AC3E-2B01D502F96B}" type="presOf" srcId="{4FB7D28D-2F2E-4362-B124-FE4AAFA1D9E9}" destId="{0577CB06-0EEF-472D-B4A5-CFADA94E3AA8}" srcOrd="0" destOrd="0" presId="urn:microsoft.com/office/officeart/2005/8/layout/hierarchy2"/>
    <dgm:cxn modelId="{7684E354-AEED-4E6A-A1A9-8645E08C31DD}" srcId="{03921D83-E070-4E6C-A8DB-E501556596B0}" destId="{14E1B021-9EE8-45B4-9E57-00A987A1EE5F}" srcOrd="1" destOrd="0" parTransId="{938AE444-BDAA-476F-A5D5-DA0E27AF7BEA}" sibTransId="{13A6D1A6-BB74-4305-8704-EB0C5210B377}"/>
    <dgm:cxn modelId="{D331FE7A-73A0-4818-8ABA-B58AEECC592B}" type="presOf" srcId="{9B7F61D9-2180-45E2-9C80-8D4C5C579FB3}" destId="{B185E00D-28B5-4CBB-BE78-D42AC82CCC52}" srcOrd="0" destOrd="0" presId="urn:microsoft.com/office/officeart/2005/8/layout/hierarchy2"/>
    <dgm:cxn modelId="{367FB68B-B870-434C-8112-F7DFDE672D62}" type="presOf" srcId="{8FD41D28-E47A-4EE3-A25E-BC2928673852}" destId="{B63842BE-1986-48EC-8AA1-FA828544EDA3}" srcOrd="0" destOrd="0" presId="urn:microsoft.com/office/officeart/2005/8/layout/hierarchy2"/>
    <dgm:cxn modelId="{1213DF8D-C2BD-4ADF-8B66-0BA4C4AA5B4C}" type="presOf" srcId="{938AE444-BDAA-476F-A5D5-DA0E27AF7BEA}" destId="{43BDFEFC-C2B0-404B-A383-8F0EB1931D85}" srcOrd="0" destOrd="0" presId="urn:microsoft.com/office/officeart/2005/8/layout/hierarchy2"/>
    <dgm:cxn modelId="{D8413592-5564-4F50-84CF-B9405835C28F}" type="presOf" srcId="{03921D83-E070-4E6C-A8DB-E501556596B0}" destId="{03CD9F25-A1E7-427E-92A1-408F76802F75}" srcOrd="0" destOrd="0" presId="urn:microsoft.com/office/officeart/2005/8/layout/hierarchy2"/>
    <dgm:cxn modelId="{D905459A-71F3-458E-9DC0-1762761C6A52}" srcId="{8FD41D28-E47A-4EE3-A25E-BC2928673852}" destId="{03921D83-E070-4E6C-A8DB-E501556596B0}" srcOrd="1" destOrd="0" parTransId="{A4462B28-A7FB-4E7A-A2DC-E94158E73DF3}" sibTransId="{80A1786C-2251-41C3-816D-5EAD55256049}"/>
    <dgm:cxn modelId="{D9B1CCAE-6526-4110-AFE7-5D818B4777E2}" type="presOf" srcId="{0E976552-B99E-4B14-AA2A-183D976F9150}" destId="{F24A9B1B-7B81-4183-ADB0-8246587237E5}" srcOrd="1" destOrd="0" presId="urn:microsoft.com/office/officeart/2005/8/layout/hierarchy2"/>
    <dgm:cxn modelId="{0E5A1FC0-A29C-4081-8E3C-F0DEA735FF62}" type="presOf" srcId="{87F14286-F160-479D-9DDB-C42F6B355882}" destId="{47B65998-5986-485B-BEFA-12B60E131980}" srcOrd="0" destOrd="0" presId="urn:microsoft.com/office/officeart/2005/8/layout/hierarchy2"/>
    <dgm:cxn modelId="{039EAFD8-ECFF-4E65-9C98-26A4AF1409A0}" type="presOf" srcId="{BB8FF529-7670-433B-A904-C195802291A9}" destId="{A94E272A-8232-4253-9626-D9982B2DF608}" srcOrd="0" destOrd="0" presId="urn:microsoft.com/office/officeart/2005/8/layout/hierarchy2"/>
    <dgm:cxn modelId="{D1DB62F3-A07E-411E-B253-17C64197F96C}" type="presOf" srcId="{0E976552-B99E-4B14-AA2A-183D976F9150}" destId="{33655B11-0B23-44A8-A8D8-1D6B5F4793C8}" srcOrd="0" destOrd="0" presId="urn:microsoft.com/office/officeart/2005/8/layout/hierarchy2"/>
    <dgm:cxn modelId="{3A8050F3-297F-4534-9300-74E77F7A589E}" type="presOf" srcId="{14E1B021-9EE8-45B4-9E57-00A987A1EE5F}" destId="{3FBAD26F-8858-4681-AD7D-5F700250D428}" srcOrd="0" destOrd="0" presId="urn:microsoft.com/office/officeart/2005/8/layout/hierarchy2"/>
    <dgm:cxn modelId="{04C7A93A-7A32-4257-B544-D487E364833C}" type="presParOf" srcId="{B63842BE-1986-48EC-8AA1-FA828544EDA3}" destId="{AA66BA85-6810-446F-8BD9-373B3019723A}" srcOrd="0" destOrd="0" presId="urn:microsoft.com/office/officeart/2005/8/layout/hierarchy2"/>
    <dgm:cxn modelId="{3B960D06-6138-40E0-B110-B425723F8EE8}" type="presParOf" srcId="{AA66BA85-6810-446F-8BD9-373B3019723A}" destId="{47B65998-5986-485B-BEFA-12B60E131980}" srcOrd="0" destOrd="0" presId="urn:microsoft.com/office/officeart/2005/8/layout/hierarchy2"/>
    <dgm:cxn modelId="{B1DBAB68-CCCD-4331-969A-DE77C50A0F6D}" type="presParOf" srcId="{AA66BA85-6810-446F-8BD9-373B3019723A}" destId="{8846BE6D-8392-4E1A-AAC4-F79768AD14D4}" srcOrd="1" destOrd="0" presId="urn:microsoft.com/office/officeart/2005/8/layout/hierarchy2"/>
    <dgm:cxn modelId="{E6151F46-C6BA-4F97-A52E-BFB6D9BB330A}" type="presParOf" srcId="{B63842BE-1986-48EC-8AA1-FA828544EDA3}" destId="{886D9D4B-AC96-42DB-9AF0-2898210CE939}" srcOrd="1" destOrd="0" presId="urn:microsoft.com/office/officeart/2005/8/layout/hierarchy2"/>
    <dgm:cxn modelId="{72806C54-1649-4402-916B-3BFCB04DCD02}" type="presParOf" srcId="{886D9D4B-AC96-42DB-9AF0-2898210CE939}" destId="{03CD9F25-A1E7-427E-92A1-408F76802F75}" srcOrd="0" destOrd="0" presId="urn:microsoft.com/office/officeart/2005/8/layout/hierarchy2"/>
    <dgm:cxn modelId="{927B8C44-A3FB-4206-B34E-2A899E1DD302}" type="presParOf" srcId="{886D9D4B-AC96-42DB-9AF0-2898210CE939}" destId="{F535A8D8-B263-44D1-9635-675570226A82}" srcOrd="1" destOrd="0" presId="urn:microsoft.com/office/officeart/2005/8/layout/hierarchy2"/>
    <dgm:cxn modelId="{DA7816FB-E7EA-4EBB-A9C9-5BDF382B1EAE}" type="presParOf" srcId="{F535A8D8-B263-44D1-9635-675570226A82}" destId="{33655B11-0B23-44A8-A8D8-1D6B5F4793C8}" srcOrd="0" destOrd="0" presId="urn:microsoft.com/office/officeart/2005/8/layout/hierarchy2"/>
    <dgm:cxn modelId="{087CF912-DD92-4FB3-877C-F7809B6E3730}" type="presParOf" srcId="{33655B11-0B23-44A8-A8D8-1D6B5F4793C8}" destId="{F24A9B1B-7B81-4183-ADB0-8246587237E5}" srcOrd="0" destOrd="0" presId="urn:microsoft.com/office/officeart/2005/8/layout/hierarchy2"/>
    <dgm:cxn modelId="{FC112087-352A-430F-9240-5E1AAB77435B}" type="presParOf" srcId="{F535A8D8-B263-44D1-9635-675570226A82}" destId="{E0B5FFA9-F9B3-4541-9C22-CCF33CF2D625}" srcOrd="1" destOrd="0" presId="urn:microsoft.com/office/officeart/2005/8/layout/hierarchy2"/>
    <dgm:cxn modelId="{213725DE-5893-4269-87A3-5DC43583D38C}" type="presParOf" srcId="{E0B5FFA9-F9B3-4541-9C22-CCF33CF2D625}" destId="{B185E00D-28B5-4CBB-BE78-D42AC82CCC52}" srcOrd="0" destOrd="0" presId="urn:microsoft.com/office/officeart/2005/8/layout/hierarchy2"/>
    <dgm:cxn modelId="{3D58B99F-EF7C-4FCC-93D1-EBD557E758BD}" type="presParOf" srcId="{E0B5FFA9-F9B3-4541-9C22-CCF33CF2D625}" destId="{DF6B532E-FD8C-4CD7-B17D-8B27530F1FFC}" srcOrd="1" destOrd="0" presId="urn:microsoft.com/office/officeart/2005/8/layout/hierarchy2"/>
    <dgm:cxn modelId="{A38FA631-C5B9-4E2F-A93B-655BEFBD5C53}" type="presParOf" srcId="{F535A8D8-B263-44D1-9635-675570226A82}" destId="{43BDFEFC-C2B0-404B-A383-8F0EB1931D85}" srcOrd="2" destOrd="0" presId="urn:microsoft.com/office/officeart/2005/8/layout/hierarchy2"/>
    <dgm:cxn modelId="{95532BAE-F1ED-4D03-A999-E8F865E77D96}" type="presParOf" srcId="{43BDFEFC-C2B0-404B-A383-8F0EB1931D85}" destId="{FB494D45-31C7-410C-BC51-5DC0A2604D5D}" srcOrd="0" destOrd="0" presId="urn:microsoft.com/office/officeart/2005/8/layout/hierarchy2"/>
    <dgm:cxn modelId="{8F9F3146-0CC4-41BB-96EA-88DB0B726C8E}" type="presParOf" srcId="{F535A8D8-B263-44D1-9635-675570226A82}" destId="{F0571686-8EAB-46DD-AE08-6C687FFCC598}" srcOrd="3" destOrd="0" presId="urn:microsoft.com/office/officeart/2005/8/layout/hierarchy2"/>
    <dgm:cxn modelId="{F7BDC8E7-4530-4087-96E4-87343D883893}" type="presParOf" srcId="{F0571686-8EAB-46DD-AE08-6C687FFCC598}" destId="{3FBAD26F-8858-4681-AD7D-5F700250D428}" srcOrd="0" destOrd="0" presId="urn:microsoft.com/office/officeart/2005/8/layout/hierarchy2"/>
    <dgm:cxn modelId="{FC85146A-2B53-4318-AA94-45F85E7A9C42}" type="presParOf" srcId="{F0571686-8EAB-46DD-AE08-6C687FFCC598}" destId="{B751E65E-1247-4530-BB81-C9AB33AFEF23}" srcOrd="1" destOrd="0" presId="urn:microsoft.com/office/officeart/2005/8/layout/hierarchy2"/>
    <dgm:cxn modelId="{95883FF2-3221-49DC-A1AA-A91F3CCDB944}" type="presParOf" srcId="{F535A8D8-B263-44D1-9635-675570226A82}" destId="{A94E272A-8232-4253-9626-D9982B2DF608}" srcOrd="4" destOrd="0" presId="urn:microsoft.com/office/officeart/2005/8/layout/hierarchy2"/>
    <dgm:cxn modelId="{EE555F39-9A43-4B72-AF0A-D40D0688A416}" type="presParOf" srcId="{A94E272A-8232-4253-9626-D9982B2DF608}" destId="{3B547583-6F2E-4A9C-AE2C-53886D4E5916}" srcOrd="0" destOrd="0" presId="urn:microsoft.com/office/officeart/2005/8/layout/hierarchy2"/>
    <dgm:cxn modelId="{669EE809-1FC4-4003-AC95-FAD182ACB842}" type="presParOf" srcId="{F535A8D8-B263-44D1-9635-675570226A82}" destId="{BDD845BE-5C8B-4261-BCE2-22CD426B02E9}" srcOrd="5" destOrd="0" presId="urn:microsoft.com/office/officeart/2005/8/layout/hierarchy2"/>
    <dgm:cxn modelId="{2C4C635E-7D4D-42D9-B582-5DFF1CE9A701}" type="presParOf" srcId="{BDD845BE-5C8B-4261-BCE2-22CD426B02E9}" destId="{0577CB06-0EEF-472D-B4A5-CFADA94E3AA8}" srcOrd="0" destOrd="0" presId="urn:microsoft.com/office/officeart/2005/8/layout/hierarchy2"/>
    <dgm:cxn modelId="{7E5E5EE6-9E03-4988-B95A-479859EC5BE7}" type="presParOf" srcId="{BDD845BE-5C8B-4261-BCE2-22CD426B02E9}" destId="{358B738A-EE57-4573-830A-AB14C316D71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9E9766-9615-414D-9C91-8CF58B3633DD}" type="doc">
      <dgm:prSet loTypeId="urn:microsoft.com/office/officeart/2009/3/layout/HorizontalOrganizationChart" loCatId="hierarchy" qsTypeId="urn:microsoft.com/office/officeart/2005/8/quickstyle/simple1" qsCatId="simple" csTypeId="urn:microsoft.com/office/officeart/2005/8/colors/colorful5" csCatId="colorful"/>
      <dgm:spPr/>
      <dgm:t>
        <a:bodyPr/>
        <a:lstStyle/>
        <a:p>
          <a:endParaRPr lang="en-US"/>
        </a:p>
      </dgm:t>
    </dgm:pt>
    <dgm:pt modelId="{0A9F2366-2DBB-4784-B9F2-60F6F61364F6}">
      <dgm:prSet/>
      <dgm:spPr/>
      <dgm:t>
        <a:bodyPr/>
        <a:lstStyle/>
        <a:p>
          <a:r>
            <a:rPr lang="en-GB" b="1" i="1"/>
            <a:t>Popularity of Dr. Mahamudu Bawumia</a:t>
          </a:r>
          <a:endParaRPr lang="en-US"/>
        </a:p>
      </dgm:t>
    </dgm:pt>
    <dgm:pt modelId="{59C5B06C-BA3A-4633-84BA-1CD58E169364}" type="parTrans" cxnId="{564F6426-A20E-4315-B8B1-356F6EC32EB6}">
      <dgm:prSet/>
      <dgm:spPr/>
      <dgm:t>
        <a:bodyPr/>
        <a:lstStyle/>
        <a:p>
          <a:endParaRPr lang="en-US"/>
        </a:p>
      </dgm:t>
    </dgm:pt>
    <dgm:pt modelId="{C4A75BDA-12C7-40F4-9F74-796158E65C7F}" type="sibTrans" cxnId="{564F6426-A20E-4315-B8B1-356F6EC32EB6}">
      <dgm:prSet/>
      <dgm:spPr/>
      <dgm:t>
        <a:bodyPr/>
        <a:lstStyle/>
        <a:p>
          <a:endParaRPr lang="en-US"/>
        </a:p>
      </dgm:t>
    </dgm:pt>
    <dgm:pt modelId="{DB2D4840-89B4-467C-8A7A-72B8293A87EF}">
      <dgm:prSet/>
      <dgm:spPr/>
      <dgm:t>
        <a:bodyPr/>
        <a:lstStyle/>
        <a:p>
          <a:r>
            <a:rPr lang="en-GB"/>
            <a:t>Dr. Mahamudu Bawumia is the most popular politician likely to take over from President John Dramani Mahama in 2028. </a:t>
          </a:r>
          <a:endParaRPr lang="en-US"/>
        </a:p>
      </dgm:t>
    </dgm:pt>
    <dgm:pt modelId="{75DECA39-FE3E-4D1B-AE5B-4BE403494C1B}" type="parTrans" cxnId="{B25E0D06-90A2-4C75-8016-8475BEB172B0}">
      <dgm:prSet/>
      <dgm:spPr/>
      <dgm:t>
        <a:bodyPr/>
        <a:lstStyle/>
        <a:p>
          <a:endParaRPr lang="en-US"/>
        </a:p>
      </dgm:t>
    </dgm:pt>
    <dgm:pt modelId="{D4E7F6C0-F9C8-4702-9B4E-80BF160D23FA}" type="sibTrans" cxnId="{B25E0D06-90A2-4C75-8016-8475BEB172B0}">
      <dgm:prSet/>
      <dgm:spPr/>
      <dgm:t>
        <a:bodyPr/>
        <a:lstStyle/>
        <a:p>
          <a:endParaRPr lang="en-US"/>
        </a:p>
      </dgm:t>
    </dgm:pt>
    <dgm:pt modelId="{26F3A6F7-560E-4644-ABBB-CAC59C47CA7B}">
      <dgm:prSet/>
      <dgm:spPr/>
      <dgm:t>
        <a:bodyPr/>
        <a:lstStyle/>
        <a:p>
          <a:r>
            <a:rPr lang="en-GB"/>
            <a:t>Aware of this, NDC supporters are ready to choose Hon. Kennedy Agyapong (ahead of him) as a flagbearer for NPP.</a:t>
          </a:r>
          <a:endParaRPr lang="en-US"/>
        </a:p>
      </dgm:t>
    </dgm:pt>
    <dgm:pt modelId="{FD0F083C-C877-4CB7-B35B-BBAD1B897658}" type="parTrans" cxnId="{DC1FD6EF-6D1A-4246-A82E-0787B3FAB15E}">
      <dgm:prSet/>
      <dgm:spPr/>
      <dgm:t>
        <a:bodyPr/>
        <a:lstStyle/>
        <a:p>
          <a:endParaRPr lang="en-US"/>
        </a:p>
      </dgm:t>
    </dgm:pt>
    <dgm:pt modelId="{7DDA0F18-CD80-49EF-8C2B-C2AAD05FC149}" type="sibTrans" cxnId="{DC1FD6EF-6D1A-4246-A82E-0787B3FAB15E}">
      <dgm:prSet/>
      <dgm:spPr/>
      <dgm:t>
        <a:bodyPr/>
        <a:lstStyle/>
        <a:p>
          <a:endParaRPr lang="en-US"/>
        </a:p>
      </dgm:t>
    </dgm:pt>
    <dgm:pt modelId="{CF67F037-2895-4696-9256-38D0BCD0EB77}">
      <dgm:prSet/>
      <dgm:spPr/>
      <dgm:t>
        <a:bodyPr/>
        <a:lstStyle/>
        <a:p>
          <a:r>
            <a:rPr lang="en-GB"/>
            <a:t>NPP supporters should stand up for Dr. Mahamudu Bawumia, since he is the only viable candidate who can easily bring NPP back to power in 2028. </a:t>
          </a:r>
          <a:endParaRPr lang="en-US"/>
        </a:p>
      </dgm:t>
    </dgm:pt>
    <dgm:pt modelId="{E9C72483-9D53-4420-B87F-FA402C444963}" type="parTrans" cxnId="{7D4FA4E9-11E7-4439-9A62-FCD1A3B07C3D}">
      <dgm:prSet/>
      <dgm:spPr/>
      <dgm:t>
        <a:bodyPr/>
        <a:lstStyle/>
        <a:p>
          <a:endParaRPr lang="en-US"/>
        </a:p>
      </dgm:t>
    </dgm:pt>
    <dgm:pt modelId="{113BB70E-1296-4E83-92DD-2505A4EDECC5}" type="sibTrans" cxnId="{7D4FA4E9-11E7-4439-9A62-FCD1A3B07C3D}">
      <dgm:prSet/>
      <dgm:spPr/>
      <dgm:t>
        <a:bodyPr/>
        <a:lstStyle/>
        <a:p>
          <a:endParaRPr lang="en-US"/>
        </a:p>
      </dgm:t>
    </dgm:pt>
    <dgm:pt modelId="{C4F5400D-D19A-4C03-B258-881BBE6C8D0C}">
      <dgm:prSet/>
      <dgm:spPr/>
      <dgm:t>
        <a:bodyPr/>
        <a:lstStyle/>
        <a:p>
          <a:r>
            <a:rPr lang="en-GB"/>
            <a:t>His advantage comes from being a Northerner. </a:t>
          </a:r>
          <a:endParaRPr lang="en-US"/>
        </a:p>
      </dgm:t>
    </dgm:pt>
    <dgm:pt modelId="{F3A08677-1560-4D61-A2BF-0CACB88515C6}" type="parTrans" cxnId="{21F2C5F7-40EC-41F0-ACEB-5EAFD03FE1D1}">
      <dgm:prSet/>
      <dgm:spPr/>
      <dgm:t>
        <a:bodyPr/>
        <a:lstStyle/>
        <a:p>
          <a:endParaRPr lang="en-US"/>
        </a:p>
      </dgm:t>
    </dgm:pt>
    <dgm:pt modelId="{3B4D68A6-AA55-4439-9EB3-9C4717D1ACB3}" type="sibTrans" cxnId="{21F2C5F7-40EC-41F0-ACEB-5EAFD03FE1D1}">
      <dgm:prSet/>
      <dgm:spPr/>
      <dgm:t>
        <a:bodyPr/>
        <a:lstStyle/>
        <a:p>
          <a:endParaRPr lang="en-US"/>
        </a:p>
      </dgm:t>
    </dgm:pt>
    <dgm:pt modelId="{0D6EA19C-B2CA-4D3B-A2CD-A724EBEBA18B}">
      <dgm:prSet/>
      <dgm:spPr/>
      <dgm:t>
        <a:bodyPr/>
        <a:lstStyle/>
        <a:p>
          <a:r>
            <a:rPr lang="en-GB"/>
            <a:t>NDC is not likely to go to the 2028 contest with another Northerner. </a:t>
          </a:r>
          <a:endParaRPr lang="en-US"/>
        </a:p>
      </dgm:t>
    </dgm:pt>
    <dgm:pt modelId="{CFAD265C-FE9C-4AD1-8751-61DE7A05706E}" type="parTrans" cxnId="{98E27DD2-2B6D-45CE-BFFA-0CF37927C36C}">
      <dgm:prSet/>
      <dgm:spPr/>
      <dgm:t>
        <a:bodyPr/>
        <a:lstStyle/>
        <a:p>
          <a:endParaRPr lang="en-US"/>
        </a:p>
      </dgm:t>
    </dgm:pt>
    <dgm:pt modelId="{64848A46-2A17-4C8C-B1CF-C19FE9DB592B}" type="sibTrans" cxnId="{98E27DD2-2B6D-45CE-BFFA-0CF37927C36C}">
      <dgm:prSet/>
      <dgm:spPr/>
      <dgm:t>
        <a:bodyPr/>
        <a:lstStyle/>
        <a:p>
          <a:endParaRPr lang="en-US"/>
        </a:p>
      </dgm:t>
    </dgm:pt>
    <dgm:pt modelId="{2184C91B-1EF1-4423-93AD-30DBDD0B4EE4}">
      <dgm:prSet/>
      <dgm:spPr/>
      <dgm:t>
        <a:bodyPr/>
        <a:lstStyle/>
        <a:p>
          <a:r>
            <a:rPr lang="en-GB"/>
            <a:t>Unfortunately, while Asiedu Nketiah’s support is only limited to the Bono, Ahafo and Bono East regions, Nana Jane Opoku Agyemang is not popular in the North because of her gender. </a:t>
          </a:r>
          <a:endParaRPr lang="en-US"/>
        </a:p>
      </dgm:t>
    </dgm:pt>
    <dgm:pt modelId="{83F0815E-65E1-4664-B828-087E1F4EA43E}" type="parTrans" cxnId="{F32AD7D3-A39A-44AB-8D29-6BD6B803ACC8}">
      <dgm:prSet/>
      <dgm:spPr/>
      <dgm:t>
        <a:bodyPr/>
        <a:lstStyle/>
        <a:p>
          <a:endParaRPr lang="en-US"/>
        </a:p>
      </dgm:t>
    </dgm:pt>
    <dgm:pt modelId="{C6AE8804-250A-4F76-AD0C-45B834B67748}" type="sibTrans" cxnId="{F32AD7D3-A39A-44AB-8D29-6BD6B803ACC8}">
      <dgm:prSet/>
      <dgm:spPr/>
      <dgm:t>
        <a:bodyPr/>
        <a:lstStyle/>
        <a:p>
          <a:endParaRPr lang="en-US"/>
        </a:p>
      </dgm:t>
    </dgm:pt>
    <dgm:pt modelId="{DD631D63-63B0-4B77-904F-1EF29198566F}">
      <dgm:prSet/>
      <dgm:spPr/>
      <dgm:t>
        <a:bodyPr/>
        <a:lstStyle/>
        <a:p>
          <a:r>
            <a:rPr lang="en-GB"/>
            <a:t>There is a need to rebrand candidate Dr. Mahamudu Bawumia to be more acceptable in Volta, Oti, Upper East and Western North regions where he is not too popular</a:t>
          </a:r>
          <a:endParaRPr lang="en-US"/>
        </a:p>
      </dgm:t>
    </dgm:pt>
    <dgm:pt modelId="{461C57D7-C979-4D3F-890B-2233C41E1D68}" type="parTrans" cxnId="{052CD588-56B9-49E9-8E4B-27492C34C72D}">
      <dgm:prSet/>
      <dgm:spPr/>
      <dgm:t>
        <a:bodyPr/>
        <a:lstStyle/>
        <a:p>
          <a:endParaRPr lang="en-US"/>
        </a:p>
      </dgm:t>
    </dgm:pt>
    <dgm:pt modelId="{950598E5-C0F7-4BA5-9655-A92FB08B9D7F}" type="sibTrans" cxnId="{052CD588-56B9-49E9-8E4B-27492C34C72D}">
      <dgm:prSet/>
      <dgm:spPr/>
      <dgm:t>
        <a:bodyPr/>
        <a:lstStyle/>
        <a:p>
          <a:endParaRPr lang="en-US"/>
        </a:p>
      </dgm:t>
    </dgm:pt>
    <dgm:pt modelId="{BBBEBD66-7121-4BC7-823A-F81AFD1CC4F7}" type="pres">
      <dgm:prSet presAssocID="{E69E9766-9615-414D-9C91-8CF58B3633DD}" presName="hierChild1" presStyleCnt="0">
        <dgm:presLayoutVars>
          <dgm:orgChart val="1"/>
          <dgm:chPref val="1"/>
          <dgm:dir/>
          <dgm:animOne val="branch"/>
          <dgm:animLvl val="lvl"/>
          <dgm:resizeHandles/>
        </dgm:presLayoutVars>
      </dgm:prSet>
      <dgm:spPr/>
    </dgm:pt>
    <dgm:pt modelId="{CFDA0041-86F8-4613-A2FB-63249192629E}" type="pres">
      <dgm:prSet presAssocID="{0A9F2366-2DBB-4784-B9F2-60F6F61364F6}" presName="hierRoot1" presStyleCnt="0">
        <dgm:presLayoutVars>
          <dgm:hierBranch val="init"/>
        </dgm:presLayoutVars>
      </dgm:prSet>
      <dgm:spPr/>
    </dgm:pt>
    <dgm:pt modelId="{ABAB4235-AFCF-4922-84B8-DD9137157D23}" type="pres">
      <dgm:prSet presAssocID="{0A9F2366-2DBB-4784-B9F2-60F6F61364F6}" presName="rootComposite1" presStyleCnt="0"/>
      <dgm:spPr/>
    </dgm:pt>
    <dgm:pt modelId="{DB60A306-0CCB-4357-BD50-65403C5E97DB}" type="pres">
      <dgm:prSet presAssocID="{0A9F2366-2DBB-4784-B9F2-60F6F61364F6}" presName="rootText1" presStyleLbl="node0" presStyleIdx="0" presStyleCnt="1">
        <dgm:presLayoutVars>
          <dgm:chPref val="3"/>
        </dgm:presLayoutVars>
      </dgm:prSet>
      <dgm:spPr/>
    </dgm:pt>
    <dgm:pt modelId="{876AF2BC-8B76-4EA1-9200-FEF3D9B9CAD9}" type="pres">
      <dgm:prSet presAssocID="{0A9F2366-2DBB-4784-B9F2-60F6F61364F6}" presName="rootConnector1" presStyleLbl="node1" presStyleIdx="0" presStyleCnt="0"/>
      <dgm:spPr/>
    </dgm:pt>
    <dgm:pt modelId="{E5E99B64-CB45-4393-AE7A-6F162F0322DE}" type="pres">
      <dgm:prSet presAssocID="{0A9F2366-2DBB-4784-B9F2-60F6F61364F6}" presName="hierChild2" presStyleCnt="0"/>
      <dgm:spPr/>
    </dgm:pt>
    <dgm:pt modelId="{6E390451-291E-437B-80EB-22901B9CA865}" type="pres">
      <dgm:prSet presAssocID="{75DECA39-FE3E-4D1B-AE5B-4BE403494C1B}" presName="Name64" presStyleLbl="parChTrans1D2" presStyleIdx="0" presStyleCnt="2"/>
      <dgm:spPr/>
    </dgm:pt>
    <dgm:pt modelId="{FCEF691A-3CF5-4E9A-8736-14FDF75ADE75}" type="pres">
      <dgm:prSet presAssocID="{DB2D4840-89B4-467C-8A7A-72B8293A87EF}" presName="hierRoot2" presStyleCnt="0">
        <dgm:presLayoutVars>
          <dgm:hierBranch val="init"/>
        </dgm:presLayoutVars>
      </dgm:prSet>
      <dgm:spPr/>
    </dgm:pt>
    <dgm:pt modelId="{B5437624-7982-4CC7-8B37-F7034C42B25D}" type="pres">
      <dgm:prSet presAssocID="{DB2D4840-89B4-467C-8A7A-72B8293A87EF}" presName="rootComposite" presStyleCnt="0"/>
      <dgm:spPr/>
    </dgm:pt>
    <dgm:pt modelId="{F792B9A4-9C10-488A-A68C-23B39C62083D}" type="pres">
      <dgm:prSet presAssocID="{DB2D4840-89B4-467C-8A7A-72B8293A87EF}" presName="rootText" presStyleLbl="node2" presStyleIdx="0" presStyleCnt="2">
        <dgm:presLayoutVars>
          <dgm:chPref val="3"/>
        </dgm:presLayoutVars>
      </dgm:prSet>
      <dgm:spPr/>
    </dgm:pt>
    <dgm:pt modelId="{0C66CFEB-2E55-410D-AE36-24CA3C33BC5D}" type="pres">
      <dgm:prSet presAssocID="{DB2D4840-89B4-467C-8A7A-72B8293A87EF}" presName="rootConnector" presStyleLbl="node2" presStyleIdx="0" presStyleCnt="2"/>
      <dgm:spPr/>
    </dgm:pt>
    <dgm:pt modelId="{75A8E99F-FA93-4FC2-A4FA-8FA49078B9FD}" type="pres">
      <dgm:prSet presAssocID="{DB2D4840-89B4-467C-8A7A-72B8293A87EF}" presName="hierChild4" presStyleCnt="0"/>
      <dgm:spPr/>
    </dgm:pt>
    <dgm:pt modelId="{125D68EB-FC69-4807-8B45-CAD64B778389}" type="pres">
      <dgm:prSet presAssocID="{FD0F083C-C877-4CB7-B35B-BBAD1B897658}" presName="Name64" presStyleLbl="parChTrans1D3" presStyleIdx="0" presStyleCnt="5"/>
      <dgm:spPr/>
    </dgm:pt>
    <dgm:pt modelId="{0D4E7876-AF5C-47CB-B81F-A613F6305C0B}" type="pres">
      <dgm:prSet presAssocID="{26F3A6F7-560E-4644-ABBB-CAC59C47CA7B}" presName="hierRoot2" presStyleCnt="0">
        <dgm:presLayoutVars>
          <dgm:hierBranch val="init"/>
        </dgm:presLayoutVars>
      </dgm:prSet>
      <dgm:spPr/>
    </dgm:pt>
    <dgm:pt modelId="{7B820F8A-D093-49D8-A8FF-5712A112844A}" type="pres">
      <dgm:prSet presAssocID="{26F3A6F7-560E-4644-ABBB-CAC59C47CA7B}" presName="rootComposite" presStyleCnt="0"/>
      <dgm:spPr/>
    </dgm:pt>
    <dgm:pt modelId="{3E75E681-E946-4B22-9F7F-80123A4C9000}" type="pres">
      <dgm:prSet presAssocID="{26F3A6F7-560E-4644-ABBB-CAC59C47CA7B}" presName="rootText" presStyleLbl="node3" presStyleIdx="0" presStyleCnt="5">
        <dgm:presLayoutVars>
          <dgm:chPref val="3"/>
        </dgm:presLayoutVars>
      </dgm:prSet>
      <dgm:spPr/>
    </dgm:pt>
    <dgm:pt modelId="{BFB2C975-C878-475E-91E7-30DF535A8643}" type="pres">
      <dgm:prSet presAssocID="{26F3A6F7-560E-4644-ABBB-CAC59C47CA7B}" presName="rootConnector" presStyleLbl="node3" presStyleIdx="0" presStyleCnt="5"/>
      <dgm:spPr/>
    </dgm:pt>
    <dgm:pt modelId="{BE771D62-FE61-4CA7-B1F3-CA0B6B343B2D}" type="pres">
      <dgm:prSet presAssocID="{26F3A6F7-560E-4644-ABBB-CAC59C47CA7B}" presName="hierChild4" presStyleCnt="0"/>
      <dgm:spPr/>
    </dgm:pt>
    <dgm:pt modelId="{B2DDAA8C-6A5C-4953-94EA-0E2CA4337537}" type="pres">
      <dgm:prSet presAssocID="{26F3A6F7-560E-4644-ABBB-CAC59C47CA7B}" presName="hierChild5" presStyleCnt="0"/>
      <dgm:spPr/>
    </dgm:pt>
    <dgm:pt modelId="{6BF93865-BA9D-4AC1-8B83-2FFA62688882}" type="pres">
      <dgm:prSet presAssocID="{E9C72483-9D53-4420-B87F-FA402C444963}" presName="Name64" presStyleLbl="parChTrans1D3" presStyleIdx="1" presStyleCnt="5"/>
      <dgm:spPr/>
    </dgm:pt>
    <dgm:pt modelId="{1E842276-CF50-4837-BAC4-C4B896F69FC7}" type="pres">
      <dgm:prSet presAssocID="{CF67F037-2895-4696-9256-38D0BCD0EB77}" presName="hierRoot2" presStyleCnt="0">
        <dgm:presLayoutVars>
          <dgm:hierBranch val="init"/>
        </dgm:presLayoutVars>
      </dgm:prSet>
      <dgm:spPr/>
    </dgm:pt>
    <dgm:pt modelId="{64B1D628-BA71-444D-8D8E-3316D10903C1}" type="pres">
      <dgm:prSet presAssocID="{CF67F037-2895-4696-9256-38D0BCD0EB77}" presName="rootComposite" presStyleCnt="0"/>
      <dgm:spPr/>
    </dgm:pt>
    <dgm:pt modelId="{50D65E13-4563-4393-A8DC-FA147F743E35}" type="pres">
      <dgm:prSet presAssocID="{CF67F037-2895-4696-9256-38D0BCD0EB77}" presName="rootText" presStyleLbl="node3" presStyleIdx="1" presStyleCnt="5">
        <dgm:presLayoutVars>
          <dgm:chPref val="3"/>
        </dgm:presLayoutVars>
      </dgm:prSet>
      <dgm:spPr/>
    </dgm:pt>
    <dgm:pt modelId="{01B37752-7F8F-4253-9DA0-713066F17A46}" type="pres">
      <dgm:prSet presAssocID="{CF67F037-2895-4696-9256-38D0BCD0EB77}" presName="rootConnector" presStyleLbl="node3" presStyleIdx="1" presStyleCnt="5"/>
      <dgm:spPr/>
    </dgm:pt>
    <dgm:pt modelId="{FBBBE1AE-E848-443C-88E0-9C0FF7F498A3}" type="pres">
      <dgm:prSet presAssocID="{CF67F037-2895-4696-9256-38D0BCD0EB77}" presName="hierChild4" presStyleCnt="0"/>
      <dgm:spPr/>
    </dgm:pt>
    <dgm:pt modelId="{05DC4770-AB29-44C6-9E5C-64C6461B6A86}" type="pres">
      <dgm:prSet presAssocID="{CF67F037-2895-4696-9256-38D0BCD0EB77}" presName="hierChild5" presStyleCnt="0"/>
      <dgm:spPr/>
    </dgm:pt>
    <dgm:pt modelId="{993CA7FB-859E-4312-BB3A-0EC4923EAD30}" type="pres">
      <dgm:prSet presAssocID="{DB2D4840-89B4-467C-8A7A-72B8293A87EF}" presName="hierChild5" presStyleCnt="0"/>
      <dgm:spPr/>
    </dgm:pt>
    <dgm:pt modelId="{DAFF7F06-2AD1-42CE-AA00-7E4F72F7CBE1}" type="pres">
      <dgm:prSet presAssocID="{F3A08677-1560-4D61-A2BF-0CACB88515C6}" presName="Name64" presStyleLbl="parChTrans1D2" presStyleIdx="1" presStyleCnt="2"/>
      <dgm:spPr/>
    </dgm:pt>
    <dgm:pt modelId="{E033B8C6-713B-4DC8-B737-B11244DE1246}" type="pres">
      <dgm:prSet presAssocID="{C4F5400D-D19A-4C03-B258-881BBE6C8D0C}" presName="hierRoot2" presStyleCnt="0">
        <dgm:presLayoutVars>
          <dgm:hierBranch val="init"/>
        </dgm:presLayoutVars>
      </dgm:prSet>
      <dgm:spPr/>
    </dgm:pt>
    <dgm:pt modelId="{9EFB5AFB-790A-4907-8587-911EE104BAEA}" type="pres">
      <dgm:prSet presAssocID="{C4F5400D-D19A-4C03-B258-881BBE6C8D0C}" presName="rootComposite" presStyleCnt="0"/>
      <dgm:spPr/>
    </dgm:pt>
    <dgm:pt modelId="{7529E929-798D-4A5D-BB0E-D3FE7B31816B}" type="pres">
      <dgm:prSet presAssocID="{C4F5400D-D19A-4C03-B258-881BBE6C8D0C}" presName="rootText" presStyleLbl="node2" presStyleIdx="1" presStyleCnt="2">
        <dgm:presLayoutVars>
          <dgm:chPref val="3"/>
        </dgm:presLayoutVars>
      </dgm:prSet>
      <dgm:spPr/>
    </dgm:pt>
    <dgm:pt modelId="{DA40D589-8CEC-4959-9B70-FBF2FE0E1ADA}" type="pres">
      <dgm:prSet presAssocID="{C4F5400D-D19A-4C03-B258-881BBE6C8D0C}" presName="rootConnector" presStyleLbl="node2" presStyleIdx="1" presStyleCnt="2"/>
      <dgm:spPr/>
    </dgm:pt>
    <dgm:pt modelId="{311E7923-0BD5-4127-8B80-3BBEA50A725C}" type="pres">
      <dgm:prSet presAssocID="{C4F5400D-D19A-4C03-B258-881BBE6C8D0C}" presName="hierChild4" presStyleCnt="0"/>
      <dgm:spPr/>
    </dgm:pt>
    <dgm:pt modelId="{3D37C907-79BC-4D2F-A883-0B077AFF7516}" type="pres">
      <dgm:prSet presAssocID="{CFAD265C-FE9C-4AD1-8751-61DE7A05706E}" presName="Name64" presStyleLbl="parChTrans1D3" presStyleIdx="2" presStyleCnt="5"/>
      <dgm:spPr/>
    </dgm:pt>
    <dgm:pt modelId="{74464BE7-57DF-4921-98A9-7C19432914F6}" type="pres">
      <dgm:prSet presAssocID="{0D6EA19C-B2CA-4D3B-A2CD-A724EBEBA18B}" presName="hierRoot2" presStyleCnt="0">
        <dgm:presLayoutVars>
          <dgm:hierBranch val="init"/>
        </dgm:presLayoutVars>
      </dgm:prSet>
      <dgm:spPr/>
    </dgm:pt>
    <dgm:pt modelId="{E80FE43C-6E14-42AF-96C2-D5288CBD3E96}" type="pres">
      <dgm:prSet presAssocID="{0D6EA19C-B2CA-4D3B-A2CD-A724EBEBA18B}" presName="rootComposite" presStyleCnt="0"/>
      <dgm:spPr/>
    </dgm:pt>
    <dgm:pt modelId="{814D1FB2-38ED-4180-B96A-923943E0C7CB}" type="pres">
      <dgm:prSet presAssocID="{0D6EA19C-B2CA-4D3B-A2CD-A724EBEBA18B}" presName="rootText" presStyleLbl="node3" presStyleIdx="2" presStyleCnt="5">
        <dgm:presLayoutVars>
          <dgm:chPref val="3"/>
        </dgm:presLayoutVars>
      </dgm:prSet>
      <dgm:spPr/>
    </dgm:pt>
    <dgm:pt modelId="{AA05C504-A57E-47DD-A4C6-8EECA1F98D17}" type="pres">
      <dgm:prSet presAssocID="{0D6EA19C-B2CA-4D3B-A2CD-A724EBEBA18B}" presName="rootConnector" presStyleLbl="node3" presStyleIdx="2" presStyleCnt="5"/>
      <dgm:spPr/>
    </dgm:pt>
    <dgm:pt modelId="{ECE1C507-5A33-4F63-B1BB-960A33A2079A}" type="pres">
      <dgm:prSet presAssocID="{0D6EA19C-B2CA-4D3B-A2CD-A724EBEBA18B}" presName="hierChild4" presStyleCnt="0"/>
      <dgm:spPr/>
    </dgm:pt>
    <dgm:pt modelId="{C7679702-847E-4FA0-9667-8BD6F7D40CC2}" type="pres">
      <dgm:prSet presAssocID="{0D6EA19C-B2CA-4D3B-A2CD-A724EBEBA18B}" presName="hierChild5" presStyleCnt="0"/>
      <dgm:spPr/>
    </dgm:pt>
    <dgm:pt modelId="{8B71FA66-E0AA-4916-B857-D6F059B44763}" type="pres">
      <dgm:prSet presAssocID="{83F0815E-65E1-4664-B828-087E1F4EA43E}" presName="Name64" presStyleLbl="parChTrans1D3" presStyleIdx="3" presStyleCnt="5"/>
      <dgm:spPr/>
    </dgm:pt>
    <dgm:pt modelId="{480C37BA-7838-4361-99BD-34F5F8876DF9}" type="pres">
      <dgm:prSet presAssocID="{2184C91B-1EF1-4423-93AD-30DBDD0B4EE4}" presName="hierRoot2" presStyleCnt="0">
        <dgm:presLayoutVars>
          <dgm:hierBranch val="init"/>
        </dgm:presLayoutVars>
      </dgm:prSet>
      <dgm:spPr/>
    </dgm:pt>
    <dgm:pt modelId="{4F756013-EBA6-47BC-9C3C-6FFB238E5A85}" type="pres">
      <dgm:prSet presAssocID="{2184C91B-1EF1-4423-93AD-30DBDD0B4EE4}" presName="rootComposite" presStyleCnt="0"/>
      <dgm:spPr/>
    </dgm:pt>
    <dgm:pt modelId="{76668CD2-FF9B-44A8-A58F-663ADED1EB9B}" type="pres">
      <dgm:prSet presAssocID="{2184C91B-1EF1-4423-93AD-30DBDD0B4EE4}" presName="rootText" presStyleLbl="node3" presStyleIdx="3" presStyleCnt="5">
        <dgm:presLayoutVars>
          <dgm:chPref val="3"/>
        </dgm:presLayoutVars>
      </dgm:prSet>
      <dgm:spPr/>
    </dgm:pt>
    <dgm:pt modelId="{D580318A-7EB9-432B-8023-AF20CF7CF171}" type="pres">
      <dgm:prSet presAssocID="{2184C91B-1EF1-4423-93AD-30DBDD0B4EE4}" presName="rootConnector" presStyleLbl="node3" presStyleIdx="3" presStyleCnt="5"/>
      <dgm:spPr/>
    </dgm:pt>
    <dgm:pt modelId="{347323C7-24B7-496D-8867-310369DF9AA1}" type="pres">
      <dgm:prSet presAssocID="{2184C91B-1EF1-4423-93AD-30DBDD0B4EE4}" presName="hierChild4" presStyleCnt="0"/>
      <dgm:spPr/>
    </dgm:pt>
    <dgm:pt modelId="{A4D0D24A-CF94-4C50-AD21-1DB99816A2ED}" type="pres">
      <dgm:prSet presAssocID="{2184C91B-1EF1-4423-93AD-30DBDD0B4EE4}" presName="hierChild5" presStyleCnt="0"/>
      <dgm:spPr/>
    </dgm:pt>
    <dgm:pt modelId="{8980356C-D7B7-4C94-90D7-DC5F3A2B5FEA}" type="pres">
      <dgm:prSet presAssocID="{461C57D7-C979-4D3F-890B-2233C41E1D68}" presName="Name64" presStyleLbl="parChTrans1D3" presStyleIdx="4" presStyleCnt="5"/>
      <dgm:spPr/>
    </dgm:pt>
    <dgm:pt modelId="{84B066BE-3A42-416E-93DD-DEEC523A99C7}" type="pres">
      <dgm:prSet presAssocID="{DD631D63-63B0-4B77-904F-1EF29198566F}" presName="hierRoot2" presStyleCnt="0">
        <dgm:presLayoutVars>
          <dgm:hierBranch val="init"/>
        </dgm:presLayoutVars>
      </dgm:prSet>
      <dgm:spPr/>
    </dgm:pt>
    <dgm:pt modelId="{1505B0D3-2B9B-497C-A6D8-0427D55907D9}" type="pres">
      <dgm:prSet presAssocID="{DD631D63-63B0-4B77-904F-1EF29198566F}" presName="rootComposite" presStyleCnt="0"/>
      <dgm:spPr/>
    </dgm:pt>
    <dgm:pt modelId="{3ADE8C34-37F5-490E-AD1A-A89D48D65DDF}" type="pres">
      <dgm:prSet presAssocID="{DD631D63-63B0-4B77-904F-1EF29198566F}" presName="rootText" presStyleLbl="node3" presStyleIdx="4" presStyleCnt="5">
        <dgm:presLayoutVars>
          <dgm:chPref val="3"/>
        </dgm:presLayoutVars>
      </dgm:prSet>
      <dgm:spPr/>
    </dgm:pt>
    <dgm:pt modelId="{7492136B-2F5A-4B41-8190-B2AC72235017}" type="pres">
      <dgm:prSet presAssocID="{DD631D63-63B0-4B77-904F-1EF29198566F}" presName="rootConnector" presStyleLbl="node3" presStyleIdx="4" presStyleCnt="5"/>
      <dgm:spPr/>
    </dgm:pt>
    <dgm:pt modelId="{112A44CD-C2A2-484A-ADC7-4A7B6BC29131}" type="pres">
      <dgm:prSet presAssocID="{DD631D63-63B0-4B77-904F-1EF29198566F}" presName="hierChild4" presStyleCnt="0"/>
      <dgm:spPr/>
    </dgm:pt>
    <dgm:pt modelId="{53CA82BD-EADB-431B-AF35-58B8BDFC2667}" type="pres">
      <dgm:prSet presAssocID="{DD631D63-63B0-4B77-904F-1EF29198566F}" presName="hierChild5" presStyleCnt="0"/>
      <dgm:spPr/>
    </dgm:pt>
    <dgm:pt modelId="{6B4957DD-DE9F-4C78-95DE-D76BF8FF22A7}" type="pres">
      <dgm:prSet presAssocID="{C4F5400D-D19A-4C03-B258-881BBE6C8D0C}" presName="hierChild5" presStyleCnt="0"/>
      <dgm:spPr/>
    </dgm:pt>
    <dgm:pt modelId="{B24BD4B0-ED41-4FBB-B81D-5CF92A760AA0}" type="pres">
      <dgm:prSet presAssocID="{0A9F2366-2DBB-4784-B9F2-60F6F61364F6}" presName="hierChild3" presStyleCnt="0"/>
      <dgm:spPr/>
    </dgm:pt>
  </dgm:ptLst>
  <dgm:cxnLst>
    <dgm:cxn modelId="{D32C7E00-A8D1-4CAF-BDF8-266141A6B844}" type="presOf" srcId="{CF67F037-2895-4696-9256-38D0BCD0EB77}" destId="{50D65E13-4563-4393-A8DC-FA147F743E35}" srcOrd="0" destOrd="0" presId="urn:microsoft.com/office/officeart/2009/3/layout/HorizontalOrganizationChart"/>
    <dgm:cxn modelId="{B25E0D06-90A2-4C75-8016-8475BEB172B0}" srcId="{0A9F2366-2DBB-4784-B9F2-60F6F61364F6}" destId="{DB2D4840-89B4-467C-8A7A-72B8293A87EF}" srcOrd="0" destOrd="0" parTransId="{75DECA39-FE3E-4D1B-AE5B-4BE403494C1B}" sibTransId="{D4E7F6C0-F9C8-4702-9B4E-80BF160D23FA}"/>
    <dgm:cxn modelId="{F46B5106-5BDD-41C4-9C1A-1318FBB94EEC}" type="presOf" srcId="{DD631D63-63B0-4B77-904F-1EF29198566F}" destId="{3ADE8C34-37F5-490E-AD1A-A89D48D65DDF}" srcOrd="0" destOrd="0" presId="urn:microsoft.com/office/officeart/2009/3/layout/HorizontalOrganizationChart"/>
    <dgm:cxn modelId="{F8260315-99D8-4DB7-8510-220A9F6DCAD5}" type="presOf" srcId="{0A9F2366-2DBB-4784-B9F2-60F6F61364F6}" destId="{DB60A306-0CCB-4357-BD50-65403C5E97DB}" srcOrd="0" destOrd="0" presId="urn:microsoft.com/office/officeart/2009/3/layout/HorizontalOrganizationChart"/>
    <dgm:cxn modelId="{BBAF1517-C8F5-44A4-BE95-110171C06775}" type="presOf" srcId="{F3A08677-1560-4D61-A2BF-0CACB88515C6}" destId="{DAFF7F06-2AD1-42CE-AA00-7E4F72F7CBE1}" srcOrd="0" destOrd="0" presId="urn:microsoft.com/office/officeart/2009/3/layout/HorizontalOrganizationChart"/>
    <dgm:cxn modelId="{4BD45C17-3009-4B5C-AD41-A82A9B3E8BBD}" type="presOf" srcId="{DB2D4840-89B4-467C-8A7A-72B8293A87EF}" destId="{F792B9A4-9C10-488A-A68C-23B39C62083D}" srcOrd="0" destOrd="0" presId="urn:microsoft.com/office/officeart/2009/3/layout/HorizontalOrganizationChart"/>
    <dgm:cxn modelId="{3421451E-7B49-4A1E-8475-02C3DAECB0AA}" type="presOf" srcId="{461C57D7-C979-4D3F-890B-2233C41E1D68}" destId="{8980356C-D7B7-4C94-90D7-DC5F3A2B5FEA}" srcOrd="0" destOrd="0" presId="urn:microsoft.com/office/officeart/2009/3/layout/HorizontalOrganizationChart"/>
    <dgm:cxn modelId="{ED1A6822-F9BD-4B28-B8F5-366DB63C7B26}" type="presOf" srcId="{C4F5400D-D19A-4C03-B258-881BBE6C8D0C}" destId="{7529E929-798D-4A5D-BB0E-D3FE7B31816B}" srcOrd="0" destOrd="0" presId="urn:microsoft.com/office/officeart/2009/3/layout/HorizontalOrganizationChart"/>
    <dgm:cxn modelId="{564F6426-A20E-4315-B8B1-356F6EC32EB6}" srcId="{E69E9766-9615-414D-9C91-8CF58B3633DD}" destId="{0A9F2366-2DBB-4784-B9F2-60F6F61364F6}" srcOrd="0" destOrd="0" parTransId="{59C5B06C-BA3A-4633-84BA-1CD58E169364}" sibTransId="{C4A75BDA-12C7-40F4-9F74-796158E65C7F}"/>
    <dgm:cxn modelId="{AD66462F-9C57-40B7-83ED-5BF7970DD851}" type="presOf" srcId="{E69E9766-9615-414D-9C91-8CF58B3633DD}" destId="{BBBEBD66-7121-4BC7-823A-F81AFD1CC4F7}" srcOrd="0" destOrd="0" presId="urn:microsoft.com/office/officeart/2009/3/layout/HorizontalOrganizationChart"/>
    <dgm:cxn modelId="{46CACC33-7AB8-4500-9FB2-F21E9BF88BC1}" type="presOf" srcId="{C4F5400D-D19A-4C03-B258-881BBE6C8D0C}" destId="{DA40D589-8CEC-4959-9B70-FBF2FE0E1ADA}" srcOrd="1" destOrd="0" presId="urn:microsoft.com/office/officeart/2009/3/layout/HorizontalOrganizationChart"/>
    <dgm:cxn modelId="{807D4935-8F3E-4372-A495-81F618C0B733}" type="presOf" srcId="{CF67F037-2895-4696-9256-38D0BCD0EB77}" destId="{01B37752-7F8F-4253-9DA0-713066F17A46}" srcOrd="1" destOrd="0" presId="urn:microsoft.com/office/officeart/2009/3/layout/HorizontalOrganizationChart"/>
    <dgm:cxn modelId="{21ECBF5E-AAD5-47AA-AF8B-0B70CF1338E2}" type="presOf" srcId="{2184C91B-1EF1-4423-93AD-30DBDD0B4EE4}" destId="{D580318A-7EB9-432B-8023-AF20CF7CF171}" srcOrd="1" destOrd="0" presId="urn:microsoft.com/office/officeart/2009/3/layout/HorizontalOrganizationChart"/>
    <dgm:cxn modelId="{04D4B642-F74F-48D0-86E0-AF48BBAD17F1}" type="presOf" srcId="{83F0815E-65E1-4664-B828-087E1F4EA43E}" destId="{8B71FA66-E0AA-4916-B857-D6F059B44763}" srcOrd="0" destOrd="0" presId="urn:microsoft.com/office/officeart/2009/3/layout/HorizontalOrganizationChart"/>
    <dgm:cxn modelId="{FDE47E84-5944-4D96-9F70-52DD9F358D0E}" type="presOf" srcId="{2184C91B-1EF1-4423-93AD-30DBDD0B4EE4}" destId="{76668CD2-FF9B-44A8-A58F-663ADED1EB9B}" srcOrd="0" destOrd="0" presId="urn:microsoft.com/office/officeart/2009/3/layout/HorizontalOrganizationChart"/>
    <dgm:cxn modelId="{052CD588-56B9-49E9-8E4B-27492C34C72D}" srcId="{C4F5400D-D19A-4C03-B258-881BBE6C8D0C}" destId="{DD631D63-63B0-4B77-904F-1EF29198566F}" srcOrd="2" destOrd="0" parTransId="{461C57D7-C979-4D3F-890B-2233C41E1D68}" sibTransId="{950598E5-C0F7-4BA5-9655-A92FB08B9D7F}"/>
    <dgm:cxn modelId="{8A190E90-C69B-408A-BA33-EEE231FC3107}" type="presOf" srcId="{0D6EA19C-B2CA-4D3B-A2CD-A724EBEBA18B}" destId="{AA05C504-A57E-47DD-A4C6-8EECA1F98D17}" srcOrd="1" destOrd="0" presId="urn:microsoft.com/office/officeart/2009/3/layout/HorizontalOrganizationChart"/>
    <dgm:cxn modelId="{894397A8-F083-4FF3-A87A-DCBF172BE8EF}" type="presOf" srcId="{FD0F083C-C877-4CB7-B35B-BBAD1B897658}" destId="{125D68EB-FC69-4807-8B45-CAD64B778389}" srcOrd="0" destOrd="0" presId="urn:microsoft.com/office/officeart/2009/3/layout/HorizontalOrganizationChart"/>
    <dgm:cxn modelId="{E213EBA8-503D-441C-9FD9-D6B8CE97D6A4}" type="presOf" srcId="{CFAD265C-FE9C-4AD1-8751-61DE7A05706E}" destId="{3D37C907-79BC-4D2F-A883-0B077AFF7516}" srcOrd="0" destOrd="0" presId="urn:microsoft.com/office/officeart/2009/3/layout/HorizontalOrganizationChart"/>
    <dgm:cxn modelId="{6E7A4CC1-CDA5-43C7-BC51-C8FE03B1D6FD}" type="presOf" srcId="{26F3A6F7-560E-4644-ABBB-CAC59C47CA7B}" destId="{3E75E681-E946-4B22-9F7F-80123A4C9000}" srcOrd="0" destOrd="0" presId="urn:microsoft.com/office/officeart/2009/3/layout/HorizontalOrganizationChart"/>
    <dgm:cxn modelId="{36A250C3-4A33-4744-B09E-DAEFEDCBC626}" type="presOf" srcId="{26F3A6F7-560E-4644-ABBB-CAC59C47CA7B}" destId="{BFB2C975-C878-475E-91E7-30DF535A8643}" srcOrd="1" destOrd="0" presId="urn:microsoft.com/office/officeart/2009/3/layout/HorizontalOrganizationChart"/>
    <dgm:cxn modelId="{D33D48C4-7691-458F-9BCC-D48E4957EE55}" type="presOf" srcId="{DB2D4840-89B4-467C-8A7A-72B8293A87EF}" destId="{0C66CFEB-2E55-410D-AE36-24CA3C33BC5D}" srcOrd="1" destOrd="0" presId="urn:microsoft.com/office/officeart/2009/3/layout/HorizontalOrganizationChart"/>
    <dgm:cxn modelId="{98E27DD2-2B6D-45CE-BFFA-0CF37927C36C}" srcId="{C4F5400D-D19A-4C03-B258-881BBE6C8D0C}" destId="{0D6EA19C-B2CA-4D3B-A2CD-A724EBEBA18B}" srcOrd="0" destOrd="0" parTransId="{CFAD265C-FE9C-4AD1-8751-61DE7A05706E}" sibTransId="{64848A46-2A17-4C8C-B1CF-C19FE9DB592B}"/>
    <dgm:cxn modelId="{F32AD7D3-A39A-44AB-8D29-6BD6B803ACC8}" srcId="{C4F5400D-D19A-4C03-B258-881BBE6C8D0C}" destId="{2184C91B-1EF1-4423-93AD-30DBDD0B4EE4}" srcOrd="1" destOrd="0" parTransId="{83F0815E-65E1-4664-B828-087E1F4EA43E}" sibTransId="{C6AE8804-250A-4F76-AD0C-45B834B67748}"/>
    <dgm:cxn modelId="{68728CD4-FF14-4A40-95A6-96B10FB472D4}" type="presOf" srcId="{75DECA39-FE3E-4D1B-AE5B-4BE403494C1B}" destId="{6E390451-291E-437B-80EB-22901B9CA865}" srcOrd="0" destOrd="0" presId="urn:microsoft.com/office/officeart/2009/3/layout/HorizontalOrganizationChart"/>
    <dgm:cxn modelId="{E73A08E7-1F06-4452-902F-C1380A358A75}" type="presOf" srcId="{E9C72483-9D53-4420-B87F-FA402C444963}" destId="{6BF93865-BA9D-4AC1-8B83-2FFA62688882}" srcOrd="0" destOrd="0" presId="urn:microsoft.com/office/officeart/2009/3/layout/HorizontalOrganizationChart"/>
    <dgm:cxn modelId="{79A3B5E8-A6CE-413A-8404-3C80EBF9AE60}" type="presOf" srcId="{0D6EA19C-B2CA-4D3B-A2CD-A724EBEBA18B}" destId="{814D1FB2-38ED-4180-B96A-923943E0C7CB}" srcOrd="0" destOrd="0" presId="urn:microsoft.com/office/officeart/2009/3/layout/HorizontalOrganizationChart"/>
    <dgm:cxn modelId="{8D3CFBE8-BE18-433E-8040-4129C95FD29E}" type="presOf" srcId="{0A9F2366-2DBB-4784-B9F2-60F6F61364F6}" destId="{876AF2BC-8B76-4EA1-9200-FEF3D9B9CAD9}" srcOrd="1" destOrd="0" presId="urn:microsoft.com/office/officeart/2009/3/layout/HorizontalOrganizationChart"/>
    <dgm:cxn modelId="{7D4FA4E9-11E7-4439-9A62-FCD1A3B07C3D}" srcId="{DB2D4840-89B4-467C-8A7A-72B8293A87EF}" destId="{CF67F037-2895-4696-9256-38D0BCD0EB77}" srcOrd="1" destOrd="0" parTransId="{E9C72483-9D53-4420-B87F-FA402C444963}" sibTransId="{113BB70E-1296-4E83-92DD-2505A4EDECC5}"/>
    <dgm:cxn modelId="{DC1FD6EF-6D1A-4246-A82E-0787B3FAB15E}" srcId="{DB2D4840-89B4-467C-8A7A-72B8293A87EF}" destId="{26F3A6F7-560E-4644-ABBB-CAC59C47CA7B}" srcOrd="0" destOrd="0" parTransId="{FD0F083C-C877-4CB7-B35B-BBAD1B897658}" sibTransId="{7DDA0F18-CD80-49EF-8C2B-C2AAD05FC149}"/>
    <dgm:cxn modelId="{21F2C5F7-40EC-41F0-ACEB-5EAFD03FE1D1}" srcId="{0A9F2366-2DBB-4784-B9F2-60F6F61364F6}" destId="{C4F5400D-D19A-4C03-B258-881BBE6C8D0C}" srcOrd="1" destOrd="0" parTransId="{F3A08677-1560-4D61-A2BF-0CACB88515C6}" sibTransId="{3B4D68A6-AA55-4439-9EB3-9C4717D1ACB3}"/>
    <dgm:cxn modelId="{B663E5F9-5389-4D29-AF97-E91EB603ECDF}" type="presOf" srcId="{DD631D63-63B0-4B77-904F-1EF29198566F}" destId="{7492136B-2F5A-4B41-8190-B2AC72235017}" srcOrd="1" destOrd="0" presId="urn:microsoft.com/office/officeart/2009/3/layout/HorizontalOrganizationChart"/>
    <dgm:cxn modelId="{99AAD631-1D57-4CC6-B7DC-6C93B46447EE}" type="presParOf" srcId="{BBBEBD66-7121-4BC7-823A-F81AFD1CC4F7}" destId="{CFDA0041-86F8-4613-A2FB-63249192629E}" srcOrd="0" destOrd="0" presId="urn:microsoft.com/office/officeart/2009/3/layout/HorizontalOrganizationChart"/>
    <dgm:cxn modelId="{119BC6EB-C73C-48E7-818F-CEA728230ED9}" type="presParOf" srcId="{CFDA0041-86F8-4613-A2FB-63249192629E}" destId="{ABAB4235-AFCF-4922-84B8-DD9137157D23}" srcOrd="0" destOrd="0" presId="urn:microsoft.com/office/officeart/2009/3/layout/HorizontalOrganizationChart"/>
    <dgm:cxn modelId="{F82C6F9B-3F2D-45B5-83C9-CAF94B7D80AB}" type="presParOf" srcId="{ABAB4235-AFCF-4922-84B8-DD9137157D23}" destId="{DB60A306-0CCB-4357-BD50-65403C5E97DB}" srcOrd="0" destOrd="0" presId="urn:microsoft.com/office/officeart/2009/3/layout/HorizontalOrganizationChart"/>
    <dgm:cxn modelId="{199B8CBE-AEB7-4F3B-8C60-3A2DFB94A2A5}" type="presParOf" srcId="{ABAB4235-AFCF-4922-84B8-DD9137157D23}" destId="{876AF2BC-8B76-4EA1-9200-FEF3D9B9CAD9}" srcOrd="1" destOrd="0" presId="urn:microsoft.com/office/officeart/2009/3/layout/HorizontalOrganizationChart"/>
    <dgm:cxn modelId="{F841F2EA-E715-4331-ABA6-E250C4070367}" type="presParOf" srcId="{CFDA0041-86F8-4613-A2FB-63249192629E}" destId="{E5E99B64-CB45-4393-AE7A-6F162F0322DE}" srcOrd="1" destOrd="0" presId="urn:microsoft.com/office/officeart/2009/3/layout/HorizontalOrganizationChart"/>
    <dgm:cxn modelId="{4F6DC6A6-167C-4EF9-BFC8-2E211A2904EC}" type="presParOf" srcId="{E5E99B64-CB45-4393-AE7A-6F162F0322DE}" destId="{6E390451-291E-437B-80EB-22901B9CA865}" srcOrd="0" destOrd="0" presId="urn:microsoft.com/office/officeart/2009/3/layout/HorizontalOrganizationChart"/>
    <dgm:cxn modelId="{6A2C2785-6388-4EF3-A0FF-58C6F6F1BB2E}" type="presParOf" srcId="{E5E99B64-CB45-4393-AE7A-6F162F0322DE}" destId="{FCEF691A-3CF5-4E9A-8736-14FDF75ADE75}" srcOrd="1" destOrd="0" presId="urn:microsoft.com/office/officeart/2009/3/layout/HorizontalOrganizationChart"/>
    <dgm:cxn modelId="{9981CFC7-7FBE-4A6F-806F-7BE1977B4B74}" type="presParOf" srcId="{FCEF691A-3CF5-4E9A-8736-14FDF75ADE75}" destId="{B5437624-7982-4CC7-8B37-F7034C42B25D}" srcOrd="0" destOrd="0" presId="urn:microsoft.com/office/officeart/2009/3/layout/HorizontalOrganizationChart"/>
    <dgm:cxn modelId="{E8F70931-B69B-4721-80A8-E829788D70DC}" type="presParOf" srcId="{B5437624-7982-4CC7-8B37-F7034C42B25D}" destId="{F792B9A4-9C10-488A-A68C-23B39C62083D}" srcOrd="0" destOrd="0" presId="urn:microsoft.com/office/officeart/2009/3/layout/HorizontalOrganizationChart"/>
    <dgm:cxn modelId="{5B9129D9-96E3-44D1-99B1-127FE1B8BA87}" type="presParOf" srcId="{B5437624-7982-4CC7-8B37-F7034C42B25D}" destId="{0C66CFEB-2E55-410D-AE36-24CA3C33BC5D}" srcOrd="1" destOrd="0" presId="urn:microsoft.com/office/officeart/2009/3/layout/HorizontalOrganizationChart"/>
    <dgm:cxn modelId="{B2A0EF1F-7543-4C78-A76B-2DA6C9CF5BDB}" type="presParOf" srcId="{FCEF691A-3CF5-4E9A-8736-14FDF75ADE75}" destId="{75A8E99F-FA93-4FC2-A4FA-8FA49078B9FD}" srcOrd="1" destOrd="0" presId="urn:microsoft.com/office/officeart/2009/3/layout/HorizontalOrganizationChart"/>
    <dgm:cxn modelId="{45DD3647-A97E-4D91-889A-8373FFB68AB4}" type="presParOf" srcId="{75A8E99F-FA93-4FC2-A4FA-8FA49078B9FD}" destId="{125D68EB-FC69-4807-8B45-CAD64B778389}" srcOrd="0" destOrd="0" presId="urn:microsoft.com/office/officeart/2009/3/layout/HorizontalOrganizationChart"/>
    <dgm:cxn modelId="{E251EEF8-3577-4CA0-BC37-F86F589A2033}" type="presParOf" srcId="{75A8E99F-FA93-4FC2-A4FA-8FA49078B9FD}" destId="{0D4E7876-AF5C-47CB-B81F-A613F6305C0B}" srcOrd="1" destOrd="0" presId="urn:microsoft.com/office/officeart/2009/3/layout/HorizontalOrganizationChart"/>
    <dgm:cxn modelId="{E1E2D219-D6C0-4489-A4EA-9BEB5C4505A7}" type="presParOf" srcId="{0D4E7876-AF5C-47CB-B81F-A613F6305C0B}" destId="{7B820F8A-D093-49D8-A8FF-5712A112844A}" srcOrd="0" destOrd="0" presId="urn:microsoft.com/office/officeart/2009/3/layout/HorizontalOrganizationChart"/>
    <dgm:cxn modelId="{2C9D6434-99B1-4054-A6E1-26C2A8240FAB}" type="presParOf" srcId="{7B820F8A-D093-49D8-A8FF-5712A112844A}" destId="{3E75E681-E946-4B22-9F7F-80123A4C9000}" srcOrd="0" destOrd="0" presId="urn:microsoft.com/office/officeart/2009/3/layout/HorizontalOrganizationChart"/>
    <dgm:cxn modelId="{BDF7664A-2393-4710-BBFC-FF3CF568591A}" type="presParOf" srcId="{7B820F8A-D093-49D8-A8FF-5712A112844A}" destId="{BFB2C975-C878-475E-91E7-30DF535A8643}" srcOrd="1" destOrd="0" presId="urn:microsoft.com/office/officeart/2009/3/layout/HorizontalOrganizationChart"/>
    <dgm:cxn modelId="{5D4FC236-CD52-4B1D-B355-1A9C923CD110}" type="presParOf" srcId="{0D4E7876-AF5C-47CB-B81F-A613F6305C0B}" destId="{BE771D62-FE61-4CA7-B1F3-CA0B6B343B2D}" srcOrd="1" destOrd="0" presId="urn:microsoft.com/office/officeart/2009/3/layout/HorizontalOrganizationChart"/>
    <dgm:cxn modelId="{85E1ABE7-33FA-42A7-B344-C9A193E24D5B}" type="presParOf" srcId="{0D4E7876-AF5C-47CB-B81F-A613F6305C0B}" destId="{B2DDAA8C-6A5C-4953-94EA-0E2CA4337537}" srcOrd="2" destOrd="0" presId="urn:microsoft.com/office/officeart/2009/3/layout/HorizontalOrganizationChart"/>
    <dgm:cxn modelId="{D7EB85E6-C3BB-4933-B133-A940E7104EEA}" type="presParOf" srcId="{75A8E99F-FA93-4FC2-A4FA-8FA49078B9FD}" destId="{6BF93865-BA9D-4AC1-8B83-2FFA62688882}" srcOrd="2" destOrd="0" presId="urn:microsoft.com/office/officeart/2009/3/layout/HorizontalOrganizationChart"/>
    <dgm:cxn modelId="{F36D2C18-9920-4D69-97C5-4E096F513258}" type="presParOf" srcId="{75A8E99F-FA93-4FC2-A4FA-8FA49078B9FD}" destId="{1E842276-CF50-4837-BAC4-C4B896F69FC7}" srcOrd="3" destOrd="0" presId="urn:microsoft.com/office/officeart/2009/3/layout/HorizontalOrganizationChart"/>
    <dgm:cxn modelId="{AC4F581F-5A28-4C44-A7FC-38B39123FEAB}" type="presParOf" srcId="{1E842276-CF50-4837-BAC4-C4B896F69FC7}" destId="{64B1D628-BA71-444D-8D8E-3316D10903C1}" srcOrd="0" destOrd="0" presId="urn:microsoft.com/office/officeart/2009/3/layout/HorizontalOrganizationChart"/>
    <dgm:cxn modelId="{59790797-3113-458D-84C5-10F76FDF80B0}" type="presParOf" srcId="{64B1D628-BA71-444D-8D8E-3316D10903C1}" destId="{50D65E13-4563-4393-A8DC-FA147F743E35}" srcOrd="0" destOrd="0" presId="urn:microsoft.com/office/officeart/2009/3/layout/HorizontalOrganizationChart"/>
    <dgm:cxn modelId="{2A5F5C2D-B395-4774-97AB-333B4BE2445D}" type="presParOf" srcId="{64B1D628-BA71-444D-8D8E-3316D10903C1}" destId="{01B37752-7F8F-4253-9DA0-713066F17A46}" srcOrd="1" destOrd="0" presId="urn:microsoft.com/office/officeart/2009/3/layout/HorizontalOrganizationChart"/>
    <dgm:cxn modelId="{F4F230BB-BD36-403B-883D-EAD5857B77C9}" type="presParOf" srcId="{1E842276-CF50-4837-BAC4-C4B896F69FC7}" destId="{FBBBE1AE-E848-443C-88E0-9C0FF7F498A3}" srcOrd="1" destOrd="0" presId="urn:microsoft.com/office/officeart/2009/3/layout/HorizontalOrganizationChart"/>
    <dgm:cxn modelId="{7E09AAC5-DA53-4C97-AF68-41AC479C688C}" type="presParOf" srcId="{1E842276-CF50-4837-BAC4-C4B896F69FC7}" destId="{05DC4770-AB29-44C6-9E5C-64C6461B6A86}" srcOrd="2" destOrd="0" presId="urn:microsoft.com/office/officeart/2009/3/layout/HorizontalOrganizationChart"/>
    <dgm:cxn modelId="{70BBD355-3CB8-42BE-9C5C-1257C8796F5B}" type="presParOf" srcId="{FCEF691A-3CF5-4E9A-8736-14FDF75ADE75}" destId="{993CA7FB-859E-4312-BB3A-0EC4923EAD30}" srcOrd="2" destOrd="0" presId="urn:microsoft.com/office/officeart/2009/3/layout/HorizontalOrganizationChart"/>
    <dgm:cxn modelId="{33B1A4C0-E620-4F2F-ABCF-BC89ECE4D0E5}" type="presParOf" srcId="{E5E99B64-CB45-4393-AE7A-6F162F0322DE}" destId="{DAFF7F06-2AD1-42CE-AA00-7E4F72F7CBE1}" srcOrd="2" destOrd="0" presId="urn:microsoft.com/office/officeart/2009/3/layout/HorizontalOrganizationChart"/>
    <dgm:cxn modelId="{C7FA1FBA-C38E-4267-BD3D-45009B6960B8}" type="presParOf" srcId="{E5E99B64-CB45-4393-AE7A-6F162F0322DE}" destId="{E033B8C6-713B-4DC8-B737-B11244DE1246}" srcOrd="3" destOrd="0" presId="urn:microsoft.com/office/officeart/2009/3/layout/HorizontalOrganizationChart"/>
    <dgm:cxn modelId="{A8E988D5-5190-4ECA-B191-EAB203101162}" type="presParOf" srcId="{E033B8C6-713B-4DC8-B737-B11244DE1246}" destId="{9EFB5AFB-790A-4907-8587-911EE104BAEA}" srcOrd="0" destOrd="0" presId="urn:microsoft.com/office/officeart/2009/3/layout/HorizontalOrganizationChart"/>
    <dgm:cxn modelId="{1FDB1447-69E8-4C71-A423-CE67FFEFD7FC}" type="presParOf" srcId="{9EFB5AFB-790A-4907-8587-911EE104BAEA}" destId="{7529E929-798D-4A5D-BB0E-D3FE7B31816B}" srcOrd="0" destOrd="0" presId="urn:microsoft.com/office/officeart/2009/3/layout/HorizontalOrganizationChart"/>
    <dgm:cxn modelId="{32A2D0A2-9611-4112-AAB2-F32F33FA710E}" type="presParOf" srcId="{9EFB5AFB-790A-4907-8587-911EE104BAEA}" destId="{DA40D589-8CEC-4959-9B70-FBF2FE0E1ADA}" srcOrd="1" destOrd="0" presId="urn:microsoft.com/office/officeart/2009/3/layout/HorizontalOrganizationChart"/>
    <dgm:cxn modelId="{F9D9EBD9-DBF0-4BF0-96EA-0FA8CF76A6C0}" type="presParOf" srcId="{E033B8C6-713B-4DC8-B737-B11244DE1246}" destId="{311E7923-0BD5-4127-8B80-3BBEA50A725C}" srcOrd="1" destOrd="0" presId="urn:microsoft.com/office/officeart/2009/3/layout/HorizontalOrganizationChart"/>
    <dgm:cxn modelId="{347D4EAC-480A-4B9A-8C5E-6F1B74664BA6}" type="presParOf" srcId="{311E7923-0BD5-4127-8B80-3BBEA50A725C}" destId="{3D37C907-79BC-4D2F-A883-0B077AFF7516}" srcOrd="0" destOrd="0" presId="urn:microsoft.com/office/officeart/2009/3/layout/HorizontalOrganizationChart"/>
    <dgm:cxn modelId="{E7831C06-2C1E-4FC2-8326-E00DC59036C0}" type="presParOf" srcId="{311E7923-0BD5-4127-8B80-3BBEA50A725C}" destId="{74464BE7-57DF-4921-98A9-7C19432914F6}" srcOrd="1" destOrd="0" presId="urn:microsoft.com/office/officeart/2009/3/layout/HorizontalOrganizationChart"/>
    <dgm:cxn modelId="{08172647-BB16-4EEA-BDC4-36ECCC8326B4}" type="presParOf" srcId="{74464BE7-57DF-4921-98A9-7C19432914F6}" destId="{E80FE43C-6E14-42AF-96C2-D5288CBD3E96}" srcOrd="0" destOrd="0" presId="urn:microsoft.com/office/officeart/2009/3/layout/HorizontalOrganizationChart"/>
    <dgm:cxn modelId="{1A27E649-8B4C-4899-B2E3-5389DF318C31}" type="presParOf" srcId="{E80FE43C-6E14-42AF-96C2-D5288CBD3E96}" destId="{814D1FB2-38ED-4180-B96A-923943E0C7CB}" srcOrd="0" destOrd="0" presId="urn:microsoft.com/office/officeart/2009/3/layout/HorizontalOrganizationChart"/>
    <dgm:cxn modelId="{45A6A020-E9AF-453C-BC83-3F254FABBF0E}" type="presParOf" srcId="{E80FE43C-6E14-42AF-96C2-D5288CBD3E96}" destId="{AA05C504-A57E-47DD-A4C6-8EECA1F98D17}" srcOrd="1" destOrd="0" presId="urn:microsoft.com/office/officeart/2009/3/layout/HorizontalOrganizationChart"/>
    <dgm:cxn modelId="{4D5DDC69-755B-40C4-A346-9FCF5E4B228F}" type="presParOf" srcId="{74464BE7-57DF-4921-98A9-7C19432914F6}" destId="{ECE1C507-5A33-4F63-B1BB-960A33A2079A}" srcOrd="1" destOrd="0" presId="urn:microsoft.com/office/officeart/2009/3/layout/HorizontalOrganizationChart"/>
    <dgm:cxn modelId="{0158C9AD-3B3A-4AD4-BC5B-E19F9B0238C3}" type="presParOf" srcId="{74464BE7-57DF-4921-98A9-7C19432914F6}" destId="{C7679702-847E-4FA0-9667-8BD6F7D40CC2}" srcOrd="2" destOrd="0" presId="urn:microsoft.com/office/officeart/2009/3/layout/HorizontalOrganizationChart"/>
    <dgm:cxn modelId="{1025B8BE-155A-43FB-89F9-392AF86B540A}" type="presParOf" srcId="{311E7923-0BD5-4127-8B80-3BBEA50A725C}" destId="{8B71FA66-E0AA-4916-B857-D6F059B44763}" srcOrd="2" destOrd="0" presId="urn:microsoft.com/office/officeart/2009/3/layout/HorizontalOrganizationChart"/>
    <dgm:cxn modelId="{EDF932E1-327D-47ED-930D-55F1AFA7ED47}" type="presParOf" srcId="{311E7923-0BD5-4127-8B80-3BBEA50A725C}" destId="{480C37BA-7838-4361-99BD-34F5F8876DF9}" srcOrd="3" destOrd="0" presId="urn:microsoft.com/office/officeart/2009/3/layout/HorizontalOrganizationChart"/>
    <dgm:cxn modelId="{79BD7C7E-4BC6-46C6-AB88-0866637580D8}" type="presParOf" srcId="{480C37BA-7838-4361-99BD-34F5F8876DF9}" destId="{4F756013-EBA6-47BC-9C3C-6FFB238E5A85}" srcOrd="0" destOrd="0" presId="urn:microsoft.com/office/officeart/2009/3/layout/HorizontalOrganizationChart"/>
    <dgm:cxn modelId="{68EA6063-4CC8-463B-A9FE-7F0BB0D93EE1}" type="presParOf" srcId="{4F756013-EBA6-47BC-9C3C-6FFB238E5A85}" destId="{76668CD2-FF9B-44A8-A58F-663ADED1EB9B}" srcOrd="0" destOrd="0" presId="urn:microsoft.com/office/officeart/2009/3/layout/HorizontalOrganizationChart"/>
    <dgm:cxn modelId="{02FFE4AB-697B-4559-A47E-AA7881769829}" type="presParOf" srcId="{4F756013-EBA6-47BC-9C3C-6FFB238E5A85}" destId="{D580318A-7EB9-432B-8023-AF20CF7CF171}" srcOrd="1" destOrd="0" presId="urn:microsoft.com/office/officeart/2009/3/layout/HorizontalOrganizationChart"/>
    <dgm:cxn modelId="{837A720D-8FD1-4581-925E-5B3314689532}" type="presParOf" srcId="{480C37BA-7838-4361-99BD-34F5F8876DF9}" destId="{347323C7-24B7-496D-8867-310369DF9AA1}" srcOrd="1" destOrd="0" presId="urn:microsoft.com/office/officeart/2009/3/layout/HorizontalOrganizationChart"/>
    <dgm:cxn modelId="{0AA693E2-1743-4E82-86EB-8EB7FA1D9AA0}" type="presParOf" srcId="{480C37BA-7838-4361-99BD-34F5F8876DF9}" destId="{A4D0D24A-CF94-4C50-AD21-1DB99816A2ED}" srcOrd="2" destOrd="0" presId="urn:microsoft.com/office/officeart/2009/3/layout/HorizontalOrganizationChart"/>
    <dgm:cxn modelId="{BA22ECC0-772E-43AA-847E-0300BFBC8A73}" type="presParOf" srcId="{311E7923-0BD5-4127-8B80-3BBEA50A725C}" destId="{8980356C-D7B7-4C94-90D7-DC5F3A2B5FEA}" srcOrd="4" destOrd="0" presId="urn:microsoft.com/office/officeart/2009/3/layout/HorizontalOrganizationChart"/>
    <dgm:cxn modelId="{B9A35613-E0F9-46AF-AF43-705C8D753AC4}" type="presParOf" srcId="{311E7923-0BD5-4127-8B80-3BBEA50A725C}" destId="{84B066BE-3A42-416E-93DD-DEEC523A99C7}" srcOrd="5" destOrd="0" presId="urn:microsoft.com/office/officeart/2009/3/layout/HorizontalOrganizationChart"/>
    <dgm:cxn modelId="{2BCB35B9-A92B-4A9A-9C23-4AB43A264F59}" type="presParOf" srcId="{84B066BE-3A42-416E-93DD-DEEC523A99C7}" destId="{1505B0D3-2B9B-497C-A6D8-0427D55907D9}" srcOrd="0" destOrd="0" presId="urn:microsoft.com/office/officeart/2009/3/layout/HorizontalOrganizationChart"/>
    <dgm:cxn modelId="{ACFFB62B-95CE-45DC-A35D-ED3274A3B42A}" type="presParOf" srcId="{1505B0D3-2B9B-497C-A6D8-0427D55907D9}" destId="{3ADE8C34-37F5-490E-AD1A-A89D48D65DDF}" srcOrd="0" destOrd="0" presId="urn:microsoft.com/office/officeart/2009/3/layout/HorizontalOrganizationChart"/>
    <dgm:cxn modelId="{08A6CC2B-8C64-4F67-BDD7-C267532033EA}" type="presParOf" srcId="{1505B0D3-2B9B-497C-A6D8-0427D55907D9}" destId="{7492136B-2F5A-4B41-8190-B2AC72235017}" srcOrd="1" destOrd="0" presId="urn:microsoft.com/office/officeart/2009/3/layout/HorizontalOrganizationChart"/>
    <dgm:cxn modelId="{87801331-C878-42C8-8D91-EB5BE9EC89F9}" type="presParOf" srcId="{84B066BE-3A42-416E-93DD-DEEC523A99C7}" destId="{112A44CD-C2A2-484A-ADC7-4A7B6BC29131}" srcOrd="1" destOrd="0" presId="urn:microsoft.com/office/officeart/2009/3/layout/HorizontalOrganizationChart"/>
    <dgm:cxn modelId="{A45F6725-4887-41E3-AD3B-E89427DAA705}" type="presParOf" srcId="{84B066BE-3A42-416E-93DD-DEEC523A99C7}" destId="{53CA82BD-EADB-431B-AF35-58B8BDFC2667}" srcOrd="2" destOrd="0" presId="urn:microsoft.com/office/officeart/2009/3/layout/HorizontalOrganizationChart"/>
    <dgm:cxn modelId="{3C7FFB54-1946-43F9-BDCE-9DC0708FCA96}" type="presParOf" srcId="{E033B8C6-713B-4DC8-B737-B11244DE1246}" destId="{6B4957DD-DE9F-4C78-95DE-D76BF8FF22A7}" srcOrd="2" destOrd="0" presId="urn:microsoft.com/office/officeart/2009/3/layout/HorizontalOrganizationChart"/>
    <dgm:cxn modelId="{051E62FA-69A9-4446-B032-A107D47355B0}" type="presParOf" srcId="{CFDA0041-86F8-4613-A2FB-63249192629E}" destId="{B24BD4B0-ED41-4FBB-B81D-5CF92A760AA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1BEF-C6BC-459F-A4A5-9543408D4D5D}">
      <dsp:nvSpPr>
        <dsp:cNvPr id="0" name=""/>
        <dsp:cNvSpPr/>
      </dsp:nvSpPr>
      <dsp:spPr>
        <a:xfrm>
          <a:off x="0" y="31020"/>
          <a:ext cx="10653579" cy="89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The New Patriotic Party (NPP) witnessed a humiliating defeat on December 7, 2024. </a:t>
          </a:r>
          <a:endParaRPr lang="en-US" sz="1600" kern="1200"/>
        </a:p>
      </dsp:txBody>
      <dsp:txXfrm>
        <a:off x="43468" y="74488"/>
        <a:ext cx="10566643" cy="803507"/>
      </dsp:txXfrm>
    </dsp:sp>
    <dsp:sp modelId="{0B2443EB-CE62-4AE0-AED8-B8DFC3564F89}">
      <dsp:nvSpPr>
        <dsp:cNvPr id="0" name=""/>
        <dsp:cNvSpPr/>
      </dsp:nvSpPr>
      <dsp:spPr>
        <a:xfrm>
          <a:off x="0" y="921463"/>
          <a:ext cx="10653579"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25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i="1" kern="1200"/>
            <a:t>One way for the Party to move beyond the defeat and assume a positive direction is to analyse the defeat from the perspective of an ordinary voter on the street. </a:t>
          </a:r>
          <a:endParaRPr lang="en-US" sz="1200" kern="1200"/>
        </a:p>
        <a:p>
          <a:pPr marL="114300" lvl="1" indent="-114300" algn="l" defTabSz="533400">
            <a:lnSpc>
              <a:spcPct val="90000"/>
            </a:lnSpc>
            <a:spcBef>
              <a:spcPct val="0"/>
            </a:spcBef>
            <a:spcAft>
              <a:spcPct val="20000"/>
            </a:spcAft>
            <a:buChar char="•"/>
          </a:pPr>
          <a:r>
            <a:rPr lang="en-GB" sz="1200" i="1" kern="1200"/>
            <a:t>This survey was conducted in response to that call in all 276 constituencies between January 30, 2025, and February 9, 2025</a:t>
          </a:r>
          <a:endParaRPr lang="en-US" sz="1200" kern="1200"/>
        </a:p>
      </dsp:txBody>
      <dsp:txXfrm>
        <a:off x="0" y="921463"/>
        <a:ext cx="10653579" cy="596160"/>
      </dsp:txXfrm>
    </dsp:sp>
    <dsp:sp modelId="{A4AAD4F2-80F1-4FBF-B4EE-F9C62DF270CC}">
      <dsp:nvSpPr>
        <dsp:cNvPr id="0" name=""/>
        <dsp:cNvSpPr/>
      </dsp:nvSpPr>
      <dsp:spPr>
        <a:xfrm>
          <a:off x="0" y="1517623"/>
          <a:ext cx="10653579" cy="89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Specifically, the study sought to:</a:t>
          </a:r>
          <a:endParaRPr lang="en-US" sz="1600" kern="1200"/>
        </a:p>
      </dsp:txBody>
      <dsp:txXfrm>
        <a:off x="43468" y="1561091"/>
        <a:ext cx="10566643" cy="803507"/>
      </dsp:txXfrm>
    </dsp:sp>
    <dsp:sp modelId="{66621852-4A2A-4F1F-A106-B075BA5FD3C3}">
      <dsp:nvSpPr>
        <dsp:cNvPr id="0" name=""/>
        <dsp:cNvSpPr/>
      </dsp:nvSpPr>
      <dsp:spPr>
        <a:xfrm>
          <a:off x="0" y="2454146"/>
          <a:ext cx="10653579" cy="89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Highlight the effects of the general political and economic atmosphere on the outcome of the general elections (court rulings, allegations of witch-hunting of political opponents, economic hardships [incessant rising inflation and cost of credit, infrastructure development, etc.] </a:t>
          </a:r>
          <a:endParaRPr lang="en-US" sz="1600" kern="1200"/>
        </a:p>
      </dsp:txBody>
      <dsp:txXfrm>
        <a:off x="43468" y="2497614"/>
        <a:ext cx="10566643" cy="803507"/>
      </dsp:txXfrm>
    </dsp:sp>
    <dsp:sp modelId="{134B60CF-D0C0-437F-9221-B58A4ABC325D}">
      <dsp:nvSpPr>
        <dsp:cNvPr id="0" name=""/>
        <dsp:cNvSpPr/>
      </dsp:nvSpPr>
      <dsp:spPr>
        <a:xfrm>
          <a:off x="0" y="3390669"/>
          <a:ext cx="10653579" cy="89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Identify the voters who did not vote at all and their reasons for such actions.</a:t>
          </a:r>
          <a:endParaRPr lang="en-US" sz="1600" kern="1200"/>
        </a:p>
      </dsp:txBody>
      <dsp:txXfrm>
        <a:off x="43468" y="3434137"/>
        <a:ext cx="10566643" cy="803507"/>
      </dsp:txXfrm>
    </dsp:sp>
    <dsp:sp modelId="{B21891E3-96A9-4975-9870-C7E605C385BE}">
      <dsp:nvSpPr>
        <dsp:cNvPr id="0" name=""/>
        <dsp:cNvSpPr/>
      </dsp:nvSpPr>
      <dsp:spPr>
        <a:xfrm>
          <a:off x="0" y="4327192"/>
          <a:ext cx="10653579" cy="89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Gauge the popularity of presidential hopefuls from both NDC and NPP political parties.</a:t>
          </a:r>
          <a:endParaRPr lang="en-US" sz="1600" kern="1200"/>
        </a:p>
      </dsp:txBody>
      <dsp:txXfrm>
        <a:off x="43468" y="4370660"/>
        <a:ext cx="10566643" cy="803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7900-1464-4AC3-BBF4-F237A3FF4AA8}">
      <dsp:nvSpPr>
        <dsp:cNvPr id="0" name=""/>
        <dsp:cNvSpPr/>
      </dsp:nvSpPr>
      <dsp:spPr>
        <a:xfrm>
          <a:off x="0" y="102770"/>
          <a:ext cx="10653579" cy="758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1" kern="1200"/>
            <a:t>Reasons why NPP Lost</a:t>
          </a:r>
          <a:endParaRPr lang="en-US" sz="1900" kern="1200"/>
        </a:p>
      </dsp:txBody>
      <dsp:txXfrm>
        <a:off x="37032" y="139802"/>
        <a:ext cx="10579515" cy="684534"/>
      </dsp:txXfrm>
    </dsp:sp>
    <dsp:sp modelId="{271F5B5A-7678-49E0-B5A9-6693A3B24D3D}">
      <dsp:nvSpPr>
        <dsp:cNvPr id="0" name=""/>
        <dsp:cNvSpPr/>
      </dsp:nvSpPr>
      <dsp:spPr>
        <a:xfrm>
          <a:off x="0" y="861369"/>
          <a:ext cx="10653579"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25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A greater majority of the respondents indicated that the twin-devil, Covid-19 pandemic and Russian-Ukrainian war had adverse consequences on their livelihood activities – and in reaction to that effect, they either voted against NPP or stayed completely away from the elections. The general complaint was about the incessant depreciation of the local currency and persistent price increases. </a:t>
          </a:r>
          <a:endParaRPr lang="en-US" sz="1500" kern="1200"/>
        </a:p>
        <a:p>
          <a:pPr marL="114300" lvl="1" indent="-114300" algn="l" defTabSz="666750">
            <a:lnSpc>
              <a:spcPct val="90000"/>
            </a:lnSpc>
            <a:spcBef>
              <a:spcPct val="0"/>
            </a:spcBef>
            <a:spcAft>
              <a:spcPct val="20000"/>
            </a:spcAft>
            <a:buChar char="•"/>
          </a:pPr>
          <a:r>
            <a:rPr lang="en-GB" sz="1500" kern="1200"/>
            <a:t>A higher proportion of the respondents indicated that NPP Government outperformed the previous NDC Government in the areas of health, education, agriculture and security. However, some respondents voted against NPP because these so-called achievements did not reach out to them.</a:t>
          </a:r>
          <a:endParaRPr lang="en-US" sz="1500" kern="1200"/>
        </a:p>
      </dsp:txBody>
      <dsp:txXfrm>
        <a:off x="0" y="861369"/>
        <a:ext cx="10653579" cy="1573199"/>
      </dsp:txXfrm>
    </dsp:sp>
    <dsp:sp modelId="{F1568B23-84F5-4E02-A5D7-BBE415E6413A}">
      <dsp:nvSpPr>
        <dsp:cNvPr id="0" name=""/>
        <dsp:cNvSpPr/>
      </dsp:nvSpPr>
      <dsp:spPr>
        <a:xfrm>
          <a:off x="0" y="2434569"/>
          <a:ext cx="10653579" cy="758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Various events and activities before the 7</a:t>
          </a:r>
          <a:r>
            <a:rPr lang="en-GB" sz="1900" kern="1200" baseline="30000"/>
            <a:t>th </a:t>
          </a:r>
          <a:r>
            <a:rPr lang="en-GB" sz="1900" kern="1200"/>
            <a:t>of December 2024 general elections rendered NPP very unpopular – which eventually contributed to the defeat. Some of these included: </a:t>
          </a:r>
          <a:endParaRPr lang="en-US" sz="1900" kern="1200"/>
        </a:p>
      </dsp:txBody>
      <dsp:txXfrm>
        <a:off x="37032" y="2471601"/>
        <a:ext cx="10579515" cy="684534"/>
      </dsp:txXfrm>
    </dsp:sp>
    <dsp:sp modelId="{FA9A1ECE-0AF9-4176-A7F1-70ACA1405328}">
      <dsp:nvSpPr>
        <dsp:cNvPr id="0" name=""/>
        <dsp:cNvSpPr/>
      </dsp:nvSpPr>
      <dsp:spPr>
        <a:xfrm>
          <a:off x="0" y="3193167"/>
          <a:ext cx="10653579"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25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i="1" kern="1200"/>
            <a:t>street protests by NDC supporters against galamsey, corruption, National Cathedral,</a:t>
          </a:r>
          <a:endParaRPr lang="en-US" sz="1500" kern="1200"/>
        </a:p>
        <a:p>
          <a:pPr marL="114300" lvl="1" indent="-114300" algn="l" defTabSz="666750">
            <a:lnSpc>
              <a:spcPct val="90000"/>
            </a:lnSpc>
            <a:spcBef>
              <a:spcPct val="0"/>
            </a:spcBef>
            <a:spcAft>
              <a:spcPct val="20000"/>
            </a:spcAft>
            <a:buChar char="•"/>
          </a:pPr>
          <a:r>
            <a:rPr lang="en-GB" sz="1500" i="1" kern="1200"/>
            <a:t>trading of insults by the NPP presidential aspirants during the party’s primaries, </a:t>
          </a:r>
          <a:endParaRPr lang="en-US" sz="1500" kern="1200"/>
        </a:p>
        <a:p>
          <a:pPr marL="114300" lvl="1" indent="-114300" algn="l" defTabSz="666750">
            <a:lnSpc>
              <a:spcPct val="90000"/>
            </a:lnSpc>
            <a:spcBef>
              <a:spcPct val="0"/>
            </a:spcBef>
            <a:spcAft>
              <a:spcPct val="20000"/>
            </a:spcAft>
            <a:buChar char="•"/>
          </a:pPr>
          <a:r>
            <a:rPr lang="en-GB" sz="1500" i="1" kern="1200"/>
            <a:t>series of strike actions by the organised labour, </a:t>
          </a:r>
          <a:endParaRPr lang="en-US" sz="1500" kern="1200"/>
        </a:p>
        <a:p>
          <a:pPr marL="114300" lvl="1" indent="-114300" algn="l" defTabSz="666750">
            <a:lnSpc>
              <a:spcPct val="90000"/>
            </a:lnSpc>
            <a:spcBef>
              <a:spcPct val="0"/>
            </a:spcBef>
            <a:spcAft>
              <a:spcPct val="20000"/>
            </a:spcAft>
            <a:buChar char="•"/>
          </a:pPr>
          <a:r>
            <a:rPr lang="en-GB" sz="1500" i="1" kern="1200"/>
            <a:t>biased media reportage and </a:t>
          </a:r>
          <a:endParaRPr lang="en-US" sz="1500" kern="1200"/>
        </a:p>
        <a:p>
          <a:pPr marL="114300" lvl="1" indent="-114300" algn="l" defTabSz="666750">
            <a:lnSpc>
              <a:spcPct val="90000"/>
            </a:lnSpc>
            <a:spcBef>
              <a:spcPct val="0"/>
            </a:spcBef>
            <a:spcAft>
              <a:spcPct val="20000"/>
            </a:spcAft>
            <a:buChar char="•"/>
          </a:pPr>
          <a:r>
            <a:rPr lang="en-GB" sz="1500" i="1" kern="1200"/>
            <a:t>government’s handling of LGBTQ+ related issues.</a:t>
          </a:r>
          <a:endParaRPr lang="en-US" sz="1500" kern="1200"/>
        </a:p>
      </dsp:txBody>
      <dsp:txXfrm>
        <a:off x="0" y="3193167"/>
        <a:ext cx="10653579" cy="1297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34EDC-E236-4CCD-A819-9B8391E8E091}">
      <dsp:nvSpPr>
        <dsp:cNvPr id="0" name=""/>
        <dsp:cNvSpPr/>
      </dsp:nvSpPr>
      <dsp:spPr>
        <a:xfrm>
          <a:off x="0" y="2825"/>
          <a:ext cx="2501798" cy="18648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The greater majority of the respondents would have voted for Dr. Mahamudu Bawumia to become the next president of Ghana if elections were held during the day of the interviews. </a:t>
          </a:r>
          <a:endParaRPr lang="en-US" sz="1300" kern="1200"/>
        </a:p>
      </dsp:txBody>
      <dsp:txXfrm>
        <a:off x="91034" y="93859"/>
        <a:ext cx="2319730" cy="1682766"/>
      </dsp:txXfrm>
    </dsp:sp>
    <dsp:sp modelId="{7812E110-31F3-4784-8F6E-443D26C69EEE}">
      <dsp:nvSpPr>
        <dsp:cNvPr id="0" name=""/>
        <dsp:cNvSpPr/>
      </dsp:nvSpPr>
      <dsp:spPr>
        <a:xfrm rot="5400000">
          <a:off x="3979685" y="669498"/>
          <a:ext cx="1491867" cy="444764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a:t>Nana Jane Opoku Agyemang (NDC), </a:t>
          </a:r>
          <a:endParaRPr lang="en-US" sz="1300" kern="1200"/>
        </a:p>
        <a:p>
          <a:pPr marL="114300" lvl="1" indent="-114300" algn="l" defTabSz="577850">
            <a:lnSpc>
              <a:spcPct val="90000"/>
            </a:lnSpc>
            <a:spcBef>
              <a:spcPct val="0"/>
            </a:spcBef>
            <a:spcAft>
              <a:spcPct val="15000"/>
            </a:spcAft>
            <a:buChar char="•"/>
          </a:pPr>
          <a:r>
            <a:rPr lang="en-GB" sz="1300" kern="1200"/>
            <a:t>Hon. Kennedy Agyepong (NPP), </a:t>
          </a:r>
          <a:endParaRPr lang="en-US" sz="1300" kern="1200"/>
        </a:p>
        <a:p>
          <a:pPr marL="114300" lvl="1" indent="-114300" algn="l" defTabSz="577850">
            <a:lnSpc>
              <a:spcPct val="90000"/>
            </a:lnSpc>
            <a:spcBef>
              <a:spcPct val="0"/>
            </a:spcBef>
            <a:spcAft>
              <a:spcPct val="15000"/>
            </a:spcAft>
            <a:buChar char="•"/>
          </a:pPr>
          <a:r>
            <a:rPr lang="en-GB" sz="1300" kern="1200"/>
            <a:t>Asiedu Nketiah (NDC), </a:t>
          </a:r>
          <a:endParaRPr lang="en-US" sz="1300" kern="1200"/>
        </a:p>
        <a:p>
          <a:pPr marL="114300" lvl="1" indent="-114300" algn="l" defTabSz="577850">
            <a:lnSpc>
              <a:spcPct val="90000"/>
            </a:lnSpc>
            <a:spcBef>
              <a:spcPct val="0"/>
            </a:spcBef>
            <a:spcAft>
              <a:spcPct val="15000"/>
            </a:spcAft>
            <a:buChar char="•"/>
          </a:pPr>
          <a:r>
            <a:rPr lang="en-GB" sz="1300" kern="1200"/>
            <a:t>Hon. Okuzdeto Ablakwa NDC, </a:t>
          </a:r>
          <a:endParaRPr lang="en-US" sz="1300" kern="1200"/>
        </a:p>
        <a:p>
          <a:pPr marL="114300" lvl="1" indent="-114300" algn="l" defTabSz="577850">
            <a:lnSpc>
              <a:spcPct val="90000"/>
            </a:lnSpc>
            <a:spcBef>
              <a:spcPct val="0"/>
            </a:spcBef>
            <a:spcAft>
              <a:spcPct val="15000"/>
            </a:spcAft>
            <a:buChar char="•"/>
          </a:pPr>
          <a:r>
            <a:rPr lang="en-GB" sz="1300" kern="1200"/>
            <a:t>Julius Debrah (NDC), </a:t>
          </a:r>
          <a:endParaRPr lang="en-US" sz="1300" kern="1200"/>
        </a:p>
        <a:p>
          <a:pPr marL="114300" lvl="1" indent="-114300" algn="l" defTabSz="577850">
            <a:lnSpc>
              <a:spcPct val="90000"/>
            </a:lnSpc>
            <a:spcBef>
              <a:spcPct val="0"/>
            </a:spcBef>
            <a:spcAft>
              <a:spcPct val="15000"/>
            </a:spcAft>
            <a:buChar char="•"/>
          </a:pPr>
          <a:r>
            <a:rPr lang="en-GB" sz="1300" kern="1200"/>
            <a:t>Hon. Boakye Agyako (NPP). </a:t>
          </a:r>
          <a:endParaRPr lang="en-US" sz="1300" kern="1200"/>
        </a:p>
      </dsp:txBody>
      <dsp:txXfrm rot="-5400000">
        <a:off x="2501799" y="2220212"/>
        <a:ext cx="4374814" cy="1346213"/>
      </dsp:txXfrm>
    </dsp:sp>
    <dsp:sp modelId="{178617BD-71D1-4567-B51F-6F654308492C}">
      <dsp:nvSpPr>
        <dsp:cNvPr id="0" name=""/>
        <dsp:cNvSpPr/>
      </dsp:nvSpPr>
      <dsp:spPr>
        <a:xfrm>
          <a:off x="0" y="1960901"/>
          <a:ext cx="2501798" cy="1864834"/>
        </a:xfrm>
        <a:prstGeom prst="roundRect">
          <a:avLst/>
        </a:prstGeom>
        <a:solidFill>
          <a:schemeClr val="accent5">
            <a:hueOff val="4557164"/>
            <a:satOff val="-2052"/>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Other potential contestants from both NPP and NDC followed in this order:  </a:t>
          </a:r>
          <a:endParaRPr lang="en-US" sz="1300" kern="1200"/>
        </a:p>
      </dsp:txBody>
      <dsp:txXfrm>
        <a:off x="91034" y="2051935"/>
        <a:ext cx="2319730" cy="1682766"/>
      </dsp:txXfrm>
    </dsp:sp>
    <dsp:sp modelId="{C7B1ECC6-568F-47BB-A61B-BA20B2FAEDC5}">
      <dsp:nvSpPr>
        <dsp:cNvPr id="0" name=""/>
        <dsp:cNvSpPr/>
      </dsp:nvSpPr>
      <dsp:spPr>
        <a:xfrm>
          <a:off x="0" y="3918977"/>
          <a:ext cx="2501798" cy="1864834"/>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GB" sz="1300" kern="1200"/>
            <a:t>Even when only the views of the NDC supporters were sought, Dr. Mahamudu Bawumia would have still won in three regions (Northern, North East and Upper West) – indicating the robustness of his popularity.</a:t>
          </a:r>
          <a:endParaRPr lang="en-US" sz="1300" kern="1200"/>
        </a:p>
      </dsp:txBody>
      <dsp:txXfrm>
        <a:off x="91034" y="4010011"/>
        <a:ext cx="2319730" cy="1682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3361D-A042-4B95-9D0F-1584E9F90C27}">
      <dsp:nvSpPr>
        <dsp:cNvPr id="0" name=""/>
        <dsp:cNvSpPr/>
      </dsp:nvSpPr>
      <dsp:spPr>
        <a:xfrm>
          <a:off x="0" y="313198"/>
          <a:ext cx="6949440" cy="5896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i="1" kern="1200"/>
            <a:t>Reasons why NPP Lost</a:t>
          </a:r>
          <a:endParaRPr lang="en-US" sz="2400" kern="1200"/>
        </a:p>
      </dsp:txBody>
      <dsp:txXfrm>
        <a:off x="28786" y="341984"/>
        <a:ext cx="6891868" cy="532107"/>
      </dsp:txXfrm>
    </dsp:sp>
    <dsp:sp modelId="{1B20F9E9-1711-4DC9-A638-34B3AD0ED60B}">
      <dsp:nvSpPr>
        <dsp:cNvPr id="0" name=""/>
        <dsp:cNvSpPr/>
      </dsp:nvSpPr>
      <dsp:spPr>
        <a:xfrm>
          <a:off x="0" y="902878"/>
          <a:ext cx="6949440" cy="45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NPP should strategise to continuously educate Ghanaians to appreciate their economic performance to sustain its relevance as a political party in the country. </a:t>
          </a:r>
          <a:endParaRPr lang="en-US" sz="1900" kern="1200"/>
        </a:p>
        <a:p>
          <a:pPr marL="171450" lvl="1" indent="-171450" algn="l" defTabSz="844550">
            <a:lnSpc>
              <a:spcPct val="90000"/>
            </a:lnSpc>
            <a:spcBef>
              <a:spcPct val="0"/>
            </a:spcBef>
            <a:spcAft>
              <a:spcPct val="20000"/>
            </a:spcAft>
            <a:buChar char="•"/>
          </a:pPr>
          <a:r>
            <a:rPr lang="en-GB" sz="1900" kern="1200"/>
            <a:t>The tag of economic mismanagement is causing a great disaffection for the party. There is a need for more media discussions, workshops, forums and conferences to educate Ghanaians about the harmful effects of the twin-devil (Covid-19 pandemic and Russian-Ukrainian war) on the economy. </a:t>
          </a:r>
          <a:endParaRPr lang="en-US" sz="1900" kern="1200"/>
        </a:p>
        <a:p>
          <a:pPr marL="171450" lvl="1" indent="-171450" algn="l" defTabSz="844550">
            <a:lnSpc>
              <a:spcPct val="90000"/>
            </a:lnSpc>
            <a:spcBef>
              <a:spcPct val="0"/>
            </a:spcBef>
            <a:spcAft>
              <a:spcPct val="20000"/>
            </a:spcAft>
            <a:buChar char="•"/>
          </a:pPr>
          <a:r>
            <a:rPr lang="en-GB" sz="1900" kern="1200"/>
            <a:t>NDC should not be allowed to continue its propaganda. </a:t>
          </a:r>
          <a:endParaRPr lang="en-US" sz="1900" kern="1200"/>
        </a:p>
        <a:p>
          <a:pPr marL="342900" lvl="2" indent="-171450" algn="l" defTabSz="844550">
            <a:lnSpc>
              <a:spcPct val="90000"/>
            </a:lnSpc>
            <a:spcBef>
              <a:spcPct val="0"/>
            </a:spcBef>
            <a:spcAft>
              <a:spcPct val="20000"/>
            </a:spcAft>
            <a:buChar char="•"/>
          </a:pPr>
          <a:r>
            <a:rPr lang="en-GB" sz="1900" kern="1200"/>
            <a:t>Even though the global economic environment appears more friendly now, there is no indication that NDC is going to do anything right. </a:t>
          </a:r>
          <a:endParaRPr lang="en-US" sz="1900" kern="1200"/>
        </a:p>
        <a:p>
          <a:pPr marL="342900" lvl="2" indent="-171450" algn="l" defTabSz="844550">
            <a:lnSpc>
              <a:spcPct val="90000"/>
            </a:lnSpc>
            <a:spcBef>
              <a:spcPct val="0"/>
            </a:spcBef>
            <a:spcAft>
              <a:spcPct val="20000"/>
            </a:spcAft>
            <a:buChar char="•"/>
          </a:pPr>
          <a:r>
            <a:rPr lang="en-GB" sz="1900" kern="1200"/>
            <a:t>NPP should control the narrative on the economy to proclaim its relevance in the political landscape of the country</a:t>
          </a:r>
          <a:endParaRPr lang="en-US" sz="1900" kern="1200"/>
        </a:p>
      </dsp:txBody>
      <dsp:txXfrm>
        <a:off x="0" y="902878"/>
        <a:ext cx="6949440" cy="4570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65998-5986-485B-BEFA-12B60E131980}">
      <dsp:nvSpPr>
        <dsp:cNvPr id="0" name=""/>
        <dsp:cNvSpPr/>
      </dsp:nvSpPr>
      <dsp:spPr>
        <a:xfrm>
          <a:off x="2265214" y="2155"/>
          <a:ext cx="2672753" cy="13363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i="1" kern="1200"/>
            <a:t>Reasons for the low voter turnout</a:t>
          </a:r>
          <a:endParaRPr lang="en-US" sz="1800" kern="1200"/>
        </a:p>
      </dsp:txBody>
      <dsp:txXfrm>
        <a:off x="2304355" y="41296"/>
        <a:ext cx="2594471" cy="1258094"/>
      </dsp:txXfrm>
    </dsp:sp>
    <dsp:sp modelId="{03CD9F25-A1E7-427E-92A1-408F76802F75}">
      <dsp:nvSpPr>
        <dsp:cNvPr id="0" name=""/>
        <dsp:cNvSpPr/>
      </dsp:nvSpPr>
      <dsp:spPr>
        <a:xfrm>
          <a:off x="2265214" y="1538988"/>
          <a:ext cx="2672753" cy="13363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The perceived disunity among NPP supporters affected the party’s </a:t>
          </a:r>
          <a:r>
            <a:rPr lang="en-GB" sz="1200" kern="1200" dirty="0"/>
            <a:t>mobilisation</a:t>
          </a:r>
          <a:r>
            <a:rPr lang="en-GB" sz="900" kern="1200" dirty="0"/>
            <a:t> efforts. </a:t>
          </a:r>
          <a:endParaRPr lang="en-US" sz="900" kern="1200" dirty="0"/>
        </a:p>
      </dsp:txBody>
      <dsp:txXfrm>
        <a:off x="2304355" y="1578129"/>
        <a:ext cx="2594471" cy="1258094"/>
      </dsp:txXfrm>
    </dsp:sp>
    <dsp:sp modelId="{33655B11-0B23-44A8-A8D8-1D6B5F4793C8}">
      <dsp:nvSpPr>
        <dsp:cNvPr id="0" name=""/>
        <dsp:cNvSpPr/>
      </dsp:nvSpPr>
      <dsp:spPr>
        <a:xfrm rot="18289469">
          <a:off x="4536458" y="1411514"/>
          <a:ext cx="1872120" cy="54492"/>
        </a:xfrm>
        <a:custGeom>
          <a:avLst/>
          <a:gdLst/>
          <a:ahLst/>
          <a:cxnLst/>
          <a:rect l="0" t="0" r="0" b="0"/>
          <a:pathLst>
            <a:path>
              <a:moveTo>
                <a:pt x="0" y="27246"/>
              </a:moveTo>
              <a:lnTo>
                <a:pt x="1872120"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25715" y="1391957"/>
        <a:ext cx="93606" cy="93606"/>
      </dsp:txXfrm>
    </dsp:sp>
    <dsp:sp modelId="{B185E00D-28B5-4CBB-BE78-D42AC82CCC52}">
      <dsp:nvSpPr>
        <dsp:cNvPr id="0" name=""/>
        <dsp:cNvSpPr/>
      </dsp:nvSpPr>
      <dsp:spPr>
        <a:xfrm>
          <a:off x="6007069" y="2155"/>
          <a:ext cx="2672753" cy="133637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There is a need to address all cases from one polling station to the other. </a:t>
          </a:r>
          <a:endParaRPr lang="en-US" sz="900" kern="1200" dirty="0"/>
        </a:p>
      </dsp:txBody>
      <dsp:txXfrm>
        <a:off x="6046210" y="41296"/>
        <a:ext cx="2594471" cy="1258094"/>
      </dsp:txXfrm>
    </dsp:sp>
    <dsp:sp modelId="{43BDFEFC-C2B0-404B-A383-8F0EB1931D85}">
      <dsp:nvSpPr>
        <dsp:cNvPr id="0" name=""/>
        <dsp:cNvSpPr/>
      </dsp:nvSpPr>
      <dsp:spPr>
        <a:xfrm>
          <a:off x="4937967" y="2179930"/>
          <a:ext cx="1069101" cy="54492"/>
        </a:xfrm>
        <a:custGeom>
          <a:avLst/>
          <a:gdLst/>
          <a:ahLst/>
          <a:cxnLst/>
          <a:rect l="0" t="0" r="0" b="0"/>
          <a:pathLst>
            <a:path>
              <a:moveTo>
                <a:pt x="0" y="27246"/>
              </a:moveTo>
              <a:lnTo>
                <a:pt x="1069101"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5790" y="2180449"/>
        <a:ext cx="53455" cy="53455"/>
      </dsp:txXfrm>
    </dsp:sp>
    <dsp:sp modelId="{3FBAD26F-8858-4681-AD7D-5F700250D428}">
      <dsp:nvSpPr>
        <dsp:cNvPr id="0" name=""/>
        <dsp:cNvSpPr/>
      </dsp:nvSpPr>
      <dsp:spPr>
        <a:xfrm>
          <a:off x="6007069" y="1538988"/>
          <a:ext cx="2672753" cy="133637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Again, there is a need for frequent interaction with the party supporters to help them appreciate some of the beautiful economic initiatives of the NPP Government (One-D-One-F, 6 car assembling plants, building of an oil refinery, various interventions in the agricultural, health and educational sectors, digitilisation etc.). </a:t>
          </a:r>
          <a:endParaRPr lang="en-US" sz="900" kern="1200"/>
        </a:p>
      </dsp:txBody>
      <dsp:txXfrm>
        <a:off x="6046210" y="1578129"/>
        <a:ext cx="2594471" cy="1258094"/>
      </dsp:txXfrm>
    </dsp:sp>
    <dsp:sp modelId="{A94E272A-8232-4253-9626-D9982B2DF608}">
      <dsp:nvSpPr>
        <dsp:cNvPr id="0" name=""/>
        <dsp:cNvSpPr/>
      </dsp:nvSpPr>
      <dsp:spPr>
        <a:xfrm rot="3310531">
          <a:off x="4536458" y="2948347"/>
          <a:ext cx="1872120" cy="54492"/>
        </a:xfrm>
        <a:custGeom>
          <a:avLst/>
          <a:gdLst/>
          <a:ahLst/>
          <a:cxnLst/>
          <a:rect l="0" t="0" r="0" b="0"/>
          <a:pathLst>
            <a:path>
              <a:moveTo>
                <a:pt x="0" y="27246"/>
              </a:moveTo>
              <a:lnTo>
                <a:pt x="1872120"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25715" y="2928790"/>
        <a:ext cx="93606" cy="93606"/>
      </dsp:txXfrm>
    </dsp:sp>
    <dsp:sp modelId="{0577CB06-0EEF-472D-B4A5-CFADA94E3AA8}">
      <dsp:nvSpPr>
        <dsp:cNvPr id="0" name=""/>
        <dsp:cNvSpPr/>
      </dsp:nvSpPr>
      <dsp:spPr>
        <a:xfrm>
          <a:off x="6007069" y="3075821"/>
          <a:ext cx="2672753" cy="133637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As ambassadors of the party, they should be educated to understand that an economy is not all about price increases.</a:t>
          </a:r>
          <a:endParaRPr lang="en-US" sz="900" kern="1200"/>
        </a:p>
      </dsp:txBody>
      <dsp:txXfrm>
        <a:off x="6046210" y="3114962"/>
        <a:ext cx="2594471" cy="1258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0356C-D7B7-4C94-90D7-DC5F3A2B5FEA}">
      <dsp:nvSpPr>
        <dsp:cNvPr id="0" name=""/>
        <dsp:cNvSpPr/>
      </dsp:nvSpPr>
      <dsp:spPr>
        <a:xfrm>
          <a:off x="4495885" y="3771521"/>
          <a:ext cx="408466" cy="878202"/>
        </a:xfrm>
        <a:custGeom>
          <a:avLst/>
          <a:gdLst/>
          <a:ahLst/>
          <a:cxnLst/>
          <a:rect l="0" t="0" r="0" b="0"/>
          <a:pathLst>
            <a:path>
              <a:moveTo>
                <a:pt x="0" y="0"/>
              </a:moveTo>
              <a:lnTo>
                <a:pt x="204233" y="0"/>
              </a:lnTo>
              <a:lnTo>
                <a:pt x="204233" y="878202"/>
              </a:lnTo>
              <a:lnTo>
                <a:pt x="408466" y="8782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1FA66-E0AA-4916-B857-D6F059B44763}">
      <dsp:nvSpPr>
        <dsp:cNvPr id="0" name=""/>
        <dsp:cNvSpPr/>
      </dsp:nvSpPr>
      <dsp:spPr>
        <a:xfrm>
          <a:off x="4495885" y="3725801"/>
          <a:ext cx="408466" cy="91440"/>
        </a:xfrm>
        <a:custGeom>
          <a:avLst/>
          <a:gdLst/>
          <a:ahLst/>
          <a:cxnLst/>
          <a:rect l="0" t="0" r="0" b="0"/>
          <a:pathLst>
            <a:path>
              <a:moveTo>
                <a:pt x="0" y="45720"/>
              </a:moveTo>
              <a:lnTo>
                <a:pt x="408466"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37C907-79BC-4D2F-A883-0B077AFF7516}">
      <dsp:nvSpPr>
        <dsp:cNvPr id="0" name=""/>
        <dsp:cNvSpPr/>
      </dsp:nvSpPr>
      <dsp:spPr>
        <a:xfrm>
          <a:off x="4495885" y="2893318"/>
          <a:ext cx="408466" cy="878202"/>
        </a:xfrm>
        <a:custGeom>
          <a:avLst/>
          <a:gdLst/>
          <a:ahLst/>
          <a:cxnLst/>
          <a:rect l="0" t="0" r="0" b="0"/>
          <a:pathLst>
            <a:path>
              <a:moveTo>
                <a:pt x="0" y="878202"/>
              </a:moveTo>
              <a:lnTo>
                <a:pt x="204233" y="878202"/>
              </a:lnTo>
              <a:lnTo>
                <a:pt x="204233" y="0"/>
              </a:lnTo>
              <a:lnTo>
                <a:pt x="40846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FF7F06-2AD1-42CE-AA00-7E4F72F7CBE1}">
      <dsp:nvSpPr>
        <dsp:cNvPr id="0" name=""/>
        <dsp:cNvSpPr/>
      </dsp:nvSpPr>
      <dsp:spPr>
        <a:xfrm>
          <a:off x="2045088" y="2673768"/>
          <a:ext cx="408466" cy="1097752"/>
        </a:xfrm>
        <a:custGeom>
          <a:avLst/>
          <a:gdLst/>
          <a:ahLst/>
          <a:cxnLst/>
          <a:rect l="0" t="0" r="0" b="0"/>
          <a:pathLst>
            <a:path>
              <a:moveTo>
                <a:pt x="0" y="0"/>
              </a:moveTo>
              <a:lnTo>
                <a:pt x="204233" y="0"/>
              </a:lnTo>
              <a:lnTo>
                <a:pt x="204233" y="1097752"/>
              </a:lnTo>
              <a:lnTo>
                <a:pt x="408466" y="109775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F93865-BA9D-4AC1-8B83-2FFA62688882}">
      <dsp:nvSpPr>
        <dsp:cNvPr id="0" name=""/>
        <dsp:cNvSpPr/>
      </dsp:nvSpPr>
      <dsp:spPr>
        <a:xfrm>
          <a:off x="4495885" y="1576015"/>
          <a:ext cx="408466" cy="439101"/>
        </a:xfrm>
        <a:custGeom>
          <a:avLst/>
          <a:gdLst/>
          <a:ahLst/>
          <a:cxnLst/>
          <a:rect l="0" t="0" r="0" b="0"/>
          <a:pathLst>
            <a:path>
              <a:moveTo>
                <a:pt x="0" y="0"/>
              </a:moveTo>
              <a:lnTo>
                <a:pt x="204233" y="0"/>
              </a:lnTo>
              <a:lnTo>
                <a:pt x="204233" y="439101"/>
              </a:lnTo>
              <a:lnTo>
                <a:pt x="408466" y="43910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5D68EB-FC69-4807-8B45-CAD64B778389}">
      <dsp:nvSpPr>
        <dsp:cNvPr id="0" name=""/>
        <dsp:cNvSpPr/>
      </dsp:nvSpPr>
      <dsp:spPr>
        <a:xfrm>
          <a:off x="4495885" y="1136914"/>
          <a:ext cx="408466" cy="439101"/>
        </a:xfrm>
        <a:custGeom>
          <a:avLst/>
          <a:gdLst/>
          <a:ahLst/>
          <a:cxnLst/>
          <a:rect l="0" t="0" r="0" b="0"/>
          <a:pathLst>
            <a:path>
              <a:moveTo>
                <a:pt x="0" y="439101"/>
              </a:moveTo>
              <a:lnTo>
                <a:pt x="204233" y="439101"/>
              </a:lnTo>
              <a:lnTo>
                <a:pt x="204233" y="0"/>
              </a:lnTo>
              <a:lnTo>
                <a:pt x="40846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390451-291E-437B-80EB-22901B9CA865}">
      <dsp:nvSpPr>
        <dsp:cNvPr id="0" name=""/>
        <dsp:cNvSpPr/>
      </dsp:nvSpPr>
      <dsp:spPr>
        <a:xfrm>
          <a:off x="2045088" y="1576015"/>
          <a:ext cx="408466" cy="1097752"/>
        </a:xfrm>
        <a:custGeom>
          <a:avLst/>
          <a:gdLst/>
          <a:ahLst/>
          <a:cxnLst/>
          <a:rect l="0" t="0" r="0" b="0"/>
          <a:pathLst>
            <a:path>
              <a:moveTo>
                <a:pt x="0" y="1097752"/>
              </a:moveTo>
              <a:lnTo>
                <a:pt x="204233" y="1097752"/>
              </a:lnTo>
              <a:lnTo>
                <a:pt x="204233" y="0"/>
              </a:lnTo>
              <a:lnTo>
                <a:pt x="40846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0A306-0CCB-4357-BD50-65403C5E97DB}">
      <dsp:nvSpPr>
        <dsp:cNvPr id="0" name=""/>
        <dsp:cNvSpPr/>
      </dsp:nvSpPr>
      <dsp:spPr>
        <a:xfrm>
          <a:off x="2757" y="2362312"/>
          <a:ext cx="2042331" cy="6229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i="1" kern="1200"/>
            <a:t>Popularity of Dr. Mahamudu Bawumia</a:t>
          </a:r>
          <a:endParaRPr lang="en-US" sz="800" kern="1200"/>
        </a:p>
      </dsp:txBody>
      <dsp:txXfrm>
        <a:off x="2757" y="2362312"/>
        <a:ext cx="2042331" cy="622911"/>
      </dsp:txXfrm>
    </dsp:sp>
    <dsp:sp modelId="{F792B9A4-9C10-488A-A68C-23B39C62083D}">
      <dsp:nvSpPr>
        <dsp:cNvPr id="0" name=""/>
        <dsp:cNvSpPr/>
      </dsp:nvSpPr>
      <dsp:spPr>
        <a:xfrm>
          <a:off x="2453554" y="1264559"/>
          <a:ext cx="2042331" cy="6229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Dr. Mahamudu Bawumia is the most popular politician likely to take over from President John Dramani Mahama in 2028. </a:t>
          </a:r>
          <a:endParaRPr lang="en-US" sz="800" kern="1200"/>
        </a:p>
      </dsp:txBody>
      <dsp:txXfrm>
        <a:off x="2453554" y="1264559"/>
        <a:ext cx="2042331" cy="622911"/>
      </dsp:txXfrm>
    </dsp:sp>
    <dsp:sp modelId="{3E75E681-E946-4B22-9F7F-80123A4C9000}">
      <dsp:nvSpPr>
        <dsp:cNvPr id="0" name=""/>
        <dsp:cNvSpPr/>
      </dsp:nvSpPr>
      <dsp:spPr>
        <a:xfrm>
          <a:off x="4904351" y="825458"/>
          <a:ext cx="2042331" cy="622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Aware of this, NDC supporters are ready to choose Hon. Kennedy Agyapong (ahead of him) as a flagbearer for NPP.</a:t>
          </a:r>
          <a:endParaRPr lang="en-US" sz="800" kern="1200"/>
        </a:p>
      </dsp:txBody>
      <dsp:txXfrm>
        <a:off x="4904351" y="825458"/>
        <a:ext cx="2042331" cy="622911"/>
      </dsp:txXfrm>
    </dsp:sp>
    <dsp:sp modelId="{50D65E13-4563-4393-A8DC-FA147F743E35}">
      <dsp:nvSpPr>
        <dsp:cNvPr id="0" name=""/>
        <dsp:cNvSpPr/>
      </dsp:nvSpPr>
      <dsp:spPr>
        <a:xfrm>
          <a:off x="4904351" y="1703661"/>
          <a:ext cx="2042331" cy="622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NPP supporters should stand up for Dr. Mahamudu Bawumia, since he is the only viable candidate who can easily bring NPP back to power in 2028. </a:t>
          </a:r>
          <a:endParaRPr lang="en-US" sz="800" kern="1200"/>
        </a:p>
      </dsp:txBody>
      <dsp:txXfrm>
        <a:off x="4904351" y="1703661"/>
        <a:ext cx="2042331" cy="622911"/>
      </dsp:txXfrm>
    </dsp:sp>
    <dsp:sp modelId="{7529E929-798D-4A5D-BB0E-D3FE7B31816B}">
      <dsp:nvSpPr>
        <dsp:cNvPr id="0" name=""/>
        <dsp:cNvSpPr/>
      </dsp:nvSpPr>
      <dsp:spPr>
        <a:xfrm>
          <a:off x="2453554" y="3460065"/>
          <a:ext cx="2042331" cy="6229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His advantage comes from being a Northerner. </a:t>
          </a:r>
          <a:endParaRPr lang="en-US" sz="800" kern="1200"/>
        </a:p>
      </dsp:txBody>
      <dsp:txXfrm>
        <a:off x="2453554" y="3460065"/>
        <a:ext cx="2042331" cy="622911"/>
      </dsp:txXfrm>
    </dsp:sp>
    <dsp:sp modelId="{814D1FB2-38ED-4180-B96A-923943E0C7CB}">
      <dsp:nvSpPr>
        <dsp:cNvPr id="0" name=""/>
        <dsp:cNvSpPr/>
      </dsp:nvSpPr>
      <dsp:spPr>
        <a:xfrm>
          <a:off x="4904351" y="2581863"/>
          <a:ext cx="2042331" cy="622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NDC is not likely to go to the 2028 contest with another Northerner. </a:t>
          </a:r>
          <a:endParaRPr lang="en-US" sz="800" kern="1200"/>
        </a:p>
      </dsp:txBody>
      <dsp:txXfrm>
        <a:off x="4904351" y="2581863"/>
        <a:ext cx="2042331" cy="622911"/>
      </dsp:txXfrm>
    </dsp:sp>
    <dsp:sp modelId="{76668CD2-FF9B-44A8-A58F-663ADED1EB9B}">
      <dsp:nvSpPr>
        <dsp:cNvPr id="0" name=""/>
        <dsp:cNvSpPr/>
      </dsp:nvSpPr>
      <dsp:spPr>
        <a:xfrm>
          <a:off x="4904351" y="3460065"/>
          <a:ext cx="2042331" cy="622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Unfortunately, while Asiedu Nketiah’s support is only limited to the Bono, Ahafo and Bono East regions, Nana Jane Opoku Agyemang is not popular in the North because of her gender. </a:t>
          </a:r>
          <a:endParaRPr lang="en-US" sz="800" kern="1200"/>
        </a:p>
      </dsp:txBody>
      <dsp:txXfrm>
        <a:off x="4904351" y="3460065"/>
        <a:ext cx="2042331" cy="622911"/>
      </dsp:txXfrm>
    </dsp:sp>
    <dsp:sp modelId="{3ADE8C34-37F5-490E-AD1A-A89D48D65DDF}">
      <dsp:nvSpPr>
        <dsp:cNvPr id="0" name=""/>
        <dsp:cNvSpPr/>
      </dsp:nvSpPr>
      <dsp:spPr>
        <a:xfrm>
          <a:off x="4904351" y="4338268"/>
          <a:ext cx="2042331" cy="622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There is a need to rebrand candidate Dr. Mahamudu Bawumia to be more acceptable in Volta, Oti, Upper East and Western North regions where he is not too popular</a:t>
          </a:r>
          <a:endParaRPr lang="en-US" sz="800" kern="1200"/>
        </a:p>
      </dsp:txBody>
      <dsp:txXfrm>
        <a:off x="4904351" y="4338268"/>
        <a:ext cx="2042331" cy="6229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6/22/2025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2043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6/22/2025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9284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6/22/2025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2967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6/22/2025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2634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6/22/2025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7111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6/22/2025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6547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6/22/2025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357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6/22/2025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3583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6/22/2025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732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6/22/2025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4110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6/22/2025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2552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6/22/2025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033934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D62DE05-7DEA-0B23-70B0-ADC386F25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n a white background&#10;&#10;Description automatically generated">
            <a:extLst>
              <a:ext uri="{FF2B5EF4-FFF2-40B4-BE49-F238E27FC236}">
                <a16:creationId xmlns:a16="http://schemas.microsoft.com/office/drawing/2014/main" id="{EB03FE82-AC81-8606-0D3F-A26B2486C9E6}"/>
              </a:ext>
            </a:extLst>
          </p:cNvPr>
          <p:cNvPicPr>
            <a:picLocks noChangeAspect="1"/>
          </p:cNvPicPr>
          <p:nvPr/>
        </p:nvPicPr>
        <p:blipFill>
          <a:blip r:embed="rId2"/>
          <a:srcRect l="6110" r="20010" b="1"/>
          <a:stretch/>
        </p:blipFill>
        <p:spPr>
          <a:xfrm>
            <a:off x="6418053" y="10"/>
            <a:ext cx="5773947" cy="3400290"/>
          </a:xfrm>
          <a:prstGeom prst="rect">
            <a:avLst/>
          </a:prstGeom>
        </p:spPr>
      </p:pic>
      <p:pic>
        <p:nvPicPr>
          <p:cNvPr id="4" name="Picture 3" descr="An abstract genetic concept">
            <a:extLst>
              <a:ext uri="{FF2B5EF4-FFF2-40B4-BE49-F238E27FC236}">
                <a16:creationId xmlns:a16="http://schemas.microsoft.com/office/drawing/2014/main" id="{A02F28D8-6D76-128B-5404-684EC1D1FFA6}"/>
              </a:ext>
            </a:extLst>
          </p:cNvPr>
          <p:cNvPicPr>
            <a:picLocks noChangeAspect="1"/>
          </p:cNvPicPr>
          <p:nvPr/>
        </p:nvPicPr>
        <p:blipFill>
          <a:blip r:embed="rId3"/>
          <a:srcRect t="23264" r="1" b="17777"/>
          <a:stretch/>
        </p:blipFill>
        <p:spPr>
          <a:xfrm>
            <a:off x="6418053" y="3453740"/>
            <a:ext cx="5773947" cy="3404260"/>
          </a:xfrm>
          <a:prstGeom prst="rect">
            <a:avLst/>
          </a:prstGeom>
        </p:spPr>
      </p:pic>
      <p:sp>
        <p:nvSpPr>
          <p:cNvPr id="2" name="Title 1">
            <a:extLst>
              <a:ext uri="{FF2B5EF4-FFF2-40B4-BE49-F238E27FC236}">
                <a16:creationId xmlns:a16="http://schemas.microsoft.com/office/drawing/2014/main" id="{70D4627B-8185-A08B-A509-F13BB7AE605E}"/>
              </a:ext>
            </a:extLst>
          </p:cNvPr>
          <p:cNvSpPr>
            <a:spLocks noGrp="1"/>
          </p:cNvSpPr>
          <p:nvPr>
            <p:ph type="ctrTitle"/>
          </p:nvPr>
        </p:nvSpPr>
        <p:spPr>
          <a:xfrm>
            <a:off x="948906" y="1777041"/>
            <a:ext cx="4416725" cy="2211200"/>
          </a:xfrm>
        </p:spPr>
        <p:txBody>
          <a:bodyPr>
            <a:normAutofit/>
          </a:bodyPr>
          <a:lstStyle/>
          <a:p>
            <a:r>
              <a:rPr lang="en-US" sz="4800" dirty="0"/>
              <a:t>Post Election Survey</a:t>
            </a:r>
          </a:p>
        </p:txBody>
      </p:sp>
      <p:pic>
        <p:nvPicPr>
          <p:cNvPr id="6" name="Picture 5">
            <a:extLst>
              <a:ext uri="{FF2B5EF4-FFF2-40B4-BE49-F238E27FC236}">
                <a16:creationId xmlns:a16="http://schemas.microsoft.com/office/drawing/2014/main" id="{AC3510B5-3F49-44A2-8E85-FC2307AAF038}"/>
              </a:ext>
            </a:extLst>
          </p:cNvPr>
          <p:cNvPicPr/>
          <p:nvPr/>
        </p:nvPicPr>
        <p:blipFill rotWithShape="1">
          <a:blip r:embed="rId4">
            <a:extLst>
              <a:ext uri="{28A0092B-C50C-407E-A947-70E740481C1C}">
                <a14:useLocalDpi xmlns:a14="http://schemas.microsoft.com/office/drawing/2010/main" val="0"/>
              </a:ext>
            </a:extLst>
          </a:blip>
          <a:srcRect l="14521" t="4999" r="15290" b="77315"/>
          <a:stretch/>
        </p:blipFill>
        <p:spPr bwMode="auto">
          <a:xfrm>
            <a:off x="6453816" y="562234"/>
            <a:ext cx="5773947" cy="22000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80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298112-E571-A160-E3B0-4FC5E3D19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EEBCE-80E0-5094-5032-A91C690AAE89}"/>
              </a:ext>
            </a:extLst>
          </p:cNvPr>
          <p:cNvSpPr>
            <a:spLocks noGrp="1"/>
          </p:cNvSpPr>
          <p:nvPr>
            <p:ph type="title"/>
          </p:nvPr>
        </p:nvSpPr>
        <p:spPr>
          <a:xfrm>
            <a:off x="609601" y="1252010"/>
            <a:ext cx="3494315" cy="4572000"/>
          </a:xfrm>
        </p:spPr>
        <p:txBody>
          <a:bodyPr anchor="t">
            <a:normAutofit/>
          </a:bodyPr>
          <a:lstStyle/>
          <a:p>
            <a:r>
              <a:rPr lang="en-GB" b="1" kern="100" dirty="0">
                <a:effectLst/>
                <a:latin typeface="Garamond" panose="02020404030301010803" pitchFamily="18" charset="0"/>
                <a:ea typeface="Times New Roman" panose="02020603050405020304" pitchFamily="18" charset="0"/>
                <a:cs typeface="Times New Roman" panose="02020603050405020304" pitchFamily="18" charset="0"/>
              </a:rPr>
              <a:t>Figure 1.4: Ethnic affiliation of the respondents</a:t>
            </a:r>
            <a:br>
              <a:rPr lang="en-US" b="1" kern="100" dirty="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graphicFrame>
        <p:nvGraphicFramePr>
          <p:cNvPr id="7" name="Content Placeholder 3">
            <a:extLst>
              <a:ext uri="{FF2B5EF4-FFF2-40B4-BE49-F238E27FC236}">
                <a16:creationId xmlns:a16="http://schemas.microsoft.com/office/drawing/2014/main" id="{7F340393-43BC-A5C8-AFA6-BEDF74940A39}"/>
              </a:ext>
            </a:extLst>
          </p:cNvPr>
          <p:cNvGraphicFramePr>
            <a:graphicFrameLocks noGrp="1"/>
          </p:cNvGraphicFramePr>
          <p:nvPr>
            <p:ph idx="1"/>
            <p:extLst>
              <p:ext uri="{D42A27DB-BD31-4B8C-83A1-F6EECF244321}">
                <p14:modId xmlns:p14="http://schemas.microsoft.com/office/powerpoint/2010/main" val="3518278090"/>
              </p:ext>
            </p:extLst>
          </p:nvPr>
        </p:nvGraphicFramePr>
        <p:xfrm>
          <a:off x="4643648" y="1252010"/>
          <a:ext cx="69140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745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298112-E571-A160-E3B0-4FC5E3D19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BB63C-09FB-9B1E-88C4-E102BCB8D43A}"/>
              </a:ext>
            </a:extLst>
          </p:cNvPr>
          <p:cNvSpPr>
            <a:spLocks noGrp="1"/>
          </p:cNvSpPr>
          <p:nvPr>
            <p:ph type="title"/>
          </p:nvPr>
        </p:nvSpPr>
        <p:spPr>
          <a:xfrm>
            <a:off x="609601" y="1252010"/>
            <a:ext cx="3494315" cy="4572000"/>
          </a:xfrm>
        </p:spPr>
        <p:txBody>
          <a:bodyPr anchor="t">
            <a:normAutofit/>
          </a:bodyPr>
          <a:lstStyle/>
          <a:p>
            <a:r>
              <a:rPr lang="en-GB" b="1" kern="100" dirty="0">
                <a:effectLst/>
                <a:latin typeface="Garamond" panose="02020404030301010803" pitchFamily="18" charset="0"/>
                <a:ea typeface="Times New Roman" panose="02020603050405020304" pitchFamily="18" charset="0"/>
                <a:cs typeface="Times New Roman" panose="02020603050405020304" pitchFamily="18" charset="0"/>
              </a:rPr>
              <a:t>Figure 1.5: Religious affiliation of the respondents</a:t>
            </a:r>
            <a:br>
              <a:rPr lang="en-US" b="1" kern="100" dirty="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graphicFrame>
        <p:nvGraphicFramePr>
          <p:cNvPr id="7" name="Content Placeholder 3">
            <a:extLst>
              <a:ext uri="{FF2B5EF4-FFF2-40B4-BE49-F238E27FC236}">
                <a16:creationId xmlns:a16="http://schemas.microsoft.com/office/drawing/2014/main" id="{8934454F-FF08-780F-D400-35401D7F268A}"/>
              </a:ext>
            </a:extLst>
          </p:cNvPr>
          <p:cNvGraphicFramePr>
            <a:graphicFrameLocks noGrp="1"/>
          </p:cNvGraphicFramePr>
          <p:nvPr>
            <p:ph idx="1"/>
            <p:extLst>
              <p:ext uri="{D42A27DB-BD31-4B8C-83A1-F6EECF244321}">
                <p14:modId xmlns:p14="http://schemas.microsoft.com/office/powerpoint/2010/main" val="625889485"/>
              </p:ext>
            </p:extLst>
          </p:nvPr>
        </p:nvGraphicFramePr>
        <p:xfrm>
          <a:off x="4643648" y="1252010"/>
          <a:ext cx="69140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892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4D153D-0ECF-E03A-F179-7AA681E73291}"/>
              </a:ext>
            </a:extLst>
          </p:cNvPr>
          <p:cNvSpPr>
            <a:spLocks noGrp="1"/>
          </p:cNvSpPr>
          <p:nvPr>
            <p:ph type="title"/>
          </p:nvPr>
        </p:nvSpPr>
        <p:spPr>
          <a:xfrm>
            <a:off x="612650" y="1252728"/>
            <a:ext cx="2368675" cy="4768815"/>
          </a:xfrm>
        </p:spPr>
        <p:txBody>
          <a:bodyPr>
            <a:normAutofit/>
          </a:bodyPr>
          <a:lstStyle/>
          <a:p>
            <a:r>
              <a:rPr lang="en-GB" sz="3200" b="1" i="0" kern="100" dirty="0">
                <a:effectLst/>
                <a:latin typeface="Garamond" panose="02020404030301010803" pitchFamily="18" charset="0"/>
                <a:ea typeface="Times New Roman" panose="02020603050405020304" pitchFamily="18" charset="0"/>
                <a:cs typeface="Times New Roman" panose="02020603050405020304" pitchFamily="18" charset="0"/>
              </a:rPr>
              <a:t>Table 1.1: Income levels of the respondents</a:t>
            </a:r>
            <a:br>
              <a:rPr lang="en-US" sz="3200" b="1" i="1" kern="100" dirty="0">
                <a:effectLst/>
                <a:latin typeface="Aptos" panose="020B0004020202020204" pitchFamily="34" charset="0"/>
                <a:ea typeface="Times New Roman" panose="02020603050405020304" pitchFamily="18" charset="0"/>
                <a:cs typeface="Times New Roman" panose="02020603050405020304" pitchFamily="18" charset="0"/>
              </a:rPr>
            </a:br>
            <a:endParaRPr lang="en-US" sz="3200" dirty="0"/>
          </a:p>
        </p:txBody>
      </p:sp>
      <p:graphicFrame>
        <p:nvGraphicFramePr>
          <p:cNvPr id="4" name="Content Placeholder 3">
            <a:extLst>
              <a:ext uri="{FF2B5EF4-FFF2-40B4-BE49-F238E27FC236}">
                <a16:creationId xmlns:a16="http://schemas.microsoft.com/office/drawing/2014/main" id="{B08001B2-BE8E-5D2A-E9B5-5F6E48167E94}"/>
              </a:ext>
            </a:extLst>
          </p:cNvPr>
          <p:cNvGraphicFramePr>
            <a:graphicFrameLocks noGrp="1"/>
          </p:cNvGraphicFramePr>
          <p:nvPr>
            <p:ph idx="1"/>
            <p:extLst>
              <p:ext uri="{D42A27DB-BD31-4B8C-83A1-F6EECF244321}">
                <p14:modId xmlns:p14="http://schemas.microsoft.com/office/powerpoint/2010/main" val="3005814873"/>
              </p:ext>
            </p:extLst>
          </p:nvPr>
        </p:nvGraphicFramePr>
        <p:xfrm>
          <a:off x="2981325" y="836457"/>
          <a:ext cx="8576364" cy="4407349"/>
        </p:xfrm>
        <a:graphic>
          <a:graphicData uri="http://schemas.openxmlformats.org/drawingml/2006/table">
            <a:tbl>
              <a:tblPr firstRow="1" firstCol="1" bandRow="1">
                <a:tableStyleId>{5C22544A-7EE6-4342-B048-85BDC9FD1C3A}</a:tableStyleId>
              </a:tblPr>
              <a:tblGrid>
                <a:gridCol w="2624012">
                  <a:extLst>
                    <a:ext uri="{9D8B030D-6E8A-4147-A177-3AD203B41FA5}">
                      <a16:colId xmlns:a16="http://schemas.microsoft.com/office/drawing/2014/main" val="1986282742"/>
                    </a:ext>
                  </a:extLst>
                </a:gridCol>
                <a:gridCol w="1133798">
                  <a:extLst>
                    <a:ext uri="{9D8B030D-6E8A-4147-A177-3AD203B41FA5}">
                      <a16:colId xmlns:a16="http://schemas.microsoft.com/office/drawing/2014/main" val="689627032"/>
                    </a:ext>
                  </a:extLst>
                </a:gridCol>
                <a:gridCol w="762697">
                  <a:extLst>
                    <a:ext uri="{9D8B030D-6E8A-4147-A177-3AD203B41FA5}">
                      <a16:colId xmlns:a16="http://schemas.microsoft.com/office/drawing/2014/main" val="3445459039"/>
                    </a:ext>
                  </a:extLst>
                </a:gridCol>
                <a:gridCol w="1133800">
                  <a:extLst>
                    <a:ext uri="{9D8B030D-6E8A-4147-A177-3AD203B41FA5}">
                      <a16:colId xmlns:a16="http://schemas.microsoft.com/office/drawing/2014/main" val="2686754222"/>
                    </a:ext>
                  </a:extLst>
                </a:gridCol>
                <a:gridCol w="1013963">
                  <a:extLst>
                    <a:ext uri="{9D8B030D-6E8A-4147-A177-3AD203B41FA5}">
                      <a16:colId xmlns:a16="http://schemas.microsoft.com/office/drawing/2014/main" val="2834883921"/>
                    </a:ext>
                  </a:extLst>
                </a:gridCol>
                <a:gridCol w="1133800">
                  <a:extLst>
                    <a:ext uri="{9D8B030D-6E8A-4147-A177-3AD203B41FA5}">
                      <a16:colId xmlns:a16="http://schemas.microsoft.com/office/drawing/2014/main" val="2440092781"/>
                    </a:ext>
                  </a:extLst>
                </a:gridCol>
                <a:gridCol w="774294">
                  <a:extLst>
                    <a:ext uri="{9D8B030D-6E8A-4147-A177-3AD203B41FA5}">
                      <a16:colId xmlns:a16="http://schemas.microsoft.com/office/drawing/2014/main" val="3955250999"/>
                    </a:ext>
                  </a:extLst>
                </a:gridCol>
              </a:tblGrid>
              <a:tr h="451134">
                <a:tc rowSpan="2">
                  <a:txBody>
                    <a:bodyPr/>
                    <a:lstStyle/>
                    <a:p>
                      <a:pPr marL="0" marR="0">
                        <a:lnSpc>
                          <a:spcPct val="115000"/>
                        </a:lnSpc>
                        <a:spcAft>
                          <a:spcPts val="800"/>
                        </a:spcAft>
                        <a:buNone/>
                      </a:pPr>
                      <a:r>
                        <a:rPr lang="en-US" sz="1500" kern="0">
                          <a:effectLst/>
                        </a:rPr>
                        <a:t>Income Level per month</a:t>
                      </a:r>
                      <a:endParaRPr lang="en-US" sz="1500" kern="100">
                        <a:effectLst/>
                      </a:endParaRPr>
                    </a:p>
                    <a:p>
                      <a:pPr marL="0" marR="0">
                        <a:lnSpc>
                          <a:spcPct val="115000"/>
                        </a:lnSpc>
                        <a:spcAft>
                          <a:spcPts val="800"/>
                        </a:spcAft>
                        <a:buNone/>
                      </a:pPr>
                      <a:r>
                        <a:rPr lang="en-US" sz="1500" kern="0">
                          <a:effectLst/>
                        </a:rPr>
                        <a:t> </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Male</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Male</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Female</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Female</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Total</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Total</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1051791085"/>
                  </a:ext>
                </a:extLst>
              </a:tr>
              <a:tr h="451134">
                <a:tc vMerge="1">
                  <a:txBody>
                    <a:bodyPr/>
                    <a:lstStyle/>
                    <a:p>
                      <a:endParaRPr lang="en-US"/>
                    </a:p>
                  </a:txBody>
                  <a:tcPr/>
                </a:tc>
                <a:tc>
                  <a:txBody>
                    <a:bodyPr/>
                    <a:lstStyle/>
                    <a:p>
                      <a:pPr marL="0" marR="0" algn="ctr">
                        <a:lnSpc>
                          <a:spcPct val="115000"/>
                        </a:lnSpc>
                        <a:spcAft>
                          <a:spcPts val="800"/>
                        </a:spcAft>
                        <a:buNone/>
                      </a:pPr>
                      <a:r>
                        <a:rPr lang="en-US" sz="1500" kern="0">
                          <a:effectLst/>
                        </a:rPr>
                        <a:t>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1604917030"/>
                  </a:ext>
                </a:extLst>
              </a:tr>
              <a:tr h="393129">
                <a:tc>
                  <a:txBody>
                    <a:bodyPr/>
                    <a:lstStyle/>
                    <a:p>
                      <a:pPr marL="0" marR="0">
                        <a:lnSpc>
                          <a:spcPct val="115000"/>
                        </a:lnSpc>
                        <a:spcAft>
                          <a:spcPts val="800"/>
                        </a:spcAft>
                        <a:buNone/>
                      </a:pPr>
                      <a:r>
                        <a:rPr lang="en-US" sz="1500" kern="0">
                          <a:effectLst/>
                        </a:rPr>
                        <a:t>Below Gh 500 </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412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19.8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511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23.8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923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21.8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1134265894"/>
                  </a:ext>
                </a:extLst>
              </a:tr>
              <a:tr h="393129">
                <a:tc>
                  <a:txBody>
                    <a:bodyPr/>
                    <a:lstStyle/>
                    <a:p>
                      <a:pPr marL="0" marR="0">
                        <a:lnSpc>
                          <a:spcPct val="115000"/>
                        </a:lnSpc>
                        <a:spcAft>
                          <a:spcPts val="800"/>
                        </a:spcAft>
                        <a:buNone/>
                      </a:pPr>
                      <a:r>
                        <a:rPr lang="en-US" sz="1500" kern="0" dirty="0" err="1">
                          <a:effectLst/>
                        </a:rPr>
                        <a:t>Gh</a:t>
                      </a:r>
                      <a:r>
                        <a:rPr lang="en-US" sz="1500" kern="0" dirty="0">
                          <a:effectLst/>
                        </a:rPr>
                        <a:t> 501 to 1,000</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532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25.5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658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30.7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1,190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28.1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996749269"/>
                  </a:ext>
                </a:extLst>
              </a:tr>
              <a:tr h="393129">
                <a:tc>
                  <a:txBody>
                    <a:bodyPr/>
                    <a:lstStyle/>
                    <a:p>
                      <a:pPr marL="0" marR="0">
                        <a:lnSpc>
                          <a:spcPct val="115000"/>
                        </a:lnSpc>
                        <a:spcAft>
                          <a:spcPts val="800"/>
                        </a:spcAft>
                        <a:buNone/>
                      </a:pPr>
                      <a:r>
                        <a:rPr lang="en-US" sz="1500" kern="0">
                          <a:effectLst/>
                        </a:rPr>
                        <a:t>Gh 1001-2,000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557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26.7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576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26.8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1,133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26.8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205030682"/>
                  </a:ext>
                </a:extLst>
              </a:tr>
              <a:tr h="393129">
                <a:tc>
                  <a:txBody>
                    <a:bodyPr/>
                    <a:lstStyle/>
                    <a:p>
                      <a:pPr marL="0" marR="0">
                        <a:lnSpc>
                          <a:spcPct val="115000"/>
                        </a:lnSpc>
                        <a:spcAft>
                          <a:spcPts val="800"/>
                        </a:spcAft>
                        <a:buNone/>
                      </a:pPr>
                      <a:r>
                        <a:rPr lang="en-US" sz="1500" kern="0">
                          <a:effectLst/>
                        </a:rPr>
                        <a:t>Gh 2,001-3,000    </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451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21.7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313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14.6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764</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18.1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1007103226"/>
                  </a:ext>
                </a:extLst>
              </a:tr>
              <a:tr h="393129">
                <a:tc>
                  <a:txBody>
                    <a:bodyPr/>
                    <a:lstStyle/>
                    <a:p>
                      <a:pPr marL="0" marR="0">
                        <a:lnSpc>
                          <a:spcPct val="115000"/>
                        </a:lnSpc>
                        <a:spcAft>
                          <a:spcPts val="800"/>
                        </a:spcAft>
                        <a:buNone/>
                      </a:pPr>
                      <a:r>
                        <a:rPr lang="en-US" sz="1500" kern="0">
                          <a:effectLst/>
                        </a:rPr>
                        <a:t>Gh 3001- 4000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98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4.7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62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160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3.8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2450318305"/>
                  </a:ext>
                </a:extLst>
              </a:tr>
              <a:tr h="393129">
                <a:tc>
                  <a:txBody>
                    <a:bodyPr/>
                    <a:lstStyle/>
                    <a:p>
                      <a:pPr marL="0" marR="0">
                        <a:lnSpc>
                          <a:spcPct val="115000"/>
                        </a:lnSpc>
                        <a:spcAft>
                          <a:spcPts val="800"/>
                        </a:spcAft>
                        <a:buNone/>
                      </a:pPr>
                      <a:r>
                        <a:rPr lang="en-US" sz="1500" kern="0">
                          <a:effectLst/>
                        </a:rPr>
                        <a:t>Gh 4,001-5000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0.7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0.3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0.5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349840850"/>
                  </a:ext>
                </a:extLst>
              </a:tr>
              <a:tr h="753178">
                <a:tc>
                  <a:txBody>
                    <a:bodyPr/>
                    <a:lstStyle/>
                    <a:p>
                      <a:pPr marL="0" marR="0">
                        <a:lnSpc>
                          <a:spcPct val="115000"/>
                        </a:lnSpc>
                        <a:spcAft>
                          <a:spcPts val="800"/>
                        </a:spcAft>
                        <a:buNone/>
                      </a:pPr>
                      <a:r>
                        <a:rPr lang="en-US" sz="1500" kern="0">
                          <a:effectLst/>
                        </a:rPr>
                        <a:t>Above Gh 5,001 per month</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0.9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0.9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37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0.9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1800365271"/>
                  </a:ext>
                </a:extLst>
              </a:tr>
              <a:tr h="393129">
                <a:tc>
                  <a:txBody>
                    <a:bodyPr/>
                    <a:lstStyle/>
                    <a:p>
                      <a:pPr marL="0" marR="0">
                        <a:lnSpc>
                          <a:spcPct val="115000"/>
                        </a:lnSpc>
                        <a:spcAft>
                          <a:spcPts val="800"/>
                        </a:spcAft>
                        <a:buNone/>
                      </a:pPr>
                      <a:r>
                        <a:rPr lang="en-US" sz="1500" kern="0">
                          <a:effectLst/>
                        </a:rPr>
                        <a:t>Total</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2,083.00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2,146.00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a:effectLst/>
                        </a:rPr>
                        <a:t>4,229.00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tc>
                  <a:txBody>
                    <a:bodyPr/>
                    <a:lstStyle/>
                    <a:p>
                      <a:pPr marL="0" marR="0" algn="ctr">
                        <a:lnSpc>
                          <a:spcPct val="115000"/>
                        </a:lnSpc>
                        <a:spcAft>
                          <a:spcPts val="800"/>
                        </a:spcAft>
                        <a:buNone/>
                      </a:pPr>
                      <a:r>
                        <a:rPr lang="en-US" sz="1500" kern="0" dirty="0">
                          <a:effectLst/>
                        </a:rPr>
                        <a:t>100</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3371" marR="73371" marT="0" marB="0" anchor="b"/>
                </a:tc>
                <a:extLst>
                  <a:ext uri="{0D108BD9-81ED-4DB2-BD59-A6C34878D82A}">
                    <a16:rowId xmlns:a16="http://schemas.microsoft.com/office/drawing/2014/main" val="1738702917"/>
                  </a:ext>
                </a:extLst>
              </a:tr>
            </a:tbl>
          </a:graphicData>
        </a:graphic>
      </p:graphicFrame>
    </p:spTree>
    <p:extLst>
      <p:ext uri="{BB962C8B-B14F-4D97-AF65-F5344CB8AC3E}">
        <p14:creationId xmlns:p14="http://schemas.microsoft.com/office/powerpoint/2010/main" val="65946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C82D8-5B1C-207A-97F7-E7AA29D07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B306D-D54B-35A5-FD78-6EF6CE3CAA42}"/>
              </a:ext>
            </a:extLst>
          </p:cNvPr>
          <p:cNvSpPr>
            <a:spLocks noGrp="1"/>
          </p:cNvSpPr>
          <p:nvPr>
            <p:ph type="title"/>
          </p:nvPr>
        </p:nvSpPr>
        <p:spPr>
          <a:xfrm>
            <a:off x="493776" y="2743200"/>
            <a:ext cx="10653578" cy="1132258"/>
          </a:xfrm>
        </p:spPr>
        <p:txBody>
          <a:bodyPr/>
          <a:lstStyle/>
          <a:p>
            <a:pPr algn="ctr"/>
            <a:r>
              <a:rPr lang="en-US" sz="3600" dirty="0"/>
              <a:t>3. Political </a:t>
            </a:r>
            <a:r>
              <a:rPr lang="en-US" dirty="0"/>
              <a:t>A</a:t>
            </a:r>
            <a:r>
              <a:rPr lang="en-US" sz="3600" dirty="0"/>
              <a:t>ffiliation and Participation in the Previous </a:t>
            </a:r>
            <a:r>
              <a:rPr lang="en-US" dirty="0"/>
              <a:t>E</a:t>
            </a:r>
            <a:r>
              <a:rPr lang="en-US" sz="3600" dirty="0"/>
              <a:t>lections</a:t>
            </a:r>
          </a:p>
        </p:txBody>
      </p:sp>
    </p:spTree>
    <p:extLst>
      <p:ext uri="{BB962C8B-B14F-4D97-AF65-F5344CB8AC3E}">
        <p14:creationId xmlns:p14="http://schemas.microsoft.com/office/powerpoint/2010/main" val="285467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980B8-38D3-2F10-BE51-93217201B6E3}"/>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3.1: Do you feel strongly attached to a political party?</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033B4065-8726-8D6A-216A-9B20AAA2FC68}"/>
              </a:ext>
            </a:extLst>
          </p:cNvPr>
          <p:cNvGraphicFramePr>
            <a:graphicFrameLocks noGrp="1"/>
          </p:cNvGraphicFramePr>
          <p:nvPr>
            <p:ph idx="1"/>
            <p:extLst>
              <p:ext uri="{D42A27DB-BD31-4B8C-83A1-F6EECF244321}">
                <p14:modId xmlns:p14="http://schemas.microsoft.com/office/powerpoint/2010/main" val="3106324265"/>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760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04D4C-A380-956C-3915-A8A9FAC00256}"/>
              </a:ext>
            </a:extLst>
          </p:cNvPr>
          <p:cNvSpPr>
            <a:spLocks noGrp="1"/>
          </p:cNvSpPr>
          <p:nvPr>
            <p:ph type="title"/>
          </p:nvPr>
        </p:nvSpPr>
        <p:spPr>
          <a:xfrm>
            <a:off x="612649" y="548638"/>
            <a:ext cx="3493008" cy="5788152"/>
          </a:xfrm>
        </p:spPr>
        <p:txBody>
          <a:bodyPr anchor="ctr">
            <a:normAutofit/>
          </a:bodyPr>
          <a:lstStyle/>
          <a:p>
            <a:r>
              <a:rPr lang="en-GB" sz="4000" b="1" kern="100">
                <a:effectLst/>
                <a:latin typeface="Garamond" panose="02020404030301010803" pitchFamily="18" charset="0"/>
                <a:ea typeface="Times New Roman" panose="02020603050405020304" pitchFamily="18" charset="0"/>
                <a:cs typeface="Times New Roman" panose="02020603050405020304" pitchFamily="18" charset="0"/>
              </a:rPr>
              <a:t>Figure 3.2: If strongly attached to a political party, which party is this?</a:t>
            </a:r>
            <a:br>
              <a:rPr lang="en-US" sz="4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4000"/>
          </a:p>
        </p:txBody>
      </p:sp>
      <p:graphicFrame>
        <p:nvGraphicFramePr>
          <p:cNvPr id="7" name="Content Placeholder 3">
            <a:extLst>
              <a:ext uri="{FF2B5EF4-FFF2-40B4-BE49-F238E27FC236}">
                <a16:creationId xmlns:a16="http://schemas.microsoft.com/office/drawing/2014/main" id="{4346DDF3-4DC0-D473-DB07-398C4B3AA20B}"/>
              </a:ext>
            </a:extLst>
          </p:cNvPr>
          <p:cNvGraphicFramePr>
            <a:graphicFrameLocks noGrp="1"/>
          </p:cNvGraphicFramePr>
          <p:nvPr>
            <p:ph idx="1"/>
            <p:extLst>
              <p:ext uri="{D42A27DB-BD31-4B8C-83A1-F6EECF244321}">
                <p14:modId xmlns:p14="http://schemas.microsoft.com/office/powerpoint/2010/main" val="1061049399"/>
              </p:ext>
            </p:extLst>
          </p:nvPr>
        </p:nvGraphicFramePr>
        <p:xfrm>
          <a:off x="4608246" y="548640"/>
          <a:ext cx="6949440" cy="578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297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D5B53-F3CF-1526-8970-D38451BC5751}"/>
              </a:ext>
            </a:extLst>
          </p:cNvPr>
          <p:cNvSpPr>
            <a:spLocks noGrp="1"/>
          </p:cNvSpPr>
          <p:nvPr>
            <p:ph type="title"/>
          </p:nvPr>
        </p:nvSpPr>
        <p:spPr>
          <a:xfrm>
            <a:off x="612649" y="548638"/>
            <a:ext cx="3493008" cy="5788152"/>
          </a:xfrm>
        </p:spPr>
        <p:txBody>
          <a:bodyPr anchor="ctr">
            <a:normAutofit/>
          </a:bodyPr>
          <a:lstStyle/>
          <a:p>
            <a:r>
              <a:rPr lang="en-GB" sz="4000" b="1" kern="100">
                <a:effectLst/>
                <a:latin typeface="Garamond" panose="02020404030301010803" pitchFamily="18" charset="0"/>
                <a:ea typeface="Times New Roman" panose="02020603050405020304" pitchFamily="18" charset="0"/>
                <a:cs typeface="Times New Roman" panose="02020603050405020304" pitchFamily="18" charset="0"/>
              </a:rPr>
              <a:t>Figure 3.5: Did you vote in the 2016 General Election?</a:t>
            </a:r>
            <a:br>
              <a:rPr lang="en-US" sz="4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4000"/>
          </a:p>
        </p:txBody>
      </p:sp>
      <p:graphicFrame>
        <p:nvGraphicFramePr>
          <p:cNvPr id="7" name="Content Placeholder 3">
            <a:extLst>
              <a:ext uri="{FF2B5EF4-FFF2-40B4-BE49-F238E27FC236}">
                <a16:creationId xmlns:a16="http://schemas.microsoft.com/office/drawing/2014/main" id="{D72F3DE9-19D1-70BB-7E16-505E1431AB1F}"/>
              </a:ext>
            </a:extLst>
          </p:cNvPr>
          <p:cNvGraphicFramePr>
            <a:graphicFrameLocks noGrp="1"/>
          </p:cNvGraphicFramePr>
          <p:nvPr>
            <p:ph idx="1"/>
            <p:extLst>
              <p:ext uri="{D42A27DB-BD31-4B8C-83A1-F6EECF244321}">
                <p14:modId xmlns:p14="http://schemas.microsoft.com/office/powerpoint/2010/main" val="499302346"/>
              </p:ext>
            </p:extLst>
          </p:nvPr>
        </p:nvGraphicFramePr>
        <p:xfrm>
          <a:off x="4608246" y="548640"/>
          <a:ext cx="6949440" cy="578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55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C04BC-67C4-3148-8915-2DF25531CA07}"/>
              </a:ext>
            </a:extLst>
          </p:cNvPr>
          <p:cNvSpPr>
            <a:spLocks noGrp="1"/>
          </p:cNvSpPr>
          <p:nvPr>
            <p:ph type="title"/>
          </p:nvPr>
        </p:nvSpPr>
        <p:spPr>
          <a:xfrm>
            <a:off x="612649" y="548638"/>
            <a:ext cx="3493008" cy="5788152"/>
          </a:xfrm>
        </p:spPr>
        <p:txBody>
          <a:bodyPr anchor="ctr">
            <a:normAutofit/>
          </a:bodyPr>
          <a:lstStyle/>
          <a:p>
            <a:r>
              <a:rPr lang="en-GB" sz="3700" b="1" kern="100">
                <a:effectLst/>
                <a:latin typeface="Garamond" panose="02020404030301010803" pitchFamily="18" charset="0"/>
                <a:ea typeface="Times New Roman" panose="02020603050405020304" pitchFamily="18" charset="0"/>
                <a:cs typeface="Times New Roman" panose="02020603050405020304" pitchFamily="18" charset="0"/>
              </a:rPr>
              <a:t>Figure 3.6: If you voted in the 2016 General Election, which political party’s presidential candidate did you vote for?</a:t>
            </a:r>
            <a:br>
              <a:rPr lang="en-US" sz="37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700"/>
          </a:p>
        </p:txBody>
      </p:sp>
      <p:graphicFrame>
        <p:nvGraphicFramePr>
          <p:cNvPr id="7" name="Content Placeholder 3">
            <a:extLst>
              <a:ext uri="{FF2B5EF4-FFF2-40B4-BE49-F238E27FC236}">
                <a16:creationId xmlns:a16="http://schemas.microsoft.com/office/drawing/2014/main" id="{EA0826F7-7035-2691-8023-0EA0B1E2998F}"/>
              </a:ext>
            </a:extLst>
          </p:cNvPr>
          <p:cNvGraphicFramePr>
            <a:graphicFrameLocks noGrp="1"/>
          </p:cNvGraphicFramePr>
          <p:nvPr>
            <p:ph idx="1"/>
            <p:extLst>
              <p:ext uri="{D42A27DB-BD31-4B8C-83A1-F6EECF244321}">
                <p14:modId xmlns:p14="http://schemas.microsoft.com/office/powerpoint/2010/main" val="235221383"/>
              </p:ext>
            </p:extLst>
          </p:nvPr>
        </p:nvGraphicFramePr>
        <p:xfrm>
          <a:off x="4608246" y="548640"/>
          <a:ext cx="6949440" cy="578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63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731EF-7C48-90E0-CE26-71A79CCB0618}"/>
              </a:ext>
            </a:extLst>
          </p:cNvPr>
          <p:cNvSpPr>
            <a:spLocks noGrp="1"/>
          </p:cNvSpPr>
          <p:nvPr>
            <p:ph type="title"/>
          </p:nvPr>
        </p:nvSpPr>
        <p:spPr>
          <a:xfrm>
            <a:off x="612649" y="548638"/>
            <a:ext cx="3493008" cy="5788152"/>
          </a:xfrm>
        </p:spPr>
        <p:txBody>
          <a:bodyPr anchor="ctr">
            <a:normAutofit/>
          </a:bodyPr>
          <a:lstStyle/>
          <a:p>
            <a:r>
              <a:rPr lang="en-GB" sz="4000" b="1" kern="100">
                <a:effectLst/>
                <a:latin typeface="Garamond" panose="02020404030301010803" pitchFamily="18" charset="0"/>
                <a:ea typeface="Times New Roman" panose="02020603050405020304" pitchFamily="18" charset="0"/>
                <a:cs typeface="Times New Roman" panose="02020603050405020304" pitchFamily="18" charset="0"/>
              </a:rPr>
              <a:t>Figure 3.7: Did you vote in the 2020 General Election?</a:t>
            </a:r>
            <a:br>
              <a:rPr lang="en-US" sz="4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4000"/>
          </a:p>
        </p:txBody>
      </p:sp>
      <p:graphicFrame>
        <p:nvGraphicFramePr>
          <p:cNvPr id="7" name="Content Placeholder 3">
            <a:extLst>
              <a:ext uri="{FF2B5EF4-FFF2-40B4-BE49-F238E27FC236}">
                <a16:creationId xmlns:a16="http://schemas.microsoft.com/office/drawing/2014/main" id="{3A01C4B7-F96B-9F5A-FC75-76325042EB9C}"/>
              </a:ext>
            </a:extLst>
          </p:cNvPr>
          <p:cNvGraphicFramePr>
            <a:graphicFrameLocks noGrp="1"/>
          </p:cNvGraphicFramePr>
          <p:nvPr>
            <p:ph idx="1"/>
            <p:extLst>
              <p:ext uri="{D42A27DB-BD31-4B8C-83A1-F6EECF244321}">
                <p14:modId xmlns:p14="http://schemas.microsoft.com/office/powerpoint/2010/main" val="3352886844"/>
              </p:ext>
            </p:extLst>
          </p:nvPr>
        </p:nvGraphicFramePr>
        <p:xfrm>
          <a:off x="4608246" y="548640"/>
          <a:ext cx="6949440" cy="578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712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09A1-56C4-1812-D7F4-31212082F366}"/>
              </a:ext>
            </a:extLst>
          </p:cNvPr>
          <p:cNvSpPr>
            <a:spLocks noGrp="1"/>
          </p:cNvSpPr>
          <p:nvPr>
            <p:ph type="title"/>
          </p:nvPr>
        </p:nvSpPr>
        <p:spPr>
          <a:xfrm>
            <a:off x="612649" y="548638"/>
            <a:ext cx="3493008" cy="5788152"/>
          </a:xfrm>
        </p:spPr>
        <p:txBody>
          <a:bodyPr anchor="ctr">
            <a:normAutofit/>
          </a:bodyPr>
          <a:lstStyle/>
          <a:p>
            <a:r>
              <a:rPr lang="en-GB" sz="4000" b="1" kern="100">
                <a:effectLst/>
                <a:latin typeface="Garamond" panose="02020404030301010803" pitchFamily="18" charset="0"/>
                <a:ea typeface="Times New Roman" panose="02020603050405020304" pitchFamily="18" charset="0"/>
                <a:cs typeface="Times New Roman" panose="02020603050405020304" pitchFamily="18" charset="0"/>
              </a:rPr>
              <a:t>Figure 3.8: if you voted in the 2020 general election, which party candidate did you vote for?</a:t>
            </a:r>
            <a:br>
              <a:rPr lang="en-US" sz="4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4000"/>
          </a:p>
        </p:txBody>
      </p:sp>
      <p:graphicFrame>
        <p:nvGraphicFramePr>
          <p:cNvPr id="7" name="Content Placeholder 3">
            <a:extLst>
              <a:ext uri="{FF2B5EF4-FFF2-40B4-BE49-F238E27FC236}">
                <a16:creationId xmlns:a16="http://schemas.microsoft.com/office/drawing/2014/main" id="{78EED7BB-B1A0-0786-88F7-EB49F71FEB0E}"/>
              </a:ext>
            </a:extLst>
          </p:cNvPr>
          <p:cNvGraphicFramePr>
            <a:graphicFrameLocks noGrp="1"/>
          </p:cNvGraphicFramePr>
          <p:nvPr>
            <p:ph idx="1"/>
            <p:extLst>
              <p:ext uri="{D42A27DB-BD31-4B8C-83A1-F6EECF244321}">
                <p14:modId xmlns:p14="http://schemas.microsoft.com/office/powerpoint/2010/main" val="1751001091"/>
              </p:ext>
            </p:extLst>
          </p:nvPr>
        </p:nvGraphicFramePr>
        <p:xfrm>
          <a:off x="4608246" y="548640"/>
          <a:ext cx="6949440" cy="578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509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9820-A4C6-119B-FB08-32B01BB5D79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E6058C0-8B5D-07B5-1A8D-8BFEF68F76A6}"/>
              </a:ext>
            </a:extLst>
          </p:cNvPr>
          <p:cNvSpPr>
            <a:spLocks noGrp="1"/>
          </p:cNvSpPr>
          <p:nvPr>
            <p:ph idx="1"/>
          </p:nvPr>
        </p:nvSpPr>
        <p:spPr/>
        <p:txBody>
          <a:bodyPr/>
          <a:lstStyle/>
          <a:p>
            <a:r>
              <a:rPr lang="en-US" dirty="0"/>
              <a:t>Introduction</a:t>
            </a:r>
          </a:p>
          <a:p>
            <a:pPr lvl="1"/>
            <a:r>
              <a:rPr lang="en-US" sz="1200" i="1" dirty="0"/>
              <a:t>Background</a:t>
            </a:r>
          </a:p>
          <a:p>
            <a:pPr lvl="1"/>
            <a:r>
              <a:rPr lang="en-US" sz="1200" i="1" dirty="0"/>
              <a:t>Methodology</a:t>
            </a:r>
          </a:p>
          <a:p>
            <a:r>
              <a:rPr lang="en-US" sz="1800" dirty="0"/>
              <a:t>Demographic characteristics</a:t>
            </a:r>
          </a:p>
          <a:p>
            <a:r>
              <a:rPr lang="en-US" sz="1800" dirty="0"/>
              <a:t>Political affiliation and participation in the previous elections</a:t>
            </a:r>
          </a:p>
          <a:p>
            <a:r>
              <a:rPr lang="en-US" sz="1800" dirty="0"/>
              <a:t> Perceptions on why NPP lost</a:t>
            </a:r>
          </a:p>
          <a:p>
            <a:r>
              <a:rPr lang="en-US" sz="1800" dirty="0"/>
              <a:t>NPP’s defeat and the political future of Dr. Mahamudu Bawumia</a:t>
            </a:r>
          </a:p>
          <a:p>
            <a:r>
              <a:rPr lang="en-US" sz="1800" dirty="0"/>
              <a:t>Conclusion</a:t>
            </a:r>
          </a:p>
        </p:txBody>
      </p:sp>
    </p:spTree>
    <p:extLst>
      <p:ext uri="{BB962C8B-B14F-4D97-AF65-F5344CB8AC3E}">
        <p14:creationId xmlns:p14="http://schemas.microsoft.com/office/powerpoint/2010/main" val="412035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AEB2C-DBCC-E72E-8F3E-FF3E730B272F}"/>
              </a:ext>
            </a:extLst>
          </p:cNvPr>
          <p:cNvSpPr>
            <a:spLocks noGrp="1"/>
          </p:cNvSpPr>
          <p:nvPr>
            <p:ph type="title"/>
          </p:nvPr>
        </p:nvSpPr>
        <p:spPr>
          <a:xfrm>
            <a:off x="612649" y="548638"/>
            <a:ext cx="3493008" cy="5788152"/>
          </a:xfrm>
        </p:spPr>
        <p:txBody>
          <a:bodyPr anchor="ctr">
            <a:normAutofit/>
          </a:bodyPr>
          <a:lstStyle/>
          <a:p>
            <a:r>
              <a:rPr lang="en-GB" sz="4000" b="1" kern="100">
                <a:effectLst/>
                <a:latin typeface="Garamond" panose="02020404030301010803" pitchFamily="18" charset="0"/>
                <a:ea typeface="Times New Roman" panose="02020603050405020304" pitchFamily="18" charset="0"/>
                <a:cs typeface="Times New Roman" panose="02020603050405020304" pitchFamily="18" charset="0"/>
              </a:rPr>
              <a:t>Figure 3.9: Why did you vote for the party you voted for in the 2020 general elections?</a:t>
            </a:r>
            <a:br>
              <a:rPr lang="en-US" sz="4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4000"/>
          </a:p>
        </p:txBody>
      </p:sp>
      <p:graphicFrame>
        <p:nvGraphicFramePr>
          <p:cNvPr id="7" name="Content Placeholder 3">
            <a:extLst>
              <a:ext uri="{FF2B5EF4-FFF2-40B4-BE49-F238E27FC236}">
                <a16:creationId xmlns:a16="http://schemas.microsoft.com/office/drawing/2014/main" id="{9BA62D1C-F6CD-472F-C0D5-F42E7936CF35}"/>
              </a:ext>
            </a:extLst>
          </p:cNvPr>
          <p:cNvGraphicFramePr>
            <a:graphicFrameLocks noGrp="1"/>
          </p:cNvGraphicFramePr>
          <p:nvPr>
            <p:ph idx="1"/>
            <p:extLst>
              <p:ext uri="{D42A27DB-BD31-4B8C-83A1-F6EECF244321}">
                <p14:modId xmlns:p14="http://schemas.microsoft.com/office/powerpoint/2010/main" val="3691751854"/>
              </p:ext>
            </p:extLst>
          </p:nvPr>
        </p:nvGraphicFramePr>
        <p:xfrm>
          <a:off x="4608246" y="548640"/>
          <a:ext cx="6949440" cy="578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160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88D25-3FC3-ABD5-DBD9-27E732FF4594}"/>
              </a:ext>
            </a:extLst>
          </p:cNvPr>
          <p:cNvSpPr>
            <a:spLocks noGrp="1"/>
          </p:cNvSpPr>
          <p:nvPr>
            <p:ph type="title"/>
          </p:nvPr>
        </p:nvSpPr>
        <p:spPr>
          <a:xfrm>
            <a:off x="612649" y="548638"/>
            <a:ext cx="3493008" cy="5788152"/>
          </a:xfrm>
        </p:spPr>
        <p:txBody>
          <a:bodyPr anchor="ctr">
            <a:normAutofit/>
          </a:bodyPr>
          <a:lstStyle/>
          <a:p>
            <a:r>
              <a:rPr lang="en-GB" sz="4000" b="1" kern="100">
                <a:effectLst/>
                <a:latin typeface="Garamond" panose="02020404030301010803" pitchFamily="18" charset="0"/>
                <a:ea typeface="Times New Roman" panose="02020603050405020304" pitchFamily="18" charset="0"/>
                <a:cs typeface="Times New Roman" panose="02020603050405020304" pitchFamily="18" charset="0"/>
              </a:rPr>
              <a:t> Figure 3.10: Did you participate in the just-ended (7th December 2024) general elections?</a:t>
            </a:r>
            <a:endParaRPr lang="en-US" sz="4000"/>
          </a:p>
        </p:txBody>
      </p:sp>
      <p:graphicFrame>
        <p:nvGraphicFramePr>
          <p:cNvPr id="7" name="Content Placeholder 3">
            <a:extLst>
              <a:ext uri="{FF2B5EF4-FFF2-40B4-BE49-F238E27FC236}">
                <a16:creationId xmlns:a16="http://schemas.microsoft.com/office/drawing/2014/main" id="{FADA486C-444D-2EC7-4A59-BEE0C0845320}"/>
              </a:ext>
            </a:extLst>
          </p:cNvPr>
          <p:cNvGraphicFramePr>
            <a:graphicFrameLocks noGrp="1"/>
          </p:cNvGraphicFramePr>
          <p:nvPr>
            <p:ph idx="1"/>
            <p:extLst>
              <p:ext uri="{D42A27DB-BD31-4B8C-83A1-F6EECF244321}">
                <p14:modId xmlns:p14="http://schemas.microsoft.com/office/powerpoint/2010/main" val="627350284"/>
              </p:ext>
            </p:extLst>
          </p:nvPr>
        </p:nvGraphicFramePr>
        <p:xfrm>
          <a:off x="4608246" y="548640"/>
          <a:ext cx="6949440" cy="578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2736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298112-E571-A160-E3B0-4FC5E3D19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CB85B-97AA-1B35-548D-4DE47417812F}"/>
              </a:ext>
            </a:extLst>
          </p:cNvPr>
          <p:cNvSpPr>
            <a:spLocks noGrp="1"/>
          </p:cNvSpPr>
          <p:nvPr>
            <p:ph type="title"/>
          </p:nvPr>
        </p:nvSpPr>
        <p:spPr>
          <a:xfrm>
            <a:off x="609601" y="1252010"/>
            <a:ext cx="3494315" cy="4572000"/>
          </a:xfrm>
        </p:spPr>
        <p:txBody>
          <a:bodyPr anchor="t">
            <a:normAutofit/>
          </a:bodyPr>
          <a:lstStyle/>
          <a:p>
            <a:r>
              <a:rPr lang="en-GB" sz="3300" b="1" kern="100">
                <a:effectLst/>
                <a:latin typeface="Garamond" panose="02020404030301010803" pitchFamily="18" charset="0"/>
                <a:ea typeface="Times New Roman" panose="02020603050405020304" pitchFamily="18" charset="0"/>
                <a:cs typeface="Times New Roman" panose="02020603050405020304" pitchFamily="18" charset="0"/>
              </a:rPr>
              <a:t>Figure 3.11: Which political party’s presidential candidate did you vote for in the 2024 presidential elections?</a:t>
            </a:r>
            <a:br>
              <a:rPr lang="en-US" sz="33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300"/>
          </a:p>
        </p:txBody>
      </p:sp>
      <p:graphicFrame>
        <p:nvGraphicFramePr>
          <p:cNvPr id="15" name="Content Placeholder 5">
            <a:extLst>
              <a:ext uri="{FF2B5EF4-FFF2-40B4-BE49-F238E27FC236}">
                <a16:creationId xmlns:a16="http://schemas.microsoft.com/office/drawing/2014/main" id="{6CA614E6-88CE-65F3-E125-0DF5E9676DCD}"/>
              </a:ext>
            </a:extLst>
          </p:cNvPr>
          <p:cNvGraphicFramePr>
            <a:graphicFrameLocks noGrp="1"/>
          </p:cNvGraphicFramePr>
          <p:nvPr>
            <p:ph idx="1"/>
            <p:extLst>
              <p:ext uri="{D42A27DB-BD31-4B8C-83A1-F6EECF244321}">
                <p14:modId xmlns:p14="http://schemas.microsoft.com/office/powerpoint/2010/main" val="4232892994"/>
              </p:ext>
            </p:extLst>
          </p:nvPr>
        </p:nvGraphicFramePr>
        <p:xfrm>
          <a:off x="4643648" y="1252010"/>
          <a:ext cx="69140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274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298112-E571-A160-E3B0-4FC5E3D19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B4F23-6EA3-D1B7-B51A-E8DA21E3B973}"/>
              </a:ext>
            </a:extLst>
          </p:cNvPr>
          <p:cNvSpPr>
            <a:spLocks noGrp="1"/>
          </p:cNvSpPr>
          <p:nvPr>
            <p:ph type="title"/>
          </p:nvPr>
        </p:nvSpPr>
        <p:spPr>
          <a:xfrm>
            <a:off x="609601" y="1252010"/>
            <a:ext cx="3494315" cy="4572000"/>
          </a:xfrm>
        </p:spPr>
        <p:txBody>
          <a:bodyPr anchor="t">
            <a:normAutofit/>
          </a:bodyPr>
          <a:lstStyle/>
          <a:p>
            <a:r>
              <a:rPr lang="en-GB" b="1" kern="100">
                <a:effectLst/>
                <a:latin typeface="Garamond" panose="02020404030301010803" pitchFamily="18" charset="0"/>
                <a:ea typeface="Times New Roman" panose="02020603050405020304" pitchFamily="18" charset="0"/>
                <a:cs typeface="Times New Roman" panose="02020603050405020304" pitchFamily="18" charset="0"/>
              </a:rPr>
              <a:t>Figure 3.11: Indicate the most important reason for your choice for a president in the 2024 elections. </a:t>
            </a:r>
            <a:br>
              <a:rPr lang="en-US"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graphicFrame>
        <p:nvGraphicFramePr>
          <p:cNvPr id="7" name="Content Placeholder 3">
            <a:extLst>
              <a:ext uri="{FF2B5EF4-FFF2-40B4-BE49-F238E27FC236}">
                <a16:creationId xmlns:a16="http://schemas.microsoft.com/office/drawing/2014/main" id="{E315DB64-BF35-1F72-8B48-3D1F189A5FA3}"/>
              </a:ext>
            </a:extLst>
          </p:cNvPr>
          <p:cNvGraphicFramePr>
            <a:graphicFrameLocks noGrp="1"/>
          </p:cNvGraphicFramePr>
          <p:nvPr>
            <p:ph idx="1"/>
            <p:extLst>
              <p:ext uri="{D42A27DB-BD31-4B8C-83A1-F6EECF244321}">
                <p14:modId xmlns:p14="http://schemas.microsoft.com/office/powerpoint/2010/main" val="2487652898"/>
              </p:ext>
            </p:extLst>
          </p:nvPr>
        </p:nvGraphicFramePr>
        <p:xfrm>
          <a:off x="4643648" y="1252010"/>
          <a:ext cx="69140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610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65F7F7-2FCE-8F01-53DE-15C39342B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5F5EA-2249-73E2-7B9D-7E554564D427}"/>
              </a:ext>
            </a:extLst>
          </p:cNvPr>
          <p:cNvSpPr>
            <a:spLocks noGrp="1"/>
          </p:cNvSpPr>
          <p:nvPr>
            <p:ph type="title"/>
          </p:nvPr>
        </p:nvSpPr>
        <p:spPr>
          <a:xfrm>
            <a:off x="1731821" y="501345"/>
            <a:ext cx="8728364" cy="689279"/>
          </a:xfrm>
        </p:spPr>
        <p:txBody>
          <a:bodyPr vert="horz" lIns="91440" tIns="45720" rIns="91440" bIns="45720" rtlCol="0" anchor="b">
            <a:normAutofit/>
          </a:bodyPr>
          <a:lstStyle/>
          <a:p>
            <a:pPr algn="ctr"/>
            <a:r>
              <a:rPr lang="en-US" sz="2000" i="0">
                <a:effectLst/>
              </a:rPr>
              <a:t>Table 1.3: Which voter of what political party voted for who?</a:t>
            </a:r>
            <a:br>
              <a:rPr lang="en-US" sz="2000" i="1">
                <a:effectLst/>
              </a:rPr>
            </a:br>
            <a:endParaRPr lang="en-US" sz="2000"/>
          </a:p>
        </p:txBody>
      </p:sp>
      <p:graphicFrame>
        <p:nvGraphicFramePr>
          <p:cNvPr id="4" name="Content Placeholder 3">
            <a:extLst>
              <a:ext uri="{FF2B5EF4-FFF2-40B4-BE49-F238E27FC236}">
                <a16:creationId xmlns:a16="http://schemas.microsoft.com/office/drawing/2014/main" id="{3E46F43D-A5FD-A963-0C17-CABF6071A1D4}"/>
              </a:ext>
            </a:extLst>
          </p:cNvPr>
          <p:cNvGraphicFramePr>
            <a:graphicFrameLocks noGrp="1"/>
          </p:cNvGraphicFramePr>
          <p:nvPr>
            <p:ph idx="1"/>
            <p:extLst>
              <p:ext uri="{D42A27DB-BD31-4B8C-83A1-F6EECF244321}">
                <p14:modId xmlns:p14="http://schemas.microsoft.com/office/powerpoint/2010/main" val="838027603"/>
              </p:ext>
            </p:extLst>
          </p:nvPr>
        </p:nvGraphicFramePr>
        <p:xfrm>
          <a:off x="1994916" y="1190624"/>
          <a:ext cx="9216009" cy="4958000"/>
        </p:xfrm>
        <a:graphic>
          <a:graphicData uri="http://schemas.openxmlformats.org/drawingml/2006/table">
            <a:tbl>
              <a:tblPr firstRow="1" firstCol="1" bandRow="1"/>
              <a:tblGrid>
                <a:gridCol w="3505064">
                  <a:extLst>
                    <a:ext uri="{9D8B030D-6E8A-4147-A177-3AD203B41FA5}">
                      <a16:colId xmlns:a16="http://schemas.microsoft.com/office/drawing/2014/main" val="3364750082"/>
                    </a:ext>
                  </a:extLst>
                </a:gridCol>
                <a:gridCol w="1374422">
                  <a:extLst>
                    <a:ext uri="{9D8B030D-6E8A-4147-A177-3AD203B41FA5}">
                      <a16:colId xmlns:a16="http://schemas.microsoft.com/office/drawing/2014/main" val="540243508"/>
                    </a:ext>
                  </a:extLst>
                </a:gridCol>
                <a:gridCol w="1454932">
                  <a:extLst>
                    <a:ext uri="{9D8B030D-6E8A-4147-A177-3AD203B41FA5}">
                      <a16:colId xmlns:a16="http://schemas.microsoft.com/office/drawing/2014/main" val="3993209259"/>
                    </a:ext>
                  </a:extLst>
                </a:gridCol>
                <a:gridCol w="1750616">
                  <a:extLst>
                    <a:ext uri="{9D8B030D-6E8A-4147-A177-3AD203B41FA5}">
                      <a16:colId xmlns:a16="http://schemas.microsoft.com/office/drawing/2014/main" val="1536585153"/>
                    </a:ext>
                  </a:extLst>
                </a:gridCol>
                <a:gridCol w="1130975">
                  <a:extLst>
                    <a:ext uri="{9D8B030D-6E8A-4147-A177-3AD203B41FA5}">
                      <a16:colId xmlns:a16="http://schemas.microsoft.com/office/drawing/2014/main" val="2629157678"/>
                    </a:ext>
                  </a:extLst>
                </a:gridCol>
              </a:tblGrid>
              <a:tr h="1261758">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Parties</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New Patriotic Party (NPP)</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National Democratic Congress (NDC)</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Other Political Parties/Floating </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Total</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5460355"/>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NDC - John Dramani Mahama</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14.6</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A72E"/>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98.4</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72.3</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A72E"/>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61.9</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8422665"/>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GUM - Christian Kwabena Andrews</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0.6</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0.1</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0.6</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0.4</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9839620"/>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NPP - Mahamudu Bawumia</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83.9</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1.6</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9ED5"/>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22.8</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9ED5"/>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36.1</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495062"/>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CPP - Nana Akosua Kumankumah</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0.1</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0.2</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0.1</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942809"/>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NF - Nana Kwame Bediako</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0.4</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1.7</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0.7</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684425"/>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GFP - Akua Donkor</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0.1</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732940"/>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MfC - Alan Kyeremateng</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0.3</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0.8</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0.3</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9069752"/>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APC - Hassan Ayariga</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0.1</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2630211"/>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LPG - Kofi Akpaloo</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0.1</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8803089"/>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PPP - Brigitte Dzogbenuku</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0.2</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0.1</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975061"/>
                  </a:ext>
                </a:extLst>
              </a:tr>
              <a:tr h="336022">
                <a:tc>
                  <a:txBody>
                    <a:bodyPr/>
                    <a:lstStyle/>
                    <a:p>
                      <a:pPr marL="0" marR="0" algn="l"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Total</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4D8"/>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2400" b="0" i="0" u="none" strike="noStrike">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2400" b="0" i="0" u="none" strike="noStrike" dirty="0">
                        <a:effectLst/>
                        <a:latin typeface="Arial" panose="020B0604020202020204" pitchFamily="34" charset="0"/>
                      </a:endParaRPr>
                    </a:p>
                  </a:txBody>
                  <a:tcPr marL="92126" marR="92126" marT="12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6732390"/>
                  </a:ext>
                </a:extLst>
              </a:tr>
            </a:tbl>
          </a:graphicData>
        </a:graphic>
      </p:graphicFrame>
    </p:spTree>
    <p:extLst>
      <p:ext uri="{BB962C8B-B14F-4D97-AF65-F5344CB8AC3E}">
        <p14:creationId xmlns:p14="http://schemas.microsoft.com/office/powerpoint/2010/main" val="1411732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5B9334-3E03-4CA7-3616-4D3C9DC2C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DDA1A-C746-6925-B469-7F761403E918}"/>
              </a:ext>
            </a:extLst>
          </p:cNvPr>
          <p:cNvSpPr>
            <a:spLocks noGrp="1"/>
          </p:cNvSpPr>
          <p:nvPr>
            <p:ph type="title"/>
          </p:nvPr>
        </p:nvSpPr>
        <p:spPr>
          <a:xfrm>
            <a:off x="1514856" y="548640"/>
            <a:ext cx="9162288" cy="1132258"/>
          </a:xfrm>
        </p:spPr>
        <p:txBody>
          <a:bodyPr>
            <a:normAutofit/>
          </a:bodyPr>
          <a:lstStyle/>
          <a:p>
            <a:r>
              <a:rPr lang="en-GB" sz="2500" b="1" i="0" kern="100">
                <a:effectLst/>
                <a:latin typeface="Garamond" panose="02020404030301010803" pitchFamily="18" charset="0"/>
                <a:ea typeface="Times New Roman" panose="02020603050405020304" pitchFamily="18" charset="0"/>
                <a:cs typeface="Times New Roman" panose="02020603050405020304" pitchFamily="18" charset="0"/>
              </a:rPr>
              <a:t>Table 1.4: Location and political parties of voters who voted for President Mahama</a:t>
            </a:r>
            <a:br>
              <a:rPr lang="en-US" sz="2500" b="1" i="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2500"/>
          </a:p>
        </p:txBody>
      </p:sp>
      <p:graphicFrame>
        <p:nvGraphicFramePr>
          <p:cNvPr id="4" name="Content Placeholder 3">
            <a:extLst>
              <a:ext uri="{FF2B5EF4-FFF2-40B4-BE49-F238E27FC236}">
                <a16:creationId xmlns:a16="http://schemas.microsoft.com/office/drawing/2014/main" id="{B6D0F2B6-AF2C-BD6B-E82C-BE16DB26B9FB}"/>
              </a:ext>
            </a:extLst>
          </p:cNvPr>
          <p:cNvGraphicFramePr>
            <a:graphicFrameLocks noGrp="1"/>
          </p:cNvGraphicFramePr>
          <p:nvPr>
            <p:ph idx="1"/>
            <p:extLst>
              <p:ext uri="{D42A27DB-BD31-4B8C-83A1-F6EECF244321}">
                <p14:modId xmlns:p14="http://schemas.microsoft.com/office/powerpoint/2010/main" val="513218333"/>
              </p:ext>
            </p:extLst>
          </p:nvPr>
        </p:nvGraphicFramePr>
        <p:xfrm>
          <a:off x="1638900" y="1390650"/>
          <a:ext cx="8914202" cy="4717535"/>
        </p:xfrm>
        <a:graphic>
          <a:graphicData uri="http://schemas.openxmlformats.org/drawingml/2006/table">
            <a:tbl>
              <a:tblPr firstRow="1" firstCol="1" bandRow="1">
                <a:tableStyleId>{5C22544A-7EE6-4342-B048-85BDC9FD1C3A}</a:tableStyleId>
              </a:tblPr>
              <a:tblGrid>
                <a:gridCol w="2302676">
                  <a:extLst>
                    <a:ext uri="{9D8B030D-6E8A-4147-A177-3AD203B41FA5}">
                      <a16:colId xmlns:a16="http://schemas.microsoft.com/office/drawing/2014/main" val="1462278518"/>
                    </a:ext>
                  </a:extLst>
                </a:gridCol>
                <a:gridCol w="1672238">
                  <a:extLst>
                    <a:ext uri="{9D8B030D-6E8A-4147-A177-3AD203B41FA5}">
                      <a16:colId xmlns:a16="http://schemas.microsoft.com/office/drawing/2014/main" val="2647327367"/>
                    </a:ext>
                  </a:extLst>
                </a:gridCol>
                <a:gridCol w="2104538">
                  <a:extLst>
                    <a:ext uri="{9D8B030D-6E8A-4147-A177-3AD203B41FA5}">
                      <a16:colId xmlns:a16="http://schemas.microsoft.com/office/drawing/2014/main" val="1473019798"/>
                    </a:ext>
                  </a:extLst>
                </a:gridCol>
                <a:gridCol w="1493043">
                  <a:extLst>
                    <a:ext uri="{9D8B030D-6E8A-4147-A177-3AD203B41FA5}">
                      <a16:colId xmlns:a16="http://schemas.microsoft.com/office/drawing/2014/main" val="3670549576"/>
                    </a:ext>
                  </a:extLst>
                </a:gridCol>
                <a:gridCol w="1341707">
                  <a:extLst>
                    <a:ext uri="{9D8B030D-6E8A-4147-A177-3AD203B41FA5}">
                      <a16:colId xmlns:a16="http://schemas.microsoft.com/office/drawing/2014/main" val="2907822531"/>
                    </a:ext>
                  </a:extLst>
                </a:gridCol>
              </a:tblGrid>
              <a:tr h="467161">
                <a:tc>
                  <a:txBody>
                    <a:bodyPr/>
                    <a:lstStyle/>
                    <a:p>
                      <a:pPr marL="0" marR="0">
                        <a:lnSpc>
                          <a:spcPct val="115000"/>
                        </a:lnSpc>
                        <a:spcAft>
                          <a:spcPts val="800"/>
                        </a:spcAft>
                        <a:buNone/>
                      </a:pPr>
                      <a:r>
                        <a:rPr lang="en-US" sz="1100" kern="0">
                          <a:effectLst/>
                        </a:rPr>
                        <a:t>Region</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New Patriotic Party (NPP)</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National Democratic Congress (NDC)</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Other</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Total</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1421123699"/>
                  </a:ext>
                </a:extLst>
              </a:tr>
              <a:tr h="250022">
                <a:tc>
                  <a:txBody>
                    <a:bodyPr/>
                    <a:lstStyle/>
                    <a:p>
                      <a:pPr marL="0" marR="0">
                        <a:lnSpc>
                          <a:spcPct val="115000"/>
                        </a:lnSpc>
                        <a:spcAft>
                          <a:spcPts val="800"/>
                        </a:spcAft>
                        <a:buNone/>
                      </a:pPr>
                      <a:r>
                        <a:rPr lang="en-US" sz="1100" kern="0">
                          <a:effectLst/>
                        </a:rPr>
                        <a:t>Western</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10.6</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77.9</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11.5</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411581562"/>
                  </a:ext>
                </a:extLst>
              </a:tr>
              <a:tr h="250022">
                <a:tc>
                  <a:txBody>
                    <a:bodyPr/>
                    <a:lstStyle/>
                    <a:p>
                      <a:pPr marL="0" marR="0">
                        <a:lnSpc>
                          <a:spcPct val="115000"/>
                        </a:lnSpc>
                        <a:spcAft>
                          <a:spcPts val="800"/>
                        </a:spcAft>
                        <a:buNone/>
                      </a:pPr>
                      <a:r>
                        <a:rPr lang="en-US" sz="1100" kern="0">
                          <a:effectLst/>
                        </a:rPr>
                        <a:t>Central</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11.1</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69.5</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19.5</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765204261"/>
                  </a:ext>
                </a:extLst>
              </a:tr>
              <a:tr h="250022">
                <a:tc>
                  <a:txBody>
                    <a:bodyPr/>
                    <a:lstStyle/>
                    <a:p>
                      <a:pPr marL="0" marR="0">
                        <a:lnSpc>
                          <a:spcPct val="115000"/>
                        </a:lnSpc>
                        <a:spcAft>
                          <a:spcPts val="800"/>
                        </a:spcAft>
                        <a:buNone/>
                      </a:pPr>
                      <a:r>
                        <a:rPr lang="en-US" sz="1100" kern="0">
                          <a:effectLst/>
                        </a:rPr>
                        <a:t>Greater Accra</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2.9</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52.3</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44.8</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4230549705"/>
                  </a:ext>
                </a:extLst>
              </a:tr>
              <a:tr h="250022">
                <a:tc>
                  <a:txBody>
                    <a:bodyPr/>
                    <a:lstStyle/>
                    <a:p>
                      <a:pPr marL="0" marR="0">
                        <a:lnSpc>
                          <a:spcPct val="115000"/>
                        </a:lnSpc>
                        <a:spcAft>
                          <a:spcPts val="800"/>
                        </a:spcAft>
                        <a:buNone/>
                      </a:pPr>
                      <a:r>
                        <a:rPr lang="en-US" sz="1100" kern="0">
                          <a:effectLst/>
                        </a:rPr>
                        <a:t>Volta</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12.4</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59.1</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28.5</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4191506244"/>
                  </a:ext>
                </a:extLst>
              </a:tr>
              <a:tr h="250022">
                <a:tc>
                  <a:txBody>
                    <a:bodyPr/>
                    <a:lstStyle/>
                    <a:p>
                      <a:pPr marL="0" marR="0">
                        <a:lnSpc>
                          <a:spcPct val="115000"/>
                        </a:lnSpc>
                        <a:spcAft>
                          <a:spcPts val="800"/>
                        </a:spcAft>
                        <a:buNone/>
                      </a:pPr>
                      <a:r>
                        <a:rPr lang="en-US" sz="1100" kern="0">
                          <a:effectLst/>
                        </a:rPr>
                        <a:t>Eastern</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28.9</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65.3</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5.8</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1423091684"/>
                  </a:ext>
                </a:extLst>
              </a:tr>
              <a:tr h="250022">
                <a:tc>
                  <a:txBody>
                    <a:bodyPr/>
                    <a:lstStyle/>
                    <a:p>
                      <a:pPr marL="0" marR="0">
                        <a:lnSpc>
                          <a:spcPct val="115000"/>
                        </a:lnSpc>
                        <a:spcAft>
                          <a:spcPts val="800"/>
                        </a:spcAft>
                        <a:buNone/>
                      </a:pPr>
                      <a:r>
                        <a:rPr lang="en-US" sz="1100" kern="0">
                          <a:effectLst/>
                        </a:rPr>
                        <a:t>Ashanti</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15.5</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72.0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12.4</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1386393032"/>
                  </a:ext>
                </a:extLst>
              </a:tr>
              <a:tr h="250022">
                <a:tc>
                  <a:txBody>
                    <a:bodyPr/>
                    <a:lstStyle/>
                    <a:p>
                      <a:pPr marL="0" marR="0">
                        <a:lnSpc>
                          <a:spcPct val="115000"/>
                        </a:lnSpc>
                        <a:spcAft>
                          <a:spcPts val="800"/>
                        </a:spcAft>
                        <a:buNone/>
                      </a:pPr>
                      <a:r>
                        <a:rPr lang="en-US" sz="1100" kern="0">
                          <a:effectLst/>
                        </a:rPr>
                        <a:t>Western North</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11.9</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62.7</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25.4</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363622396"/>
                  </a:ext>
                </a:extLst>
              </a:tr>
              <a:tr h="250022">
                <a:tc>
                  <a:txBody>
                    <a:bodyPr/>
                    <a:lstStyle/>
                    <a:p>
                      <a:pPr marL="0" marR="0">
                        <a:lnSpc>
                          <a:spcPct val="115000"/>
                        </a:lnSpc>
                        <a:spcAft>
                          <a:spcPts val="800"/>
                        </a:spcAft>
                        <a:buNone/>
                      </a:pPr>
                      <a:r>
                        <a:rPr lang="en-US" sz="1100" kern="0">
                          <a:effectLst/>
                        </a:rPr>
                        <a:t>Ahafo</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87.5</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12.5</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3491686677"/>
                  </a:ext>
                </a:extLst>
              </a:tr>
              <a:tr h="250022">
                <a:tc>
                  <a:txBody>
                    <a:bodyPr/>
                    <a:lstStyle/>
                    <a:p>
                      <a:pPr marL="0" marR="0">
                        <a:lnSpc>
                          <a:spcPct val="115000"/>
                        </a:lnSpc>
                        <a:spcAft>
                          <a:spcPts val="800"/>
                        </a:spcAft>
                        <a:buNone/>
                      </a:pPr>
                      <a:r>
                        <a:rPr lang="en-US" sz="1100" kern="0">
                          <a:effectLst/>
                        </a:rPr>
                        <a:t>Bono</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97.2</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2.8</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265870937"/>
                  </a:ext>
                </a:extLst>
              </a:tr>
              <a:tr h="250022">
                <a:tc>
                  <a:txBody>
                    <a:bodyPr/>
                    <a:lstStyle/>
                    <a:p>
                      <a:pPr marL="0" marR="0">
                        <a:lnSpc>
                          <a:spcPct val="115000"/>
                        </a:lnSpc>
                        <a:spcAft>
                          <a:spcPts val="800"/>
                        </a:spcAft>
                        <a:buNone/>
                      </a:pPr>
                      <a:r>
                        <a:rPr lang="en-US" sz="1100" kern="0">
                          <a:effectLst/>
                        </a:rPr>
                        <a:t>Bono East</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1.2</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84.9</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14.0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2000752649"/>
                  </a:ext>
                </a:extLst>
              </a:tr>
              <a:tr h="250022">
                <a:tc>
                  <a:txBody>
                    <a:bodyPr/>
                    <a:lstStyle/>
                    <a:p>
                      <a:pPr marL="0" marR="0">
                        <a:lnSpc>
                          <a:spcPct val="115000"/>
                        </a:lnSpc>
                        <a:spcAft>
                          <a:spcPts val="800"/>
                        </a:spcAft>
                        <a:buNone/>
                      </a:pPr>
                      <a:r>
                        <a:rPr lang="en-US" sz="1100" kern="0">
                          <a:effectLst/>
                        </a:rPr>
                        <a:t>Oti</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3.1</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73.4</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23.4</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2866223419"/>
                  </a:ext>
                </a:extLst>
              </a:tr>
              <a:tr h="250022">
                <a:tc>
                  <a:txBody>
                    <a:bodyPr/>
                    <a:lstStyle/>
                    <a:p>
                      <a:pPr marL="0" marR="0">
                        <a:lnSpc>
                          <a:spcPct val="115000"/>
                        </a:lnSpc>
                        <a:spcAft>
                          <a:spcPts val="800"/>
                        </a:spcAft>
                        <a:buNone/>
                      </a:pPr>
                      <a:r>
                        <a:rPr lang="en-US" sz="1100" kern="0">
                          <a:effectLst/>
                        </a:rPr>
                        <a:t>Northern</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3.3</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88.6</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8.1</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859695551"/>
                  </a:ext>
                </a:extLst>
              </a:tr>
              <a:tr h="250022">
                <a:tc>
                  <a:txBody>
                    <a:bodyPr/>
                    <a:lstStyle/>
                    <a:p>
                      <a:pPr marL="0" marR="0">
                        <a:lnSpc>
                          <a:spcPct val="115000"/>
                        </a:lnSpc>
                        <a:spcAft>
                          <a:spcPts val="800"/>
                        </a:spcAft>
                        <a:buNone/>
                      </a:pPr>
                      <a:r>
                        <a:rPr lang="en-US" sz="1100" kern="0">
                          <a:effectLst/>
                        </a:rPr>
                        <a:t>Savannah</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97.3</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2.7</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3117815923"/>
                  </a:ext>
                </a:extLst>
              </a:tr>
              <a:tr h="250022">
                <a:tc>
                  <a:txBody>
                    <a:bodyPr/>
                    <a:lstStyle/>
                    <a:p>
                      <a:pPr marL="0" marR="0">
                        <a:lnSpc>
                          <a:spcPct val="115000"/>
                        </a:lnSpc>
                        <a:spcAft>
                          <a:spcPts val="800"/>
                        </a:spcAft>
                        <a:buNone/>
                      </a:pPr>
                      <a:r>
                        <a:rPr lang="en-US" sz="1100" kern="0">
                          <a:effectLst/>
                        </a:rPr>
                        <a:t>North East</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85.2</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14.8</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4012092515"/>
                  </a:ext>
                </a:extLst>
              </a:tr>
              <a:tr h="250022">
                <a:tc>
                  <a:txBody>
                    <a:bodyPr/>
                    <a:lstStyle/>
                    <a:p>
                      <a:pPr marL="0" marR="0">
                        <a:lnSpc>
                          <a:spcPct val="115000"/>
                        </a:lnSpc>
                        <a:spcAft>
                          <a:spcPts val="800"/>
                        </a:spcAft>
                        <a:buNone/>
                      </a:pPr>
                      <a:r>
                        <a:rPr lang="en-US" sz="1100" kern="0">
                          <a:effectLst/>
                        </a:rPr>
                        <a:t>Upper East</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0.8</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63.4</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35.9</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925139860"/>
                  </a:ext>
                </a:extLst>
              </a:tr>
              <a:tr h="250022">
                <a:tc>
                  <a:txBody>
                    <a:bodyPr/>
                    <a:lstStyle/>
                    <a:p>
                      <a:pPr marL="0" marR="0">
                        <a:lnSpc>
                          <a:spcPct val="115000"/>
                        </a:lnSpc>
                        <a:spcAft>
                          <a:spcPts val="800"/>
                        </a:spcAft>
                        <a:buNone/>
                      </a:pPr>
                      <a:r>
                        <a:rPr lang="en-US" sz="1100" kern="0">
                          <a:effectLst/>
                        </a:rPr>
                        <a:t>Upper West</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1.1</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58.6</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40.2</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100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2517520583"/>
                  </a:ext>
                </a:extLst>
              </a:tr>
              <a:tr h="250022">
                <a:tc>
                  <a:txBody>
                    <a:bodyPr/>
                    <a:lstStyle/>
                    <a:p>
                      <a:pPr marL="0" marR="0">
                        <a:lnSpc>
                          <a:spcPct val="115000"/>
                        </a:lnSpc>
                        <a:spcAft>
                          <a:spcPts val="800"/>
                        </a:spcAft>
                        <a:buNone/>
                      </a:pPr>
                      <a:r>
                        <a:rPr lang="en-US" sz="1100" kern="0">
                          <a:effectLst/>
                        </a:rPr>
                        <a:t>Total</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8.0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56.0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a:effectLst/>
                        </a:rPr>
                        <a:t>36.0</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tc>
                  <a:txBody>
                    <a:bodyPr/>
                    <a:lstStyle/>
                    <a:p>
                      <a:pPr marL="0" marR="0" algn="ctr">
                        <a:lnSpc>
                          <a:spcPct val="115000"/>
                        </a:lnSpc>
                        <a:spcAft>
                          <a:spcPts val="800"/>
                        </a:spcAft>
                        <a:buNone/>
                      </a:pPr>
                      <a:r>
                        <a:rPr lang="en-US" sz="1100" kern="0" dirty="0">
                          <a:effectLst/>
                        </a:rPr>
                        <a:t>100</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3287" marR="73287" marT="0" marB="0" anchor="b"/>
                </a:tc>
                <a:extLst>
                  <a:ext uri="{0D108BD9-81ED-4DB2-BD59-A6C34878D82A}">
                    <a16:rowId xmlns:a16="http://schemas.microsoft.com/office/drawing/2014/main" val="3251743004"/>
                  </a:ext>
                </a:extLst>
              </a:tr>
            </a:tbl>
          </a:graphicData>
        </a:graphic>
      </p:graphicFrame>
    </p:spTree>
    <p:extLst>
      <p:ext uri="{BB962C8B-B14F-4D97-AF65-F5344CB8AC3E}">
        <p14:creationId xmlns:p14="http://schemas.microsoft.com/office/powerpoint/2010/main" val="2460062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E5235-30BE-5EA8-3620-09CBFAB0D843}"/>
              </a:ext>
            </a:extLst>
          </p:cNvPr>
          <p:cNvSpPr>
            <a:spLocks noGrp="1"/>
          </p:cNvSpPr>
          <p:nvPr>
            <p:ph type="title"/>
          </p:nvPr>
        </p:nvSpPr>
        <p:spPr>
          <a:xfrm>
            <a:off x="1524000" y="548640"/>
            <a:ext cx="9160475" cy="1132258"/>
          </a:xfrm>
        </p:spPr>
        <p:txBody>
          <a:bodyPr anchor="ctr">
            <a:normAutofit/>
          </a:bodyPr>
          <a:lstStyle/>
          <a:p>
            <a:pPr algn="ctr"/>
            <a:r>
              <a:rPr lang="en-GB" sz="2500" b="1" i="0" kern="100">
                <a:effectLst/>
                <a:latin typeface="Garamond" panose="02020404030301010803" pitchFamily="18" charset="0"/>
                <a:ea typeface="Times New Roman" panose="02020603050405020304" pitchFamily="18" charset="0"/>
                <a:cs typeface="Times New Roman" panose="02020603050405020304" pitchFamily="18" charset="0"/>
              </a:rPr>
              <a:t>Table 1.5: Location and political parties of voters who voted for Dr. Bawumia</a:t>
            </a:r>
            <a:br>
              <a:rPr lang="en-US" sz="2500" b="1" i="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2500"/>
          </a:p>
        </p:txBody>
      </p:sp>
      <p:graphicFrame>
        <p:nvGraphicFramePr>
          <p:cNvPr id="4" name="Content Placeholder 3">
            <a:extLst>
              <a:ext uri="{FF2B5EF4-FFF2-40B4-BE49-F238E27FC236}">
                <a16:creationId xmlns:a16="http://schemas.microsoft.com/office/drawing/2014/main" id="{547639CF-4365-5E23-010F-AD7B32BBD84A}"/>
              </a:ext>
            </a:extLst>
          </p:cNvPr>
          <p:cNvGraphicFramePr>
            <a:graphicFrameLocks noGrp="1"/>
          </p:cNvGraphicFramePr>
          <p:nvPr>
            <p:ph idx="1"/>
            <p:extLst>
              <p:ext uri="{D42A27DB-BD31-4B8C-83A1-F6EECF244321}">
                <p14:modId xmlns:p14="http://schemas.microsoft.com/office/powerpoint/2010/main" val="1246929333"/>
              </p:ext>
            </p:extLst>
          </p:nvPr>
        </p:nvGraphicFramePr>
        <p:xfrm>
          <a:off x="1529177" y="1438275"/>
          <a:ext cx="9138751" cy="4665969"/>
        </p:xfrm>
        <a:graphic>
          <a:graphicData uri="http://schemas.openxmlformats.org/drawingml/2006/table">
            <a:tbl>
              <a:tblPr firstRow="1" firstCol="1" bandRow="1">
                <a:tableStyleId>{5C22544A-7EE6-4342-B048-85BDC9FD1C3A}</a:tableStyleId>
              </a:tblPr>
              <a:tblGrid>
                <a:gridCol w="2289665">
                  <a:extLst>
                    <a:ext uri="{9D8B030D-6E8A-4147-A177-3AD203B41FA5}">
                      <a16:colId xmlns:a16="http://schemas.microsoft.com/office/drawing/2014/main" val="4208588396"/>
                    </a:ext>
                  </a:extLst>
                </a:gridCol>
                <a:gridCol w="1658514">
                  <a:extLst>
                    <a:ext uri="{9D8B030D-6E8A-4147-A177-3AD203B41FA5}">
                      <a16:colId xmlns:a16="http://schemas.microsoft.com/office/drawing/2014/main" val="480366941"/>
                    </a:ext>
                  </a:extLst>
                </a:gridCol>
                <a:gridCol w="2091224">
                  <a:extLst>
                    <a:ext uri="{9D8B030D-6E8A-4147-A177-3AD203B41FA5}">
                      <a16:colId xmlns:a16="http://schemas.microsoft.com/office/drawing/2014/main" val="818512603"/>
                    </a:ext>
                  </a:extLst>
                </a:gridCol>
                <a:gridCol w="1594268">
                  <a:extLst>
                    <a:ext uri="{9D8B030D-6E8A-4147-A177-3AD203B41FA5}">
                      <a16:colId xmlns:a16="http://schemas.microsoft.com/office/drawing/2014/main" val="1370717827"/>
                    </a:ext>
                  </a:extLst>
                </a:gridCol>
                <a:gridCol w="1505080">
                  <a:extLst>
                    <a:ext uri="{9D8B030D-6E8A-4147-A177-3AD203B41FA5}">
                      <a16:colId xmlns:a16="http://schemas.microsoft.com/office/drawing/2014/main" val="2336042342"/>
                    </a:ext>
                  </a:extLst>
                </a:gridCol>
              </a:tblGrid>
              <a:tr h="465303">
                <a:tc>
                  <a:txBody>
                    <a:bodyPr/>
                    <a:lstStyle/>
                    <a:p>
                      <a:pPr marL="0" marR="0">
                        <a:lnSpc>
                          <a:spcPct val="115000"/>
                        </a:lnSpc>
                        <a:spcAft>
                          <a:spcPts val="800"/>
                        </a:spcAft>
                        <a:buNone/>
                      </a:pPr>
                      <a:r>
                        <a:rPr lang="en-US" sz="1100" kern="0">
                          <a:effectLst/>
                        </a:rPr>
                        <a:t>Region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New Patriotic Party (NPP)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National Democratic Congress (NDC)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Other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Total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573531307"/>
                  </a:ext>
                </a:extLst>
              </a:tr>
              <a:tr h="247098">
                <a:tc>
                  <a:txBody>
                    <a:bodyPr/>
                    <a:lstStyle/>
                    <a:p>
                      <a:pPr marL="0" marR="0">
                        <a:lnSpc>
                          <a:spcPct val="115000"/>
                        </a:lnSpc>
                        <a:spcAft>
                          <a:spcPts val="800"/>
                        </a:spcAft>
                        <a:buNone/>
                      </a:pPr>
                      <a:r>
                        <a:rPr lang="en-US" sz="1100" kern="0">
                          <a:effectLst/>
                        </a:rPr>
                        <a:t>Western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97.6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2.4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419640868"/>
                  </a:ext>
                </a:extLst>
              </a:tr>
              <a:tr h="247098">
                <a:tc>
                  <a:txBody>
                    <a:bodyPr/>
                    <a:lstStyle/>
                    <a:p>
                      <a:pPr marL="0" marR="0">
                        <a:lnSpc>
                          <a:spcPct val="115000"/>
                        </a:lnSpc>
                        <a:spcAft>
                          <a:spcPts val="800"/>
                        </a:spcAft>
                        <a:buNone/>
                      </a:pPr>
                      <a:r>
                        <a:rPr lang="en-US" sz="1100" kern="0">
                          <a:effectLst/>
                        </a:rPr>
                        <a:t>Central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88.1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11.9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406357717"/>
                  </a:ext>
                </a:extLst>
              </a:tr>
              <a:tr h="247098">
                <a:tc>
                  <a:txBody>
                    <a:bodyPr/>
                    <a:lstStyle/>
                    <a:p>
                      <a:pPr marL="0" marR="0">
                        <a:lnSpc>
                          <a:spcPct val="115000"/>
                        </a:lnSpc>
                        <a:spcAft>
                          <a:spcPts val="800"/>
                        </a:spcAft>
                        <a:buNone/>
                      </a:pPr>
                      <a:r>
                        <a:rPr lang="en-US" sz="1100" kern="0">
                          <a:effectLst/>
                        </a:rPr>
                        <a:t>Greater Accra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62.0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37.6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1265272475"/>
                  </a:ext>
                </a:extLst>
              </a:tr>
              <a:tr h="247098">
                <a:tc>
                  <a:txBody>
                    <a:bodyPr/>
                    <a:lstStyle/>
                    <a:p>
                      <a:pPr marL="0" marR="0">
                        <a:lnSpc>
                          <a:spcPct val="115000"/>
                        </a:lnSpc>
                        <a:spcAft>
                          <a:spcPts val="800"/>
                        </a:spcAft>
                        <a:buNone/>
                      </a:pPr>
                      <a:r>
                        <a:rPr lang="en-US" sz="1100" kern="0">
                          <a:effectLst/>
                        </a:rPr>
                        <a:t>Volta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73.9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13.0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13.0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1192284"/>
                  </a:ext>
                </a:extLst>
              </a:tr>
              <a:tr h="247098">
                <a:tc>
                  <a:txBody>
                    <a:bodyPr/>
                    <a:lstStyle/>
                    <a:p>
                      <a:pPr marL="0" marR="0">
                        <a:lnSpc>
                          <a:spcPct val="115000"/>
                        </a:lnSpc>
                        <a:spcAft>
                          <a:spcPts val="800"/>
                        </a:spcAft>
                        <a:buNone/>
                      </a:pPr>
                      <a:r>
                        <a:rPr lang="en-US" sz="1100" kern="0">
                          <a:effectLst/>
                        </a:rPr>
                        <a:t>Eastern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82.8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4.1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13.1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478760081"/>
                  </a:ext>
                </a:extLst>
              </a:tr>
              <a:tr h="247098">
                <a:tc>
                  <a:txBody>
                    <a:bodyPr/>
                    <a:lstStyle/>
                    <a:p>
                      <a:pPr marL="0" marR="0">
                        <a:lnSpc>
                          <a:spcPct val="115000"/>
                        </a:lnSpc>
                        <a:spcAft>
                          <a:spcPts val="800"/>
                        </a:spcAft>
                        <a:buNone/>
                      </a:pPr>
                      <a:r>
                        <a:rPr lang="en-US" sz="1100" kern="0">
                          <a:effectLst/>
                        </a:rPr>
                        <a:t>Ashanti</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94.6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4.6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452209933"/>
                  </a:ext>
                </a:extLst>
              </a:tr>
              <a:tr h="247098">
                <a:tc>
                  <a:txBody>
                    <a:bodyPr/>
                    <a:lstStyle/>
                    <a:p>
                      <a:pPr marL="0" marR="0">
                        <a:lnSpc>
                          <a:spcPct val="115000"/>
                        </a:lnSpc>
                        <a:spcAft>
                          <a:spcPts val="800"/>
                        </a:spcAft>
                        <a:buNone/>
                      </a:pPr>
                      <a:r>
                        <a:rPr lang="en-US" sz="1100" kern="0">
                          <a:effectLst/>
                        </a:rPr>
                        <a:t>Western North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86.4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4.5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9.1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128035656"/>
                  </a:ext>
                </a:extLst>
              </a:tr>
              <a:tr h="247098">
                <a:tc>
                  <a:txBody>
                    <a:bodyPr/>
                    <a:lstStyle/>
                    <a:p>
                      <a:pPr marL="0" marR="0">
                        <a:lnSpc>
                          <a:spcPct val="115000"/>
                        </a:lnSpc>
                        <a:spcAft>
                          <a:spcPts val="800"/>
                        </a:spcAft>
                        <a:buNone/>
                      </a:pPr>
                      <a:r>
                        <a:rPr lang="en-US" sz="1100" kern="0">
                          <a:effectLst/>
                        </a:rPr>
                        <a:t>Ahafo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88.9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11.1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989787896"/>
                  </a:ext>
                </a:extLst>
              </a:tr>
              <a:tr h="247098">
                <a:tc>
                  <a:txBody>
                    <a:bodyPr/>
                    <a:lstStyle/>
                    <a:p>
                      <a:pPr marL="0" marR="0">
                        <a:lnSpc>
                          <a:spcPct val="115000"/>
                        </a:lnSpc>
                        <a:spcAft>
                          <a:spcPts val="800"/>
                        </a:spcAft>
                        <a:buNone/>
                      </a:pPr>
                      <a:r>
                        <a:rPr lang="en-US" sz="1100" kern="0">
                          <a:effectLst/>
                        </a:rPr>
                        <a:t>Bono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86.7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13.3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566941234"/>
                  </a:ext>
                </a:extLst>
              </a:tr>
              <a:tr h="247098">
                <a:tc>
                  <a:txBody>
                    <a:bodyPr/>
                    <a:lstStyle/>
                    <a:p>
                      <a:pPr marL="0" marR="0">
                        <a:lnSpc>
                          <a:spcPct val="115000"/>
                        </a:lnSpc>
                        <a:spcAft>
                          <a:spcPts val="800"/>
                        </a:spcAft>
                        <a:buNone/>
                      </a:pPr>
                      <a:r>
                        <a:rPr lang="en-US" sz="1100" kern="0">
                          <a:effectLst/>
                        </a:rPr>
                        <a:t>Bono East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73.5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26.5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4216526849"/>
                  </a:ext>
                </a:extLst>
              </a:tr>
              <a:tr h="247098">
                <a:tc>
                  <a:txBody>
                    <a:bodyPr/>
                    <a:lstStyle/>
                    <a:p>
                      <a:pPr marL="0" marR="0">
                        <a:lnSpc>
                          <a:spcPct val="115000"/>
                        </a:lnSpc>
                        <a:spcAft>
                          <a:spcPts val="800"/>
                        </a:spcAft>
                        <a:buNone/>
                      </a:pPr>
                      <a:r>
                        <a:rPr lang="en-US" sz="1100" kern="0">
                          <a:effectLst/>
                        </a:rPr>
                        <a:t>Oti</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75.0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25.0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4065121442"/>
                  </a:ext>
                </a:extLst>
              </a:tr>
              <a:tr h="247098">
                <a:tc>
                  <a:txBody>
                    <a:bodyPr/>
                    <a:lstStyle/>
                    <a:p>
                      <a:pPr marL="0" marR="0">
                        <a:lnSpc>
                          <a:spcPct val="115000"/>
                        </a:lnSpc>
                        <a:spcAft>
                          <a:spcPts val="800"/>
                        </a:spcAft>
                        <a:buNone/>
                      </a:pPr>
                      <a:r>
                        <a:rPr lang="en-US" sz="1100" kern="0">
                          <a:effectLst/>
                        </a:rPr>
                        <a:t>Northern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91.3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3.3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5.4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393681982"/>
                  </a:ext>
                </a:extLst>
              </a:tr>
              <a:tr h="247098">
                <a:tc>
                  <a:txBody>
                    <a:bodyPr/>
                    <a:lstStyle/>
                    <a:p>
                      <a:pPr marL="0" marR="0">
                        <a:lnSpc>
                          <a:spcPct val="115000"/>
                        </a:lnSpc>
                        <a:spcAft>
                          <a:spcPts val="800"/>
                        </a:spcAft>
                        <a:buNone/>
                      </a:pPr>
                      <a:r>
                        <a:rPr lang="en-US" sz="1100" kern="0">
                          <a:effectLst/>
                        </a:rPr>
                        <a:t>Savannah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96.0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4.0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990858009"/>
                  </a:ext>
                </a:extLst>
              </a:tr>
              <a:tr h="247098">
                <a:tc>
                  <a:txBody>
                    <a:bodyPr/>
                    <a:lstStyle/>
                    <a:p>
                      <a:pPr marL="0" marR="0">
                        <a:lnSpc>
                          <a:spcPct val="115000"/>
                        </a:lnSpc>
                        <a:spcAft>
                          <a:spcPts val="800"/>
                        </a:spcAft>
                        <a:buNone/>
                      </a:pPr>
                      <a:r>
                        <a:rPr lang="en-US" sz="1100" kern="0">
                          <a:effectLst/>
                        </a:rPr>
                        <a:t>North East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72.7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3.0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24.2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724480746"/>
                  </a:ext>
                </a:extLst>
              </a:tr>
              <a:tr h="247098">
                <a:tc>
                  <a:txBody>
                    <a:bodyPr/>
                    <a:lstStyle/>
                    <a:p>
                      <a:pPr marL="0" marR="0">
                        <a:lnSpc>
                          <a:spcPct val="115000"/>
                        </a:lnSpc>
                        <a:spcAft>
                          <a:spcPts val="800"/>
                        </a:spcAft>
                        <a:buNone/>
                      </a:pPr>
                      <a:r>
                        <a:rPr lang="en-US" sz="1100" kern="0">
                          <a:effectLst/>
                        </a:rPr>
                        <a:t>Upper East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63.0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37.0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460391256"/>
                  </a:ext>
                </a:extLst>
              </a:tr>
              <a:tr h="247098">
                <a:tc>
                  <a:txBody>
                    <a:bodyPr/>
                    <a:lstStyle/>
                    <a:p>
                      <a:pPr marL="0" marR="0">
                        <a:lnSpc>
                          <a:spcPct val="115000"/>
                        </a:lnSpc>
                        <a:spcAft>
                          <a:spcPts val="800"/>
                        </a:spcAft>
                        <a:buNone/>
                      </a:pPr>
                      <a:r>
                        <a:rPr lang="en-US" sz="1100" kern="0">
                          <a:effectLst/>
                        </a:rPr>
                        <a:t>Upper West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83.3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16.7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3503358543"/>
                  </a:ext>
                </a:extLst>
              </a:tr>
              <a:tr h="247098">
                <a:tc>
                  <a:txBody>
                    <a:bodyPr/>
                    <a:lstStyle/>
                    <a:p>
                      <a:pPr marL="0" marR="0">
                        <a:lnSpc>
                          <a:spcPct val="115000"/>
                        </a:lnSpc>
                        <a:spcAft>
                          <a:spcPts val="800"/>
                        </a:spcAft>
                        <a:buNone/>
                      </a:pPr>
                      <a:r>
                        <a:rPr lang="en-US" sz="1100" kern="0">
                          <a:effectLst/>
                        </a:rPr>
                        <a:t>Total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79.0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a:effectLst/>
                        </a:rPr>
                        <a:t>19.5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tc>
                  <a:txBody>
                    <a:bodyPr/>
                    <a:lstStyle/>
                    <a:p>
                      <a:pPr marL="0" marR="0" algn="ctr">
                        <a:lnSpc>
                          <a:spcPct val="115000"/>
                        </a:lnSpc>
                        <a:spcAft>
                          <a:spcPts val="800"/>
                        </a:spcAft>
                        <a:buNone/>
                      </a:pPr>
                      <a:r>
                        <a:rPr lang="en-US" sz="1100" kern="0" dirty="0">
                          <a:effectLst/>
                        </a:rPr>
                        <a:t>100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49" marR="67649" marT="0" marB="0" anchor="b"/>
                </a:tc>
                <a:extLst>
                  <a:ext uri="{0D108BD9-81ED-4DB2-BD59-A6C34878D82A}">
                    <a16:rowId xmlns:a16="http://schemas.microsoft.com/office/drawing/2014/main" val="276005675"/>
                  </a:ext>
                </a:extLst>
              </a:tr>
            </a:tbl>
          </a:graphicData>
        </a:graphic>
      </p:graphicFrame>
    </p:spTree>
    <p:extLst>
      <p:ext uri="{BB962C8B-B14F-4D97-AF65-F5344CB8AC3E}">
        <p14:creationId xmlns:p14="http://schemas.microsoft.com/office/powerpoint/2010/main" val="1020585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92F68-D498-0379-3AF0-D905646030DA}"/>
              </a:ext>
            </a:extLst>
          </p:cNvPr>
          <p:cNvSpPr>
            <a:spLocks noGrp="1"/>
          </p:cNvSpPr>
          <p:nvPr>
            <p:ph type="title"/>
          </p:nvPr>
        </p:nvSpPr>
        <p:spPr>
          <a:xfrm>
            <a:off x="1524000" y="548640"/>
            <a:ext cx="9160475" cy="1132258"/>
          </a:xfrm>
        </p:spPr>
        <p:txBody>
          <a:bodyPr anchor="ctr">
            <a:normAutofit/>
          </a:bodyPr>
          <a:lstStyle/>
          <a:p>
            <a:pPr algn="ctr"/>
            <a:r>
              <a:rPr lang="en-GB" sz="2500" b="1" kern="100" dirty="0">
                <a:effectLst/>
                <a:latin typeface="Garamond" panose="02020404030301010803" pitchFamily="18" charset="0"/>
                <a:ea typeface="Times New Roman" panose="02020603050405020304" pitchFamily="18" charset="0"/>
                <a:cs typeface="Times New Roman" panose="02020603050405020304" pitchFamily="18" charset="0"/>
              </a:rPr>
              <a:t>Table 6.1: Provide the specific reason why you did not participate in the elections. </a:t>
            </a:r>
            <a:br>
              <a:rPr lang="en-US" sz="2500" b="1" kern="100" dirty="0">
                <a:effectLst/>
                <a:latin typeface="Aptos" panose="020B0004020202020204" pitchFamily="34" charset="0"/>
                <a:ea typeface="Times New Roman" panose="02020603050405020304" pitchFamily="18" charset="0"/>
                <a:cs typeface="Times New Roman" panose="02020603050405020304" pitchFamily="18" charset="0"/>
              </a:rPr>
            </a:br>
            <a:endParaRPr lang="en-US" sz="2500" dirty="0"/>
          </a:p>
        </p:txBody>
      </p:sp>
      <p:graphicFrame>
        <p:nvGraphicFramePr>
          <p:cNvPr id="4" name="Content Placeholder 3">
            <a:extLst>
              <a:ext uri="{FF2B5EF4-FFF2-40B4-BE49-F238E27FC236}">
                <a16:creationId xmlns:a16="http://schemas.microsoft.com/office/drawing/2014/main" id="{3EC242AC-7B0A-D75D-A9EC-E3779C49512D}"/>
              </a:ext>
            </a:extLst>
          </p:cNvPr>
          <p:cNvGraphicFramePr>
            <a:graphicFrameLocks noGrp="1"/>
          </p:cNvGraphicFramePr>
          <p:nvPr>
            <p:ph idx="1"/>
            <p:extLst>
              <p:ext uri="{D42A27DB-BD31-4B8C-83A1-F6EECF244321}">
                <p14:modId xmlns:p14="http://schemas.microsoft.com/office/powerpoint/2010/main" val="1113891425"/>
              </p:ext>
            </p:extLst>
          </p:nvPr>
        </p:nvGraphicFramePr>
        <p:xfrm>
          <a:off x="1576951" y="1466850"/>
          <a:ext cx="9043203" cy="5007560"/>
        </p:xfrm>
        <a:graphic>
          <a:graphicData uri="http://schemas.openxmlformats.org/drawingml/2006/table">
            <a:tbl>
              <a:tblPr firstRow="1" firstCol="1" bandRow="1">
                <a:tableStyleId>{5C22544A-7EE6-4342-B048-85BDC9FD1C3A}</a:tableStyleId>
              </a:tblPr>
              <a:tblGrid>
                <a:gridCol w="4524039">
                  <a:extLst>
                    <a:ext uri="{9D8B030D-6E8A-4147-A177-3AD203B41FA5}">
                      <a16:colId xmlns:a16="http://schemas.microsoft.com/office/drawing/2014/main" val="1801849533"/>
                    </a:ext>
                  </a:extLst>
                </a:gridCol>
                <a:gridCol w="674053">
                  <a:extLst>
                    <a:ext uri="{9D8B030D-6E8A-4147-A177-3AD203B41FA5}">
                      <a16:colId xmlns:a16="http://schemas.microsoft.com/office/drawing/2014/main" val="1756765377"/>
                    </a:ext>
                  </a:extLst>
                </a:gridCol>
                <a:gridCol w="674053">
                  <a:extLst>
                    <a:ext uri="{9D8B030D-6E8A-4147-A177-3AD203B41FA5}">
                      <a16:colId xmlns:a16="http://schemas.microsoft.com/office/drawing/2014/main" val="3857949171"/>
                    </a:ext>
                  </a:extLst>
                </a:gridCol>
                <a:gridCol w="879359">
                  <a:extLst>
                    <a:ext uri="{9D8B030D-6E8A-4147-A177-3AD203B41FA5}">
                      <a16:colId xmlns:a16="http://schemas.microsoft.com/office/drawing/2014/main" val="1058290022"/>
                    </a:ext>
                  </a:extLst>
                </a:gridCol>
                <a:gridCol w="879359">
                  <a:extLst>
                    <a:ext uri="{9D8B030D-6E8A-4147-A177-3AD203B41FA5}">
                      <a16:colId xmlns:a16="http://schemas.microsoft.com/office/drawing/2014/main" val="866312339"/>
                    </a:ext>
                  </a:extLst>
                </a:gridCol>
                <a:gridCol w="709829">
                  <a:extLst>
                    <a:ext uri="{9D8B030D-6E8A-4147-A177-3AD203B41FA5}">
                      <a16:colId xmlns:a16="http://schemas.microsoft.com/office/drawing/2014/main" val="3585600507"/>
                    </a:ext>
                  </a:extLst>
                </a:gridCol>
                <a:gridCol w="702511">
                  <a:extLst>
                    <a:ext uri="{9D8B030D-6E8A-4147-A177-3AD203B41FA5}">
                      <a16:colId xmlns:a16="http://schemas.microsoft.com/office/drawing/2014/main" val="320765993"/>
                    </a:ext>
                  </a:extLst>
                </a:gridCol>
              </a:tblGrid>
              <a:tr h="544948">
                <a:tc>
                  <a:txBody>
                    <a:bodyPr/>
                    <a:lstStyle/>
                    <a:p>
                      <a:pPr marL="0" marR="0">
                        <a:lnSpc>
                          <a:spcPct val="115000"/>
                        </a:lnSpc>
                        <a:spcAft>
                          <a:spcPts val="800"/>
                        </a:spcAft>
                        <a:buNone/>
                      </a:pPr>
                      <a:r>
                        <a:rPr lang="en-US" sz="1300" kern="0">
                          <a:effectLst/>
                        </a:rPr>
                        <a:t>SPECIFIC reason why voters did not participate in the 2024 elections.</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Male</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Male</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Female</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Female</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Total</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Total</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3058020954"/>
                  </a:ext>
                </a:extLst>
              </a:tr>
              <a:tr h="291655">
                <a:tc>
                  <a:txBody>
                    <a:bodyPr/>
                    <a:lstStyle/>
                    <a:p>
                      <a:pPr marL="0" marR="0">
                        <a:lnSpc>
                          <a:spcPct val="115000"/>
                        </a:lnSpc>
                        <a:spcAft>
                          <a:spcPts val="800"/>
                        </a:spcAft>
                        <a:buNone/>
                      </a:pPr>
                      <a:r>
                        <a:rPr lang="en-US" sz="1300" kern="0">
                          <a:effectLst/>
                        </a:rPr>
                        <a:t> </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845693186"/>
                  </a:ext>
                </a:extLst>
              </a:tr>
              <a:tr h="500557">
                <a:tc>
                  <a:txBody>
                    <a:bodyPr/>
                    <a:lstStyle/>
                    <a:p>
                      <a:pPr marL="0" marR="0">
                        <a:lnSpc>
                          <a:spcPct val="115000"/>
                        </a:lnSpc>
                        <a:spcAft>
                          <a:spcPts val="800"/>
                        </a:spcAft>
                        <a:buNone/>
                      </a:pPr>
                      <a:r>
                        <a:rPr lang="en-US" sz="1300" kern="0">
                          <a:effectLst/>
                        </a:rPr>
                        <a:t>The day of the elections was a sabbath day (Holy Saturday)</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2.3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2.1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2.2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308093270"/>
                  </a:ext>
                </a:extLst>
              </a:tr>
              <a:tr h="544948">
                <a:tc>
                  <a:txBody>
                    <a:bodyPr/>
                    <a:lstStyle/>
                    <a:p>
                      <a:pPr marL="0" marR="0">
                        <a:lnSpc>
                          <a:spcPct val="115000"/>
                        </a:lnSpc>
                        <a:spcAft>
                          <a:spcPts val="800"/>
                        </a:spcAft>
                        <a:buNone/>
                      </a:pPr>
                      <a:r>
                        <a:rPr lang="en-US" sz="1300" kern="0">
                          <a:effectLst/>
                        </a:rPr>
                        <a:t>I was disappointed in the performance of the NPP government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132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33.2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137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36.2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269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34.7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2039768717"/>
                  </a:ext>
                </a:extLst>
              </a:tr>
              <a:tr h="291655">
                <a:tc>
                  <a:txBody>
                    <a:bodyPr/>
                    <a:lstStyle/>
                    <a:p>
                      <a:pPr marL="0" marR="0">
                        <a:lnSpc>
                          <a:spcPct val="115000"/>
                        </a:lnSpc>
                        <a:spcAft>
                          <a:spcPts val="800"/>
                        </a:spcAft>
                        <a:buNone/>
                      </a:pPr>
                      <a:r>
                        <a:rPr lang="en-US" sz="1300" kern="0">
                          <a:effectLst/>
                        </a:rPr>
                        <a:t>I did not participate because of security reasons</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0.5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0.3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0.4</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2132281547"/>
                  </a:ext>
                </a:extLst>
              </a:tr>
              <a:tr h="500557">
                <a:tc>
                  <a:txBody>
                    <a:bodyPr/>
                    <a:lstStyle/>
                    <a:p>
                      <a:pPr marL="0" marR="0">
                        <a:lnSpc>
                          <a:spcPct val="115000"/>
                        </a:lnSpc>
                        <a:spcAft>
                          <a:spcPts val="800"/>
                        </a:spcAft>
                        <a:buNone/>
                      </a:pPr>
                      <a:r>
                        <a:rPr lang="en-US" sz="1300" kern="0">
                          <a:effectLst/>
                        </a:rPr>
                        <a:t>The political parties could not convince me to vote for them</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7.8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4.5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48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6.2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2835328057"/>
                  </a:ext>
                </a:extLst>
              </a:tr>
              <a:tr h="291655">
                <a:tc>
                  <a:txBody>
                    <a:bodyPr/>
                    <a:lstStyle/>
                    <a:p>
                      <a:pPr marL="0" marR="0">
                        <a:lnSpc>
                          <a:spcPct val="115000"/>
                        </a:lnSpc>
                        <a:spcAft>
                          <a:spcPts val="800"/>
                        </a:spcAft>
                        <a:buNone/>
                      </a:pPr>
                      <a:r>
                        <a:rPr lang="en-US" sz="1300" kern="0">
                          <a:effectLst/>
                        </a:rPr>
                        <a:t>I am disappointed in the politicians</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74</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18.6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58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15.3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132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17.0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1814428242"/>
                  </a:ext>
                </a:extLst>
              </a:tr>
              <a:tr h="291655">
                <a:tc>
                  <a:txBody>
                    <a:bodyPr/>
                    <a:lstStyle/>
                    <a:p>
                      <a:pPr marL="0" marR="0">
                        <a:lnSpc>
                          <a:spcPct val="115000"/>
                        </a:lnSpc>
                        <a:spcAft>
                          <a:spcPts val="800"/>
                        </a:spcAft>
                        <a:buNone/>
                      </a:pPr>
                      <a:r>
                        <a:rPr lang="en-US" sz="1300" kern="0">
                          <a:effectLst/>
                        </a:rPr>
                        <a:t>I was sick</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5.0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4.1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3072449167"/>
                  </a:ext>
                </a:extLst>
              </a:tr>
              <a:tr h="291655">
                <a:tc>
                  <a:txBody>
                    <a:bodyPr/>
                    <a:lstStyle/>
                    <a:p>
                      <a:pPr marL="0" marR="0">
                        <a:lnSpc>
                          <a:spcPct val="115000"/>
                        </a:lnSpc>
                        <a:spcAft>
                          <a:spcPts val="800"/>
                        </a:spcAft>
                        <a:buNone/>
                      </a:pPr>
                      <a:r>
                        <a:rPr lang="en-US" sz="1300" kern="0">
                          <a:effectLst/>
                        </a:rPr>
                        <a:t>I did not get time because of work-related issues</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8.0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21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5.6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53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6.8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3533434746"/>
                  </a:ext>
                </a:extLst>
              </a:tr>
              <a:tr h="291655">
                <a:tc>
                  <a:txBody>
                    <a:bodyPr/>
                    <a:lstStyle/>
                    <a:p>
                      <a:pPr marL="0" marR="0">
                        <a:lnSpc>
                          <a:spcPct val="115000"/>
                        </a:lnSpc>
                        <a:spcAft>
                          <a:spcPts val="800"/>
                        </a:spcAft>
                        <a:buNone/>
                      </a:pPr>
                      <a:r>
                        <a:rPr lang="en-US" sz="1300" kern="0">
                          <a:effectLst/>
                        </a:rPr>
                        <a:t>I had misplaced my voter ID card</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0.8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613065540"/>
                  </a:ext>
                </a:extLst>
              </a:tr>
              <a:tr h="291655">
                <a:tc>
                  <a:txBody>
                    <a:bodyPr/>
                    <a:lstStyle/>
                    <a:p>
                      <a:pPr marL="0" marR="0">
                        <a:lnSpc>
                          <a:spcPct val="115000"/>
                        </a:lnSpc>
                        <a:spcAft>
                          <a:spcPts val="800"/>
                        </a:spcAft>
                        <a:buNone/>
                      </a:pPr>
                      <a:r>
                        <a:rPr lang="en-US" sz="1300" kern="0">
                          <a:effectLst/>
                        </a:rPr>
                        <a:t>I do not get any reward for voting</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20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5.0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4.0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4.5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2075626617"/>
                  </a:ext>
                </a:extLst>
              </a:tr>
              <a:tr h="291655">
                <a:tc>
                  <a:txBody>
                    <a:bodyPr/>
                    <a:lstStyle/>
                    <a:p>
                      <a:pPr marL="0" marR="0">
                        <a:lnSpc>
                          <a:spcPct val="115000"/>
                        </a:lnSpc>
                        <a:spcAft>
                          <a:spcPts val="800"/>
                        </a:spcAft>
                        <a:buNone/>
                      </a:pPr>
                      <a:r>
                        <a:rPr lang="en-US" sz="1300" kern="0">
                          <a:effectLst/>
                        </a:rPr>
                        <a:t>I did not get a share of the money being shared</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50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12.6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45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11.9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95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highlight>
                            <a:srgbClr val="FFFF00"/>
                          </a:highlight>
                        </a:rPr>
                        <a:t>12.2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3420151696"/>
                  </a:ext>
                </a:extLst>
              </a:tr>
              <a:tr h="291655">
                <a:tc>
                  <a:txBody>
                    <a:bodyPr/>
                    <a:lstStyle/>
                    <a:p>
                      <a:pPr marL="0" marR="0">
                        <a:lnSpc>
                          <a:spcPct val="115000"/>
                        </a:lnSpc>
                        <a:spcAft>
                          <a:spcPts val="800"/>
                        </a:spcAft>
                        <a:buNone/>
                      </a:pPr>
                      <a:r>
                        <a:rPr lang="en-US" sz="1300" kern="0">
                          <a:effectLst/>
                        </a:rPr>
                        <a:t>Others</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8.0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51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13.5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83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10.7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2400987116"/>
                  </a:ext>
                </a:extLst>
              </a:tr>
              <a:tr h="291655">
                <a:tc>
                  <a:txBody>
                    <a:bodyPr/>
                    <a:lstStyle/>
                    <a:p>
                      <a:pPr marL="0" marR="0">
                        <a:lnSpc>
                          <a:spcPct val="115000"/>
                        </a:lnSpc>
                        <a:spcAft>
                          <a:spcPts val="800"/>
                        </a:spcAft>
                        <a:buNone/>
                      </a:pPr>
                      <a:r>
                        <a:rPr lang="en-US" sz="1300" kern="0">
                          <a:effectLst/>
                        </a:rPr>
                        <a:t>Total</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dirty="0">
                          <a:effectLst/>
                        </a:rPr>
                        <a:t>398</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378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a:effectLst/>
                        </a:rPr>
                        <a:t>776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tc>
                  <a:txBody>
                    <a:bodyPr/>
                    <a:lstStyle/>
                    <a:p>
                      <a:pPr marL="0" marR="0" algn="ctr">
                        <a:lnSpc>
                          <a:spcPct val="115000"/>
                        </a:lnSpc>
                        <a:spcAft>
                          <a:spcPts val="800"/>
                        </a:spcAft>
                        <a:buNone/>
                      </a:pPr>
                      <a:r>
                        <a:rPr lang="en-US" sz="1300" kern="0" dirty="0">
                          <a:effectLst/>
                        </a:rPr>
                        <a:t>100</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814" marR="87814" marT="0" marB="0" anchor="b"/>
                </a:tc>
                <a:extLst>
                  <a:ext uri="{0D108BD9-81ED-4DB2-BD59-A6C34878D82A}">
                    <a16:rowId xmlns:a16="http://schemas.microsoft.com/office/drawing/2014/main" val="1352012266"/>
                  </a:ext>
                </a:extLst>
              </a:tr>
            </a:tbl>
          </a:graphicData>
        </a:graphic>
      </p:graphicFrame>
    </p:spTree>
    <p:extLst>
      <p:ext uri="{BB962C8B-B14F-4D97-AF65-F5344CB8AC3E}">
        <p14:creationId xmlns:p14="http://schemas.microsoft.com/office/powerpoint/2010/main" val="1532619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010E2-0AD7-7217-1D36-5DD60043F341}"/>
              </a:ext>
            </a:extLst>
          </p:cNvPr>
          <p:cNvSpPr>
            <a:spLocks noGrp="1"/>
          </p:cNvSpPr>
          <p:nvPr>
            <p:ph type="title"/>
          </p:nvPr>
        </p:nvSpPr>
        <p:spPr>
          <a:xfrm>
            <a:off x="1524000" y="548640"/>
            <a:ext cx="9160475" cy="1132258"/>
          </a:xfrm>
        </p:spPr>
        <p:txBody>
          <a:bodyPr anchor="ctr">
            <a:normAutofit/>
          </a:bodyPr>
          <a:lstStyle/>
          <a:p>
            <a:pPr algn="ctr"/>
            <a:r>
              <a:rPr lang="en-GB" sz="2500" b="1" kern="100">
                <a:effectLst/>
                <a:latin typeface="Garamond" panose="02020404030301010803" pitchFamily="18" charset="0"/>
                <a:ea typeface="Times New Roman" panose="02020603050405020304" pitchFamily="18" charset="0"/>
                <a:cs typeface="Times New Roman" panose="02020603050405020304" pitchFamily="18" charset="0"/>
              </a:rPr>
              <a:t>Table 1.7: Locations and political party affiliation of voters who did not participate in the 2024 general election</a:t>
            </a:r>
            <a:br>
              <a:rPr lang="en-US" sz="25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2500"/>
          </a:p>
        </p:txBody>
      </p:sp>
      <p:graphicFrame>
        <p:nvGraphicFramePr>
          <p:cNvPr id="4" name="Content Placeholder 3">
            <a:extLst>
              <a:ext uri="{FF2B5EF4-FFF2-40B4-BE49-F238E27FC236}">
                <a16:creationId xmlns:a16="http://schemas.microsoft.com/office/drawing/2014/main" id="{A510831A-D1A5-8149-5875-CAE6BD972335}"/>
              </a:ext>
            </a:extLst>
          </p:cNvPr>
          <p:cNvGraphicFramePr>
            <a:graphicFrameLocks noGrp="1"/>
          </p:cNvGraphicFramePr>
          <p:nvPr>
            <p:ph idx="1"/>
            <p:extLst>
              <p:ext uri="{D42A27DB-BD31-4B8C-83A1-F6EECF244321}">
                <p14:modId xmlns:p14="http://schemas.microsoft.com/office/powerpoint/2010/main" val="3515151230"/>
              </p:ext>
            </p:extLst>
          </p:nvPr>
        </p:nvGraphicFramePr>
        <p:xfrm>
          <a:off x="1272281" y="1400175"/>
          <a:ext cx="9652541" cy="4704066"/>
        </p:xfrm>
        <a:graphic>
          <a:graphicData uri="http://schemas.openxmlformats.org/drawingml/2006/table">
            <a:tbl>
              <a:tblPr firstRow="1" firstCol="1" bandRow="1">
                <a:tableStyleId>{5C22544A-7EE6-4342-B048-85BDC9FD1C3A}</a:tableStyleId>
              </a:tblPr>
              <a:tblGrid>
                <a:gridCol w="2555448">
                  <a:extLst>
                    <a:ext uri="{9D8B030D-6E8A-4147-A177-3AD203B41FA5}">
                      <a16:colId xmlns:a16="http://schemas.microsoft.com/office/drawing/2014/main" val="3284615069"/>
                    </a:ext>
                  </a:extLst>
                </a:gridCol>
                <a:gridCol w="1551217">
                  <a:extLst>
                    <a:ext uri="{9D8B030D-6E8A-4147-A177-3AD203B41FA5}">
                      <a16:colId xmlns:a16="http://schemas.microsoft.com/office/drawing/2014/main" val="4108697885"/>
                    </a:ext>
                  </a:extLst>
                </a:gridCol>
                <a:gridCol w="1440542">
                  <a:extLst>
                    <a:ext uri="{9D8B030D-6E8A-4147-A177-3AD203B41FA5}">
                      <a16:colId xmlns:a16="http://schemas.microsoft.com/office/drawing/2014/main" val="140130296"/>
                    </a:ext>
                  </a:extLst>
                </a:gridCol>
                <a:gridCol w="2585740">
                  <a:extLst>
                    <a:ext uri="{9D8B030D-6E8A-4147-A177-3AD203B41FA5}">
                      <a16:colId xmlns:a16="http://schemas.microsoft.com/office/drawing/2014/main" val="1288636237"/>
                    </a:ext>
                  </a:extLst>
                </a:gridCol>
                <a:gridCol w="1519594">
                  <a:extLst>
                    <a:ext uri="{9D8B030D-6E8A-4147-A177-3AD203B41FA5}">
                      <a16:colId xmlns:a16="http://schemas.microsoft.com/office/drawing/2014/main" val="1206049755"/>
                    </a:ext>
                  </a:extLst>
                </a:gridCol>
              </a:tblGrid>
              <a:tr h="261337">
                <a:tc>
                  <a:txBody>
                    <a:bodyPr/>
                    <a:lstStyle/>
                    <a:p>
                      <a:pPr marL="0" marR="0">
                        <a:lnSpc>
                          <a:spcPct val="115000"/>
                        </a:lnSpc>
                        <a:spcAft>
                          <a:spcPts val="800"/>
                        </a:spcAft>
                        <a:buNone/>
                      </a:pPr>
                      <a:r>
                        <a:rPr lang="en-US" sz="1100" kern="0">
                          <a:effectLst/>
                        </a:rPr>
                        <a:t>Region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NPP</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NDC</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Other Political Parties</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Total</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3273197636"/>
                  </a:ext>
                </a:extLst>
              </a:tr>
              <a:tr h="261337">
                <a:tc>
                  <a:txBody>
                    <a:bodyPr/>
                    <a:lstStyle/>
                    <a:p>
                      <a:pPr marL="0" marR="0">
                        <a:lnSpc>
                          <a:spcPct val="115000"/>
                        </a:lnSpc>
                        <a:spcAft>
                          <a:spcPts val="800"/>
                        </a:spcAft>
                        <a:buNone/>
                      </a:pPr>
                      <a:r>
                        <a:rPr lang="en-US" sz="1100" kern="0">
                          <a:effectLst/>
                        </a:rPr>
                        <a:t>Western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80.6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6.5</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dirty="0">
                          <a:effectLst/>
                        </a:rPr>
                        <a:t>12.9</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1560550276"/>
                  </a:ext>
                </a:extLst>
              </a:tr>
              <a:tr h="261337">
                <a:tc>
                  <a:txBody>
                    <a:bodyPr/>
                    <a:lstStyle/>
                    <a:p>
                      <a:pPr marL="0" marR="0">
                        <a:lnSpc>
                          <a:spcPct val="115000"/>
                        </a:lnSpc>
                        <a:spcAft>
                          <a:spcPts val="800"/>
                        </a:spcAft>
                        <a:buNone/>
                      </a:pPr>
                      <a:r>
                        <a:rPr lang="en-US" sz="1100" kern="0">
                          <a:effectLst/>
                        </a:rPr>
                        <a:t>Central</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100" kern="0" dirty="0">
                          <a:effectLst/>
                        </a:rPr>
                        <a:t>69.8</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9.4</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20.8</a:t>
                      </a: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1949866931"/>
                  </a:ext>
                </a:extLst>
              </a:tr>
              <a:tr h="261337">
                <a:tc>
                  <a:txBody>
                    <a:bodyPr/>
                    <a:lstStyle/>
                    <a:p>
                      <a:pPr marL="0" marR="0">
                        <a:lnSpc>
                          <a:spcPct val="115000"/>
                        </a:lnSpc>
                        <a:spcAft>
                          <a:spcPts val="800"/>
                        </a:spcAft>
                        <a:buNone/>
                      </a:pPr>
                      <a:r>
                        <a:rPr lang="en-US" sz="1100" kern="0">
                          <a:effectLst/>
                        </a:rPr>
                        <a:t>Greater Accra</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100" kern="0" dirty="0">
                          <a:effectLst/>
                        </a:rPr>
                        <a:t>67.8</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5.0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27.2</a:t>
                      </a: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2833240429"/>
                  </a:ext>
                </a:extLst>
              </a:tr>
              <a:tr h="261337">
                <a:tc>
                  <a:txBody>
                    <a:bodyPr/>
                    <a:lstStyle/>
                    <a:p>
                      <a:pPr marL="0" marR="0">
                        <a:lnSpc>
                          <a:spcPct val="115000"/>
                        </a:lnSpc>
                        <a:spcAft>
                          <a:spcPts val="800"/>
                        </a:spcAft>
                        <a:buNone/>
                      </a:pPr>
                      <a:r>
                        <a:rPr lang="en-US" sz="1100" kern="0">
                          <a:effectLst/>
                        </a:rPr>
                        <a:t>Volta</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54.2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41.7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4.2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4141379133"/>
                  </a:ext>
                </a:extLst>
              </a:tr>
              <a:tr h="261337">
                <a:tc>
                  <a:txBody>
                    <a:bodyPr/>
                    <a:lstStyle/>
                    <a:p>
                      <a:pPr marL="0" marR="0">
                        <a:lnSpc>
                          <a:spcPct val="115000"/>
                        </a:lnSpc>
                        <a:spcAft>
                          <a:spcPts val="800"/>
                        </a:spcAft>
                        <a:buNone/>
                      </a:pPr>
                      <a:r>
                        <a:rPr lang="en-US" sz="1100" kern="0">
                          <a:effectLst/>
                        </a:rPr>
                        <a:t>Eastern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77.0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8.0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15.0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151992400"/>
                  </a:ext>
                </a:extLst>
              </a:tr>
              <a:tr h="261337">
                <a:tc>
                  <a:txBody>
                    <a:bodyPr/>
                    <a:lstStyle/>
                    <a:p>
                      <a:pPr marL="0" marR="0">
                        <a:lnSpc>
                          <a:spcPct val="115000"/>
                        </a:lnSpc>
                        <a:spcAft>
                          <a:spcPts val="800"/>
                        </a:spcAft>
                        <a:buNone/>
                      </a:pPr>
                      <a:r>
                        <a:rPr lang="en-US" sz="1100" kern="0">
                          <a:effectLst/>
                        </a:rPr>
                        <a:t>Ashanti</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77.9</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7.4</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14.7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3184080922"/>
                  </a:ext>
                </a:extLst>
              </a:tr>
              <a:tr h="261337">
                <a:tc>
                  <a:txBody>
                    <a:bodyPr/>
                    <a:lstStyle/>
                    <a:p>
                      <a:pPr marL="0" marR="0">
                        <a:lnSpc>
                          <a:spcPct val="115000"/>
                        </a:lnSpc>
                        <a:spcAft>
                          <a:spcPts val="800"/>
                        </a:spcAft>
                        <a:buNone/>
                      </a:pPr>
                      <a:r>
                        <a:rPr lang="en-US" sz="1100" kern="0">
                          <a:effectLst/>
                        </a:rPr>
                        <a:t>Western North</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80.0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20.0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2111636399"/>
                  </a:ext>
                </a:extLst>
              </a:tr>
              <a:tr h="261337">
                <a:tc>
                  <a:txBody>
                    <a:bodyPr/>
                    <a:lstStyle/>
                    <a:p>
                      <a:pPr marL="0" marR="0">
                        <a:lnSpc>
                          <a:spcPct val="115000"/>
                        </a:lnSpc>
                        <a:spcAft>
                          <a:spcPts val="800"/>
                        </a:spcAft>
                        <a:buNone/>
                      </a:pPr>
                      <a:r>
                        <a:rPr lang="en-US" sz="1100" kern="0">
                          <a:effectLst/>
                        </a:rPr>
                        <a:t>Ahafo</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4166717815"/>
                  </a:ext>
                </a:extLst>
              </a:tr>
              <a:tr h="261337">
                <a:tc>
                  <a:txBody>
                    <a:bodyPr/>
                    <a:lstStyle/>
                    <a:p>
                      <a:pPr marL="0" marR="0">
                        <a:lnSpc>
                          <a:spcPct val="115000"/>
                        </a:lnSpc>
                        <a:spcAft>
                          <a:spcPts val="800"/>
                        </a:spcAft>
                        <a:buNone/>
                      </a:pPr>
                      <a:r>
                        <a:rPr lang="en-US" sz="1100" kern="0">
                          <a:effectLst/>
                        </a:rPr>
                        <a:t>Bono</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96.2</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3.8</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116426177"/>
                  </a:ext>
                </a:extLst>
              </a:tr>
              <a:tr h="261337">
                <a:tc>
                  <a:txBody>
                    <a:bodyPr/>
                    <a:lstStyle/>
                    <a:p>
                      <a:pPr marL="0" marR="0">
                        <a:lnSpc>
                          <a:spcPct val="115000"/>
                        </a:lnSpc>
                        <a:spcAft>
                          <a:spcPts val="800"/>
                        </a:spcAft>
                        <a:buNone/>
                      </a:pPr>
                      <a:r>
                        <a:rPr lang="en-US" sz="1100" kern="0">
                          <a:effectLst/>
                        </a:rPr>
                        <a:t>Bono East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88.0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12.0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3512588223"/>
                  </a:ext>
                </a:extLst>
              </a:tr>
              <a:tr h="261337">
                <a:tc>
                  <a:txBody>
                    <a:bodyPr/>
                    <a:lstStyle/>
                    <a:p>
                      <a:pPr marL="0" marR="0">
                        <a:lnSpc>
                          <a:spcPct val="115000"/>
                        </a:lnSpc>
                        <a:spcAft>
                          <a:spcPts val="800"/>
                        </a:spcAft>
                        <a:buNone/>
                      </a:pPr>
                      <a:r>
                        <a:rPr lang="en-US" sz="1100" kern="0">
                          <a:effectLst/>
                        </a:rPr>
                        <a:t>Oti</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70.0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20.0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883869693"/>
                  </a:ext>
                </a:extLst>
              </a:tr>
              <a:tr h="261337">
                <a:tc>
                  <a:txBody>
                    <a:bodyPr/>
                    <a:lstStyle/>
                    <a:p>
                      <a:pPr marL="0" marR="0">
                        <a:lnSpc>
                          <a:spcPct val="115000"/>
                        </a:lnSpc>
                        <a:spcAft>
                          <a:spcPts val="800"/>
                        </a:spcAft>
                        <a:buNone/>
                      </a:pPr>
                      <a:r>
                        <a:rPr lang="en-US" sz="1100" kern="0">
                          <a:effectLst/>
                        </a:rPr>
                        <a:t>Northern</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58.7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13.0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28.3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2480272429"/>
                  </a:ext>
                </a:extLst>
              </a:tr>
              <a:tr h="261337">
                <a:tc>
                  <a:txBody>
                    <a:bodyPr/>
                    <a:lstStyle/>
                    <a:p>
                      <a:pPr marL="0" marR="0">
                        <a:lnSpc>
                          <a:spcPct val="115000"/>
                        </a:lnSpc>
                        <a:spcAft>
                          <a:spcPts val="800"/>
                        </a:spcAft>
                        <a:buNone/>
                      </a:pPr>
                      <a:r>
                        <a:rPr lang="en-US" sz="1100" kern="0">
                          <a:effectLst/>
                        </a:rPr>
                        <a:t>Savannah</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60.0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30.0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1852924730"/>
                  </a:ext>
                </a:extLst>
              </a:tr>
              <a:tr h="261337">
                <a:tc>
                  <a:txBody>
                    <a:bodyPr/>
                    <a:lstStyle/>
                    <a:p>
                      <a:pPr marL="0" marR="0">
                        <a:lnSpc>
                          <a:spcPct val="115000"/>
                        </a:lnSpc>
                        <a:spcAft>
                          <a:spcPts val="800"/>
                        </a:spcAft>
                        <a:buNone/>
                      </a:pPr>
                      <a:r>
                        <a:rPr lang="en-US" sz="1100" kern="0">
                          <a:effectLst/>
                        </a:rPr>
                        <a:t>North East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63.6</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27.3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9.1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1966831185"/>
                  </a:ext>
                </a:extLst>
              </a:tr>
              <a:tr h="261337">
                <a:tc>
                  <a:txBody>
                    <a:bodyPr/>
                    <a:lstStyle/>
                    <a:p>
                      <a:pPr marL="0" marR="0">
                        <a:lnSpc>
                          <a:spcPct val="115000"/>
                        </a:lnSpc>
                        <a:spcAft>
                          <a:spcPts val="800"/>
                        </a:spcAft>
                        <a:buNone/>
                      </a:pPr>
                      <a:r>
                        <a:rPr lang="en-US" sz="1100" kern="0">
                          <a:effectLst/>
                        </a:rPr>
                        <a:t>Upper East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3899496200"/>
                  </a:ext>
                </a:extLst>
              </a:tr>
              <a:tr h="261337">
                <a:tc>
                  <a:txBody>
                    <a:bodyPr/>
                    <a:lstStyle/>
                    <a:p>
                      <a:pPr marL="0" marR="0">
                        <a:lnSpc>
                          <a:spcPct val="115000"/>
                        </a:lnSpc>
                        <a:spcAft>
                          <a:spcPts val="800"/>
                        </a:spcAft>
                        <a:buNone/>
                      </a:pPr>
                      <a:r>
                        <a:rPr lang="en-US" sz="1100" kern="0">
                          <a:effectLst/>
                        </a:rPr>
                        <a:t>Upper West</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66.7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33.3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100</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1181065723"/>
                  </a:ext>
                </a:extLst>
              </a:tr>
              <a:tr h="261337">
                <a:tc>
                  <a:txBody>
                    <a:bodyPr/>
                    <a:lstStyle/>
                    <a:p>
                      <a:pPr marL="0" marR="0">
                        <a:lnSpc>
                          <a:spcPct val="115000"/>
                        </a:lnSpc>
                        <a:spcAft>
                          <a:spcPts val="800"/>
                        </a:spcAft>
                        <a:buNone/>
                      </a:pPr>
                      <a:r>
                        <a:rPr lang="en-US" sz="1100" kern="0">
                          <a:effectLst/>
                        </a:rPr>
                        <a:t>Total</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70.1</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9.3</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a:effectLst/>
                        </a:rPr>
                        <a:t>20.7</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tc>
                  <a:txBody>
                    <a:bodyPr/>
                    <a:lstStyle/>
                    <a:p>
                      <a:pPr marL="0" marR="0" algn="ctr">
                        <a:lnSpc>
                          <a:spcPct val="115000"/>
                        </a:lnSpc>
                        <a:spcAft>
                          <a:spcPts val="800"/>
                        </a:spcAft>
                        <a:buNone/>
                      </a:pPr>
                      <a:r>
                        <a:rPr lang="en-US" sz="1100" kern="0" dirty="0">
                          <a:effectLst/>
                        </a:rPr>
                        <a:t>100</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773" marR="76773" marT="0" marB="0" anchor="b"/>
                </a:tc>
                <a:extLst>
                  <a:ext uri="{0D108BD9-81ED-4DB2-BD59-A6C34878D82A}">
                    <a16:rowId xmlns:a16="http://schemas.microsoft.com/office/drawing/2014/main" val="2816489660"/>
                  </a:ext>
                </a:extLst>
              </a:tr>
            </a:tbl>
          </a:graphicData>
        </a:graphic>
      </p:graphicFrame>
    </p:spTree>
    <p:extLst>
      <p:ext uri="{BB962C8B-B14F-4D97-AF65-F5344CB8AC3E}">
        <p14:creationId xmlns:p14="http://schemas.microsoft.com/office/powerpoint/2010/main" val="806301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0B6DC-2C78-FBCA-6014-F8EAA4D37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20E84-4C60-4255-D941-54DB98D66445}"/>
              </a:ext>
            </a:extLst>
          </p:cNvPr>
          <p:cNvSpPr>
            <a:spLocks noGrp="1"/>
          </p:cNvSpPr>
          <p:nvPr>
            <p:ph type="title"/>
          </p:nvPr>
        </p:nvSpPr>
        <p:spPr>
          <a:xfrm>
            <a:off x="493776" y="2743200"/>
            <a:ext cx="10653578" cy="1132258"/>
          </a:xfrm>
        </p:spPr>
        <p:txBody>
          <a:bodyPr/>
          <a:lstStyle/>
          <a:p>
            <a:pPr algn="ctr"/>
            <a:r>
              <a:rPr lang="en-US" dirty="0"/>
              <a:t>4</a:t>
            </a:r>
            <a:r>
              <a:rPr lang="en-US" sz="3600" dirty="0"/>
              <a:t>. Perceptions on why NPP lost</a:t>
            </a:r>
          </a:p>
        </p:txBody>
      </p:sp>
    </p:spTree>
    <p:extLst>
      <p:ext uri="{BB962C8B-B14F-4D97-AF65-F5344CB8AC3E}">
        <p14:creationId xmlns:p14="http://schemas.microsoft.com/office/powerpoint/2010/main" val="35387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F108-BC3A-C3D0-D7DA-9D2C228A3934}"/>
              </a:ext>
            </a:extLst>
          </p:cNvPr>
          <p:cNvSpPr>
            <a:spLocks noGrp="1"/>
          </p:cNvSpPr>
          <p:nvPr>
            <p:ph type="title"/>
          </p:nvPr>
        </p:nvSpPr>
        <p:spPr>
          <a:xfrm>
            <a:off x="493776" y="2743200"/>
            <a:ext cx="10653578" cy="1132258"/>
          </a:xfrm>
        </p:spPr>
        <p:txBody>
          <a:bodyPr/>
          <a:lstStyle/>
          <a:p>
            <a:pPr algn="ctr"/>
            <a:r>
              <a:rPr lang="en-US" dirty="0"/>
              <a:t>1. Introduction</a:t>
            </a:r>
          </a:p>
        </p:txBody>
      </p:sp>
    </p:spTree>
    <p:extLst>
      <p:ext uri="{BB962C8B-B14F-4D97-AF65-F5344CB8AC3E}">
        <p14:creationId xmlns:p14="http://schemas.microsoft.com/office/powerpoint/2010/main" val="1021087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E58CE-B797-7092-E45B-4B30FE224B70}"/>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4.1: Did the increases in the general level of prices affect your voting behaviour? </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C0123FC5-1D9D-4FAB-9580-99B8E4E8E436}"/>
              </a:ext>
            </a:extLst>
          </p:cNvPr>
          <p:cNvGraphicFramePr>
            <a:graphicFrameLocks noGrp="1"/>
          </p:cNvGraphicFramePr>
          <p:nvPr>
            <p:ph idx="1"/>
            <p:extLst>
              <p:ext uri="{D42A27DB-BD31-4B8C-83A1-F6EECF244321}">
                <p14:modId xmlns:p14="http://schemas.microsoft.com/office/powerpoint/2010/main" val="1778196686"/>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6578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0B4BE-4E40-DFE6-F05F-9396BD2E6441}"/>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4.2: How did the increases in the general level of prices affect your voting behaviour? </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8791D36F-0641-C988-BC8A-56F21ED9F8B5}"/>
              </a:ext>
            </a:extLst>
          </p:cNvPr>
          <p:cNvGraphicFramePr>
            <a:graphicFrameLocks noGrp="1"/>
          </p:cNvGraphicFramePr>
          <p:nvPr>
            <p:ph idx="1"/>
            <p:extLst>
              <p:ext uri="{D42A27DB-BD31-4B8C-83A1-F6EECF244321}">
                <p14:modId xmlns:p14="http://schemas.microsoft.com/office/powerpoint/2010/main" val="2863499628"/>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5084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6DA1B1-F80D-E997-FE21-419F78097F7F}"/>
              </a:ext>
            </a:extLst>
          </p:cNvPr>
          <p:cNvSpPr>
            <a:spLocks noGrp="1"/>
          </p:cNvSpPr>
          <p:nvPr>
            <p:ph type="title"/>
          </p:nvPr>
        </p:nvSpPr>
        <p:spPr>
          <a:xfrm>
            <a:off x="612650" y="1252728"/>
            <a:ext cx="2905613" cy="4768815"/>
          </a:xfrm>
        </p:spPr>
        <p:txBody>
          <a:bodyPr>
            <a:normAutofit/>
          </a:bodyPr>
          <a:lstStyle/>
          <a:p>
            <a:r>
              <a:rPr lang="en-GB" sz="3000" b="1" kern="100">
                <a:effectLst/>
                <a:latin typeface="Garamond" panose="02020404030301010803" pitchFamily="18" charset="0"/>
                <a:ea typeface="Times New Roman" panose="02020603050405020304" pitchFamily="18" charset="0"/>
                <a:cs typeface="Times New Roman" panose="02020603050405020304" pitchFamily="18" charset="0"/>
              </a:rPr>
              <a:t>Figure 4.4: How did the incessant depreciation of the cedi affect your voting behaviour in the just-ended general elections? </a:t>
            </a:r>
            <a:br>
              <a:rPr lang="en-US" sz="3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000"/>
          </a:p>
        </p:txBody>
      </p:sp>
      <p:graphicFrame>
        <p:nvGraphicFramePr>
          <p:cNvPr id="7" name="Content Placeholder 3">
            <a:extLst>
              <a:ext uri="{FF2B5EF4-FFF2-40B4-BE49-F238E27FC236}">
                <a16:creationId xmlns:a16="http://schemas.microsoft.com/office/drawing/2014/main" id="{5F97252B-6CB8-947C-16F8-5F6868F5ACB6}"/>
              </a:ext>
            </a:extLst>
          </p:cNvPr>
          <p:cNvGraphicFramePr>
            <a:graphicFrameLocks noGrp="1"/>
          </p:cNvGraphicFramePr>
          <p:nvPr>
            <p:ph idx="1"/>
            <p:extLst>
              <p:ext uri="{D42A27DB-BD31-4B8C-83A1-F6EECF244321}">
                <p14:modId xmlns:p14="http://schemas.microsoft.com/office/powerpoint/2010/main" val="1474440596"/>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2247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8799E3-F82A-90B8-0705-0B3D0A8C8E76}"/>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4.7: Were your business/economic activities affected by the Covid-19 pandemic/Russian-Ukrainian war? </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FE269463-BFC0-73C4-FCAE-096F40630F6A}"/>
              </a:ext>
            </a:extLst>
          </p:cNvPr>
          <p:cNvGraphicFramePr>
            <a:graphicFrameLocks noGrp="1"/>
          </p:cNvGraphicFramePr>
          <p:nvPr>
            <p:ph idx="1"/>
            <p:extLst>
              <p:ext uri="{D42A27DB-BD31-4B8C-83A1-F6EECF244321}">
                <p14:modId xmlns:p14="http://schemas.microsoft.com/office/powerpoint/2010/main" val="3594112551"/>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2644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80D8A-5A3E-0D65-58C6-3586F805C927}"/>
              </a:ext>
            </a:extLst>
          </p:cNvPr>
          <p:cNvSpPr>
            <a:spLocks noGrp="1"/>
          </p:cNvSpPr>
          <p:nvPr>
            <p:ph type="title"/>
          </p:nvPr>
        </p:nvSpPr>
        <p:spPr>
          <a:xfrm>
            <a:off x="612650" y="1252728"/>
            <a:ext cx="2905613" cy="4768815"/>
          </a:xfrm>
        </p:spPr>
        <p:txBody>
          <a:bodyPr>
            <a:normAutofit/>
          </a:bodyPr>
          <a:lstStyle/>
          <a:p>
            <a:r>
              <a:rPr lang="en-GB" sz="3000" b="1" kern="100">
                <a:effectLst/>
                <a:latin typeface="Garamond" panose="02020404030301010803" pitchFamily="18" charset="0"/>
                <a:ea typeface="Times New Roman" panose="02020603050405020304" pitchFamily="18" charset="0"/>
                <a:cs typeface="Times New Roman" panose="02020603050405020304" pitchFamily="18" charset="0"/>
              </a:rPr>
              <a:t>Figure 4.8: How did the combined effect of the Covid-19 pandemic and Russian Ukrainian war affect your voting decision? </a:t>
            </a:r>
            <a:br>
              <a:rPr lang="en-US" sz="3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000"/>
          </a:p>
        </p:txBody>
      </p:sp>
      <p:graphicFrame>
        <p:nvGraphicFramePr>
          <p:cNvPr id="7" name="Content Placeholder 3">
            <a:extLst>
              <a:ext uri="{FF2B5EF4-FFF2-40B4-BE49-F238E27FC236}">
                <a16:creationId xmlns:a16="http://schemas.microsoft.com/office/drawing/2014/main" id="{D3F76151-6934-3950-C5E1-794B61B23E6C}"/>
              </a:ext>
            </a:extLst>
          </p:cNvPr>
          <p:cNvGraphicFramePr>
            <a:graphicFrameLocks noGrp="1"/>
          </p:cNvGraphicFramePr>
          <p:nvPr>
            <p:ph idx="1"/>
            <p:extLst>
              <p:ext uri="{D42A27DB-BD31-4B8C-83A1-F6EECF244321}">
                <p14:modId xmlns:p14="http://schemas.microsoft.com/office/powerpoint/2010/main" val="1630763200"/>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7915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2477D-7B44-6912-C76E-630BF059D723}"/>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4.13: How would you rate the performance of the NPP government in the provision of health infrastructure? </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30F10E73-2B36-EF9E-F128-1C97AC6D6FA0}"/>
              </a:ext>
            </a:extLst>
          </p:cNvPr>
          <p:cNvGraphicFramePr>
            <a:graphicFrameLocks noGrp="1"/>
          </p:cNvGraphicFramePr>
          <p:nvPr>
            <p:ph idx="1"/>
            <p:extLst>
              <p:ext uri="{D42A27DB-BD31-4B8C-83A1-F6EECF244321}">
                <p14:modId xmlns:p14="http://schemas.microsoft.com/office/powerpoint/2010/main" val="2343053025"/>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5415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74005-976D-C42F-BD8C-699B78F7BAF5}"/>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4.15: How was the national health insurance faring under NPP’s Nana Akuffo Addo tenure? </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C6F11D62-1179-841A-660B-76A91DADDB58}"/>
              </a:ext>
            </a:extLst>
          </p:cNvPr>
          <p:cNvGraphicFramePr>
            <a:graphicFrameLocks noGrp="1"/>
          </p:cNvGraphicFramePr>
          <p:nvPr>
            <p:ph idx="1"/>
            <p:extLst>
              <p:ext uri="{D42A27DB-BD31-4B8C-83A1-F6EECF244321}">
                <p14:modId xmlns:p14="http://schemas.microsoft.com/office/powerpoint/2010/main" val="2967467976"/>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0697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015C0-0EA4-20BF-AF71-B9C4E0B879F6}"/>
              </a:ext>
            </a:extLst>
          </p:cNvPr>
          <p:cNvSpPr>
            <a:spLocks noGrp="1"/>
          </p:cNvSpPr>
          <p:nvPr>
            <p:ph type="title"/>
          </p:nvPr>
        </p:nvSpPr>
        <p:spPr>
          <a:xfrm>
            <a:off x="612648" y="548640"/>
            <a:ext cx="10945037" cy="1133856"/>
          </a:xfrm>
        </p:spPr>
        <p:txBody>
          <a:bodyPr anchor="t">
            <a:normAutofit/>
          </a:bodyPr>
          <a:lstStyle/>
          <a:p>
            <a:r>
              <a:rPr lang="en-GB" sz="2500" b="1" kern="100">
                <a:effectLst/>
                <a:latin typeface="Garamond" panose="02020404030301010803" pitchFamily="18" charset="0"/>
                <a:ea typeface="Times New Roman" panose="02020603050405020304" pitchFamily="18" charset="0"/>
                <a:cs typeface="Times New Roman" panose="02020603050405020304" pitchFamily="18" charset="0"/>
              </a:rPr>
              <a:t>Figure 4.16: How would you rate the performance of the NPP government in the provision of educational infrastructure? </a:t>
            </a:r>
            <a:br>
              <a:rPr lang="en-US" sz="25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2500"/>
          </a:p>
        </p:txBody>
      </p:sp>
      <p:graphicFrame>
        <p:nvGraphicFramePr>
          <p:cNvPr id="7" name="Content Placeholder 3">
            <a:extLst>
              <a:ext uri="{FF2B5EF4-FFF2-40B4-BE49-F238E27FC236}">
                <a16:creationId xmlns:a16="http://schemas.microsoft.com/office/drawing/2014/main" id="{23681168-1736-8EA9-6B6A-4EE2939074A7}"/>
              </a:ext>
            </a:extLst>
          </p:cNvPr>
          <p:cNvGraphicFramePr>
            <a:graphicFrameLocks noGrp="1"/>
          </p:cNvGraphicFramePr>
          <p:nvPr>
            <p:ph idx="1"/>
            <p:extLst>
              <p:ext uri="{D42A27DB-BD31-4B8C-83A1-F6EECF244321}">
                <p14:modId xmlns:p14="http://schemas.microsoft.com/office/powerpoint/2010/main" val="425155345"/>
              </p:ext>
            </p:extLst>
          </p:nvPr>
        </p:nvGraphicFramePr>
        <p:xfrm>
          <a:off x="612648" y="1881051"/>
          <a:ext cx="10945037" cy="4414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9889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5B9334-3E03-4CA7-3616-4D3C9DC2C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FBBB2-89E7-4851-9A93-D2FEFD24E1C2}"/>
              </a:ext>
            </a:extLst>
          </p:cNvPr>
          <p:cNvSpPr>
            <a:spLocks noGrp="1"/>
          </p:cNvSpPr>
          <p:nvPr>
            <p:ph type="title"/>
          </p:nvPr>
        </p:nvSpPr>
        <p:spPr>
          <a:xfrm>
            <a:off x="1514856" y="548640"/>
            <a:ext cx="9162288" cy="1132258"/>
          </a:xfrm>
        </p:spPr>
        <p:txBody>
          <a:bodyPr>
            <a:normAutofit/>
          </a:bodyPr>
          <a:lstStyle/>
          <a:p>
            <a:r>
              <a:rPr lang="en-GB" sz="2500" b="1" kern="100">
                <a:effectLst/>
                <a:latin typeface="Garamond" panose="02020404030301010803" pitchFamily="18" charset="0"/>
                <a:ea typeface="Times New Roman" panose="02020603050405020304" pitchFamily="18" charset="0"/>
                <a:cs typeface="Times New Roman" panose="02020603050405020304" pitchFamily="18" charset="0"/>
              </a:rPr>
              <a:t>Figure 4.17: How would you rate the performance of the NPP government in the management of the entire educational system? </a:t>
            </a:r>
            <a:br>
              <a:rPr lang="en-US" sz="25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2500"/>
          </a:p>
        </p:txBody>
      </p:sp>
      <p:graphicFrame>
        <p:nvGraphicFramePr>
          <p:cNvPr id="7" name="Content Placeholder 3">
            <a:extLst>
              <a:ext uri="{FF2B5EF4-FFF2-40B4-BE49-F238E27FC236}">
                <a16:creationId xmlns:a16="http://schemas.microsoft.com/office/drawing/2014/main" id="{DE7D7A2A-AFA4-11B8-F672-5196269D8191}"/>
              </a:ext>
            </a:extLst>
          </p:cNvPr>
          <p:cNvGraphicFramePr>
            <a:graphicFrameLocks noGrp="1"/>
          </p:cNvGraphicFramePr>
          <p:nvPr>
            <p:ph idx="1"/>
            <p:extLst>
              <p:ext uri="{D42A27DB-BD31-4B8C-83A1-F6EECF244321}">
                <p14:modId xmlns:p14="http://schemas.microsoft.com/office/powerpoint/2010/main" val="2388735096"/>
              </p:ext>
            </p:extLst>
          </p:nvPr>
        </p:nvGraphicFramePr>
        <p:xfrm>
          <a:off x="1514856" y="2039112"/>
          <a:ext cx="9162288" cy="4069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305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20FA8-A009-2256-B8DC-12762D28A7E5}"/>
              </a:ext>
            </a:extLst>
          </p:cNvPr>
          <p:cNvSpPr>
            <a:spLocks noGrp="1"/>
          </p:cNvSpPr>
          <p:nvPr>
            <p:ph type="title"/>
          </p:nvPr>
        </p:nvSpPr>
        <p:spPr>
          <a:xfrm>
            <a:off x="612650" y="1252728"/>
            <a:ext cx="2905613" cy="4768815"/>
          </a:xfrm>
        </p:spPr>
        <p:txBody>
          <a:bodyPr>
            <a:normAutofit/>
          </a:bodyPr>
          <a:lstStyle/>
          <a:p>
            <a:r>
              <a:rPr lang="en-GB" sz="2700" b="1" kern="100">
                <a:effectLst/>
                <a:latin typeface="Garamond" panose="02020404030301010803" pitchFamily="18" charset="0"/>
                <a:ea typeface="Times New Roman" panose="02020603050405020304" pitchFamily="18" charset="0"/>
                <a:cs typeface="Times New Roman" panose="02020603050405020304" pitchFamily="18" charset="0"/>
              </a:rPr>
              <a:t>Figure 4.18: How would you rate the effectiveness of the implementation of the Free Senior High School educational policy under Akuffo Addo? </a:t>
            </a:r>
            <a:br>
              <a:rPr lang="en-US" sz="27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2700"/>
          </a:p>
        </p:txBody>
      </p:sp>
      <p:graphicFrame>
        <p:nvGraphicFramePr>
          <p:cNvPr id="13" name="Content Placeholder 3">
            <a:extLst>
              <a:ext uri="{FF2B5EF4-FFF2-40B4-BE49-F238E27FC236}">
                <a16:creationId xmlns:a16="http://schemas.microsoft.com/office/drawing/2014/main" id="{9162FB61-9CE8-F32D-18CC-3A1E98FCEBA5}"/>
              </a:ext>
            </a:extLst>
          </p:cNvPr>
          <p:cNvGraphicFramePr>
            <a:graphicFrameLocks noGrp="1"/>
          </p:cNvGraphicFramePr>
          <p:nvPr>
            <p:ph idx="1"/>
            <p:extLst>
              <p:ext uri="{D42A27DB-BD31-4B8C-83A1-F6EECF244321}">
                <p14:modId xmlns:p14="http://schemas.microsoft.com/office/powerpoint/2010/main" val="3402886949"/>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918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ontent Placeholder 2">
            <a:extLst>
              <a:ext uri="{FF2B5EF4-FFF2-40B4-BE49-F238E27FC236}">
                <a16:creationId xmlns:a16="http://schemas.microsoft.com/office/drawing/2014/main" id="{F6150930-8BE1-F021-AD07-030422762DCE}"/>
              </a:ext>
            </a:extLst>
          </p:cNvPr>
          <p:cNvGraphicFramePr>
            <a:graphicFrameLocks noGrp="1"/>
          </p:cNvGraphicFramePr>
          <p:nvPr>
            <p:ph idx="1"/>
          </p:nvPr>
        </p:nvGraphicFramePr>
        <p:xfrm>
          <a:off x="612647" y="1060704"/>
          <a:ext cx="10653579" cy="524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446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43D7FC-30D6-D62F-C29C-F404BD5A3891}"/>
              </a:ext>
            </a:extLst>
          </p:cNvPr>
          <p:cNvSpPr>
            <a:spLocks noGrp="1"/>
          </p:cNvSpPr>
          <p:nvPr>
            <p:ph type="title"/>
          </p:nvPr>
        </p:nvSpPr>
        <p:spPr>
          <a:xfrm>
            <a:off x="612648" y="548640"/>
            <a:ext cx="10945037" cy="1133856"/>
          </a:xfrm>
        </p:spPr>
        <p:txBody>
          <a:bodyPr anchor="t">
            <a:normAutofit/>
          </a:bodyPr>
          <a:lstStyle/>
          <a:p>
            <a:r>
              <a:rPr lang="en-GB" sz="2500" b="1" kern="100">
                <a:effectLst/>
                <a:latin typeface="Garamond" panose="02020404030301010803" pitchFamily="18" charset="0"/>
                <a:ea typeface="Times New Roman" panose="02020603050405020304" pitchFamily="18" charset="0"/>
                <a:cs typeface="Times New Roman" panose="02020603050405020304" pitchFamily="18" charset="0"/>
              </a:rPr>
              <a:t>Figure 4.19: Do you agree with the opinion that the Free SHS policy should be abolished?? </a:t>
            </a:r>
            <a:br>
              <a:rPr lang="en-US" sz="25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2500"/>
          </a:p>
        </p:txBody>
      </p:sp>
      <p:graphicFrame>
        <p:nvGraphicFramePr>
          <p:cNvPr id="7" name="Content Placeholder 3">
            <a:extLst>
              <a:ext uri="{FF2B5EF4-FFF2-40B4-BE49-F238E27FC236}">
                <a16:creationId xmlns:a16="http://schemas.microsoft.com/office/drawing/2014/main" id="{7095FE72-6590-BBA3-4D14-A06179C1F0FE}"/>
              </a:ext>
            </a:extLst>
          </p:cNvPr>
          <p:cNvGraphicFramePr>
            <a:graphicFrameLocks noGrp="1"/>
          </p:cNvGraphicFramePr>
          <p:nvPr>
            <p:ph idx="1"/>
            <p:extLst>
              <p:ext uri="{D42A27DB-BD31-4B8C-83A1-F6EECF244321}">
                <p14:modId xmlns:p14="http://schemas.microsoft.com/office/powerpoint/2010/main" val="4115865613"/>
              </p:ext>
            </p:extLst>
          </p:nvPr>
        </p:nvGraphicFramePr>
        <p:xfrm>
          <a:off x="612648" y="1881051"/>
          <a:ext cx="10945037" cy="4414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4312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5A1B7-9538-44B1-9A61-20CA163A96A1}"/>
              </a:ext>
            </a:extLst>
          </p:cNvPr>
          <p:cNvSpPr>
            <a:spLocks noGrp="1"/>
          </p:cNvSpPr>
          <p:nvPr>
            <p:ph type="title"/>
          </p:nvPr>
        </p:nvSpPr>
        <p:spPr>
          <a:xfrm>
            <a:off x="612648" y="548640"/>
            <a:ext cx="10945037" cy="1133856"/>
          </a:xfrm>
        </p:spPr>
        <p:txBody>
          <a:bodyPr anchor="t">
            <a:normAutofit/>
          </a:bodyPr>
          <a:lstStyle/>
          <a:p>
            <a:r>
              <a:rPr lang="en-GB" sz="2500" b="1" kern="100">
                <a:effectLst/>
                <a:latin typeface="Garamond" panose="02020404030301010803" pitchFamily="18" charset="0"/>
                <a:ea typeface="Times New Roman" panose="02020603050405020304" pitchFamily="18" charset="0"/>
                <a:cs typeface="Times New Roman" panose="02020603050405020304" pitchFamily="18" charset="0"/>
              </a:rPr>
              <a:t>Figure 4.20: How would you rate the performance of the NPP government in the provision of road infrastructure? </a:t>
            </a:r>
            <a:br>
              <a:rPr lang="en-US" sz="25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2500"/>
          </a:p>
        </p:txBody>
      </p:sp>
      <p:graphicFrame>
        <p:nvGraphicFramePr>
          <p:cNvPr id="7" name="Content Placeholder 3">
            <a:extLst>
              <a:ext uri="{FF2B5EF4-FFF2-40B4-BE49-F238E27FC236}">
                <a16:creationId xmlns:a16="http://schemas.microsoft.com/office/drawing/2014/main" id="{3EFA4E7B-017C-9190-1229-F91045D84626}"/>
              </a:ext>
            </a:extLst>
          </p:cNvPr>
          <p:cNvGraphicFramePr>
            <a:graphicFrameLocks noGrp="1"/>
          </p:cNvGraphicFramePr>
          <p:nvPr>
            <p:ph idx="1"/>
            <p:extLst>
              <p:ext uri="{D42A27DB-BD31-4B8C-83A1-F6EECF244321}">
                <p14:modId xmlns:p14="http://schemas.microsoft.com/office/powerpoint/2010/main" val="4157631066"/>
              </p:ext>
            </p:extLst>
          </p:nvPr>
        </p:nvGraphicFramePr>
        <p:xfrm>
          <a:off x="612648" y="1881051"/>
          <a:ext cx="10945037" cy="4414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5959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0297C-0C6E-0396-3A82-2F48012E111E}"/>
              </a:ext>
            </a:extLst>
          </p:cNvPr>
          <p:cNvSpPr>
            <a:spLocks noGrp="1"/>
          </p:cNvSpPr>
          <p:nvPr>
            <p:ph type="title"/>
          </p:nvPr>
        </p:nvSpPr>
        <p:spPr>
          <a:xfrm>
            <a:off x="612650" y="1252728"/>
            <a:ext cx="2905613" cy="4768815"/>
          </a:xfrm>
        </p:spPr>
        <p:txBody>
          <a:bodyPr>
            <a:normAutofit/>
          </a:bodyPr>
          <a:lstStyle/>
          <a:p>
            <a:r>
              <a:rPr lang="en-GB" sz="3000" b="1" kern="100">
                <a:effectLst/>
                <a:latin typeface="Garamond" panose="02020404030301010803" pitchFamily="18" charset="0"/>
                <a:ea typeface="Times New Roman" panose="02020603050405020304" pitchFamily="18" charset="0"/>
                <a:cs typeface="Times New Roman" panose="02020603050405020304" pitchFamily="18" charset="0"/>
              </a:rPr>
              <a:t>Figure 4.21: How would you rate the performance of the government in the management of the agricultural sector? </a:t>
            </a:r>
            <a:br>
              <a:rPr lang="en-US" sz="3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000"/>
          </a:p>
        </p:txBody>
      </p:sp>
      <p:graphicFrame>
        <p:nvGraphicFramePr>
          <p:cNvPr id="7" name="Content Placeholder 3">
            <a:extLst>
              <a:ext uri="{FF2B5EF4-FFF2-40B4-BE49-F238E27FC236}">
                <a16:creationId xmlns:a16="http://schemas.microsoft.com/office/drawing/2014/main" id="{F48A651F-68DB-3718-95F9-4238349ABFBB}"/>
              </a:ext>
            </a:extLst>
          </p:cNvPr>
          <p:cNvGraphicFramePr>
            <a:graphicFrameLocks noGrp="1"/>
          </p:cNvGraphicFramePr>
          <p:nvPr>
            <p:ph idx="1"/>
            <p:extLst>
              <p:ext uri="{D42A27DB-BD31-4B8C-83A1-F6EECF244321}">
                <p14:modId xmlns:p14="http://schemas.microsoft.com/office/powerpoint/2010/main" val="3811806801"/>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36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86931-2E1D-4EF2-80C6-F08EBA95DC8D}"/>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4.22: Do you know of any factory which operated under the one-district one-factory policy? </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32873B41-B96E-EAFA-7737-F9665F9FF889}"/>
              </a:ext>
            </a:extLst>
          </p:cNvPr>
          <p:cNvGraphicFramePr>
            <a:graphicFrameLocks noGrp="1"/>
          </p:cNvGraphicFramePr>
          <p:nvPr>
            <p:ph idx="1"/>
            <p:extLst>
              <p:ext uri="{D42A27DB-BD31-4B8C-83A1-F6EECF244321}">
                <p14:modId xmlns:p14="http://schemas.microsoft.com/office/powerpoint/2010/main" val="3881428439"/>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7775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F3387-7318-B7FF-93EE-EEEF574216D9}"/>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4.23: What is your opinion about the unemployment situation in the country?</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ED8815BA-9E7F-969C-0577-977F13300AF7}"/>
              </a:ext>
            </a:extLst>
          </p:cNvPr>
          <p:cNvGraphicFramePr>
            <a:graphicFrameLocks noGrp="1"/>
          </p:cNvGraphicFramePr>
          <p:nvPr>
            <p:ph idx="1"/>
            <p:extLst>
              <p:ext uri="{D42A27DB-BD31-4B8C-83A1-F6EECF244321}">
                <p14:modId xmlns:p14="http://schemas.microsoft.com/office/powerpoint/2010/main" val="1540755986"/>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9123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FEF5-383F-BBA4-EA02-309C31F4A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9E8B6-0256-9D1E-DB52-D0674EBC0A74}"/>
              </a:ext>
            </a:extLst>
          </p:cNvPr>
          <p:cNvSpPr>
            <a:spLocks noGrp="1"/>
          </p:cNvSpPr>
          <p:nvPr>
            <p:ph type="title"/>
          </p:nvPr>
        </p:nvSpPr>
        <p:spPr>
          <a:xfrm>
            <a:off x="493776" y="2743200"/>
            <a:ext cx="10653578" cy="1132258"/>
          </a:xfrm>
        </p:spPr>
        <p:txBody>
          <a:bodyPr>
            <a:normAutofit fontScale="90000"/>
          </a:bodyPr>
          <a:lstStyle/>
          <a:p>
            <a:pPr algn="ctr"/>
            <a:r>
              <a:rPr lang="en-US" sz="3600" dirty="0"/>
              <a:t>5. NPP’s Defeat and the Political </a:t>
            </a:r>
            <a:r>
              <a:rPr lang="en-US" dirty="0"/>
              <a:t>F</a:t>
            </a:r>
            <a:r>
              <a:rPr lang="en-US" sz="3600" dirty="0"/>
              <a:t>uture of Dr. Mahamudu Bawumia</a:t>
            </a:r>
            <a:br>
              <a:rPr lang="en-US" sz="3600" dirty="0"/>
            </a:br>
            <a:endParaRPr lang="en-US" sz="3600" dirty="0"/>
          </a:p>
        </p:txBody>
      </p:sp>
    </p:spTree>
    <p:extLst>
      <p:ext uri="{BB962C8B-B14F-4D97-AF65-F5344CB8AC3E}">
        <p14:creationId xmlns:p14="http://schemas.microsoft.com/office/powerpoint/2010/main" val="888818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4AB5A-2949-C358-79A2-681BC32ACE60}"/>
              </a:ext>
            </a:extLst>
          </p:cNvPr>
          <p:cNvSpPr>
            <a:spLocks noGrp="1"/>
          </p:cNvSpPr>
          <p:nvPr>
            <p:ph type="title"/>
          </p:nvPr>
        </p:nvSpPr>
        <p:spPr>
          <a:xfrm>
            <a:off x="612650" y="1252728"/>
            <a:ext cx="2905613" cy="4768815"/>
          </a:xfrm>
        </p:spPr>
        <p:txBody>
          <a:bodyPr>
            <a:normAutofit/>
          </a:bodyPr>
          <a:lstStyle/>
          <a:p>
            <a:r>
              <a:rPr lang="en-GB" sz="3200" b="1" i="0" kern="100">
                <a:effectLst/>
                <a:latin typeface="Garamond" panose="02020404030301010803" pitchFamily="18" charset="0"/>
                <a:ea typeface="Times New Roman" panose="02020603050405020304" pitchFamily="18" charset="0"/>
                <a:cs typeface="Times New Roman" panose="02020603050405020304" pitchFamily="18" charset="0"/>
              </a:rPr>
              <a:t>Table 5.1: What in your opinion contributed to the defeat of NPP in the recent elections?</a:t>
            </a:r>
            <a:br>
              <a:rPr lang="en-US" sz="3200" b="1" i="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4" name="Content Placeholder 3">
            <a:extLst>
              <a:ext uri="{FF2B5EF4-FFF2-40B4-BE49-F238E27FC236}">
                <a16:creationId xmlns:a16="http://schemas.microsoft.com/office/drawing/2014/main" id="{77B81786-C6C7-8F47-EEBD-66261EE98ABA}"/>
              </a:ext>
            </a:extLst>
          </p:cNvPr>
          <p:cNvGraphicFramePr>
            <a:graphicFrameLocks noGrp="1"/>
          </p:cNvGraphicFramePr>
          <p:nvPr>
            <p:ph idx="1"/>
            <p:extLst>
              <p:ext uri="{D42A27DB-BD31-4B8C-83A1-F6EECF244321}">
                <p14:modId xmlns:p14="http://schemas.microsoft.com/office/powerpoint/2010/main" val="2198374252"/>
              </p:ext>
            </p:extLst>
          </p:nvPr>
        </p:nvGraphicFramePr>
        <p:xfrm>
          <a:off x="3905250" y="809625"/>
          <a:ext cx="7753350" cy="5211924"/>
        </p:xfrm>
        <a:graphic>
          <a:graphicData uri="http://schemas.openxmlformats.org/drawingml/2006/table">
            <a:tbl>
              <a:tblPr firstRow="1" firstCol="1" bandRow="1">
                <a:solidFill>
                  <a:schemeClr val="bg1">
                    <a:lumMod val="95000"/>
                  </a:schemeClr>
                </a:solidFill>
                <a:tableStyleId>{5C22544A-7EE6-4342-B048-85BDC9FD1C3A}</a:tableStyleId>
              </a:tblPr>
              <a:tblGrid>
                <a:gridCol w="2744634">
                  <a:extLst>
                    <a:ext uri="{9D8B030D-6E8A-4147-A177-3AD203B41FA5}">
                      <a16:colId xmlns:a16="http://schemas.microsoft.com/office/drawing/2014/main" val="1864065926"/>
                    </a:ext>
                  </a:extLst>
                </a:gridCol>
                <a:gridCol w="741216">
                  <a:extLst>
                    <a:ext uri="{9D8B030D-6E8A-4147-A177-3AD203B41FA5}">
                      <a16:colId xmlns:a16="http://schemas.microsoft.com/office/drawing/2014/main" val="1978471263"/>
                    </a:ext>
                  </a:extLst>
                </a:gridCol>
                <a:gridCol w="741216">
                  <a:extLst>
                    <a:ext uri="{9D8B030D-6E8A-4147-A177-3AD203B41FA5}">
                      <a16:colId xmlns:a16="http://schemas.microsoft.com/office/drawing/2014/main" val="1168931902"/>
                    </a:ext>
                  </a:extLst>
                </a:gridCol>
                <a:gridCol w="991851">
                  <a:extLst>
                    <a:ext uri="{9D8B030D-6E8A-4147-A177-3AD203B41FA5}">
                      <a16:colId xmlns:a16="http://schemas.microsoft.com/office/drawing/2014/main" val="1008401902"/>
                    </a:ext>
                  </a:extLst>
                </a:gridCol>
                <a:gridCol w="991851">
                  <a:extLst>
                    <a:ext uri="{9D8B030D-6E8A-4147-A177-3AD203B41FA5}">
                      <a16:colId xmlns:a16="http://schemas.microsoft.com/office/drawing/2014/main" val="1588342186"/>
                    </a:ext>
                  </a:extLst>
                </a:gridCol>
                <a:gridCol w="771291">
                  <a:extLst>
                    <a:ext uri="{9D8B030D-6E8A-4147-A177-3AD203B41FA5}">
                      <a16:colId xmlns:a16="http://schemas.microsoft.com/office/drawing/2014/main" val="22140543"/>
                    </a:ext>
                  </a:extLst>
                </a:gridCol>
                <a:gridCol w="771291">
                  <a:extLst>
                    <a:ext uri="{9D8B030D-6E8A-4147-A177-3AD203B41FA5}">
                      <a16:colId xmlns:a16="http://schemas.microsoft.com/office/drawing/2014/main" val="2783241668"/>
                    </a:ext>
                  </a:extLst>
                </a:gridCol>
              </a:tblGrid>
              <a:tr h="359748">
                <a:tc rowSpan="2">
                  <a:txBody>
                    <a:bodyPr/>
                    <a:lstStyle/>
                    <a:p>
                      <a:pPr marL="0" marR="0">
                        <a:lnSpc>
                          <a:spcPct val="115000"/>
                        </a:lnSpc>
                        <a:spcAft>
                          <a:spcPts val="800"/>
                        </a:spcAft>
                        <a:buNone/>
                      </a:pPr>
                      <a:r>
                        <a:rPr lang="en-US" sz="1300" b="0" kern="0" cap="none" spc="0">
                          <a:solidFill>
                            <a:schemeClr val="bg1"/>
                          </a:solidFill>
                          <a:effectLst/>
                        </a:rPr>
                        <a:t>Reason for the defeat of NPP</a:t>
                      </a:r>
                      <a:endParaRPr lang="en-US" sz="1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lnSpc>
                          <a:spcPct val="115000"/>
                        </a:lnSpc>
                        <a:spcAft>
                          <a:spcPts val="800"/>
                        </a:spcAft>
                        <a:buNone/>
                      </a:pPr>
                      <a:r>
                        <a:rPr lang="en-US" sz="1300" b="0" kern="0" cap="none" spc="0">
                          <a:solidFill>
                            <a:schemeClr val="bg1"/>
                          </a:solidFill>
                          <a:effectLst/>
                        </a:rPr>
                        <a:t>Male</a:t>
                      </a:r>
                      <a:endParaRPr lang="en-US" sz="1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lnSpc>
                          <a:spcPct val="115000"/>
                        </a:lnSpc>
                        <a:spcAft>
                          <a:spcPts val="800"/>
                        </a:spcAft>
                        <a:buNone/>
                      </a:pPr>
                      <a:r>
                        <a:rPr lang="en-US" sz="1300" b="0" kern="0" cap="none" spc="0">
                          <a:solidFill>
                            <a:schemeClr val="bg1"/>
                          </a:solidFill>
                          <a:effectLst/>
                        </a:rPr>
                        <a:t>Male</a:t>
                      </a:r>
                      <a:endParaRPr lang="en-US" sz="1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lnSpc>
                          <a:spcPct val="115000"/>
                        </a:lnSpc>
                        <a:spcAft>
                          <a:spcPts val="800"/>
                        </a:spcAft>
                        <a:buNone/>
                      </a:pPr>
                      <a:r>
                        <a:rPr lang="en-US" sz="1300" b="0" kern="0" cap="none" spc="0">
                          <a:solidFill>
                            <a:schemeClr val="bg1"/>
                          </a:solidFill>
                          <a:effectLst/>
                        </a:rPr>
                        <a:t>Female</a:t>
                      </a:r>
                      <a:endParaRPr lang="en-US" sz="1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lnSpc>
                          <a:spcPct val="115000"/>
                        </a:lnSpc>
                        <a:spcAft>
                          <a:spcPts val="800"/>
                        </a:spcAft>
                        <a:buNone/>
                      </a:pPr>
                      <a:r>
                        <a:rPr lang="en-US" sz="1300" b="0" kern="0" cap="none" spc="0">
                          <a:solidFill>
                            <a:schemeClr val="bg1"/>
                          </a:solidFill>
                          <a:effectLst/>
                        </a:rPr>
                        <a:t>Female</a:t>
                      </a:r>
                      <a:endParaRPr lang="en-US" sz="1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lnSpc>
                          <a:spcPct val="115000"/>
                        </a:lnSpc>
                        <a:spcAft>
                          <a:spcPts val="800"/>
                        </a:spcAft>
                        <a:buNone/>
                      </a:pPr>
                      <a:r>
                        <a:rPr lang="en-US" sz="1300" b="0" kern="0" cap="none" spc="0">
                          <a:solidFill>
                            <a:schemeClr val="bg1"/>
                          </a:solidFill>
                          <a:effectLst/>
                        </a:rPr>
                        <a:t>Total</a:t>
                      </a:r>
                      <a:endParaRPr lang="en-US" sz="1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lnSpc>
                          <a:spcPct val="115000"/>
                        </a:lnSpc>
                        <a:spcAft>
                          <a:spcPts val="800"/>
                        </a:spcAft>
                        <a:buNone/>
                      </a:pPr>
                      <a:r>
                        <a:rPr lang="en-US" sz="1300" b="0" kern="0" cap="none" spc="0">
                          <a:solidFill>
                            <a:schemeClr val="bg1"/>
                          </a:solidFill>
                          <a:effectLst/>
                        </a:rPr>
                        <a:t>Total</a:t>
                      </a:r>
                      <a:endParaRPr lang="en-US" sz="1300" b="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512561045"/>
                  </a:ext>
                </a:extLst>
              </a:tr>
              <a:tr h="299092">
                <a:tc vMerge="1">
                  <a:txBody>
                    <a:bodyPr/>
                    <a:lstStyle/>
                    <a:p>
                      <a:endParaRPr lang="en-US"/>
                    </a:p>
                  </a:txBody>
                  <a:tcPr/>
                </a:tc>
                <a:tc>
                  <a:txBody>
                    <a:bodyPr/>
                    <a:lstStyle/>
                    <a:p>
                      <a:pPr marL="0" marR="0" algn="ctr">
                        <a:lnSpc>
                          <a:spcPct val="115000"/>
                        </a:lnSpc>
                        <a:spcAft>
                          <a:spcPts val="800"/>
                        </a:spcAft>
                        <a:buNone/>
                      </a:pPr>
                      <a:r>
                        <a:rPr lang="en-US" sz="1000" kern="0" cap="none" spc="0">
                          <a:solidFill>
                            <a:schemeClr val="tx1"/>
                          </a:solidFill>
                          <a:effectLst/>
                        </a:rPr>
                        <a:t>N</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38100" cmpd="sng">
                      <a:noFill/>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N</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N</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146016209"/>
                  </a:ext>
                </a:extLst>
              </a:tr>
              <a:tr h="491888">
                <a:tc>
                  <a:txBody>
                    <a:bodyPr/>
                    <a:lstStyle/>
                    <a:p>
                      <a:pPr marL="0" marR="0">
                        <a:lnSpc>
                          <a:spcPct val="115000"/>
                        </a:lnSpc>
                        <a:spcAft>
                          <a:spcPts val="800"/>
                        </a:spcAft>
                        <a:buNone/>
                      </a:pPr>
                      <a:r>
                        <a:rPr lang="en-US" sz="1000" b="1" kern="0" cap="none" spc="0">
                          <a:solidFill>
                            <a:schemeClr val="tx1"/>
                          </a:solidFill>
                          <a:effectLst/>
                        </a:rPr>
                        <a:t>The religion of the NPP’s flagbearer</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59</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2.8</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68</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3.2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127</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3.0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875763067"/>
                  </a:ext>
                </a:extLst>
              </a:tr>
              <a:tr h="491888">
                <a:tc>
                  <a:txBody>
                    <a:bodyPr/>
                    <a:lstStyle/>
                    <a:p>
                      <a:pPr marL="0" marR="0">
                        <a:lnSpc>
                          <a:spcPct val="115000"/>
                        </a:lnSpc>
                        <a:spcAft>
                          <a:spcPts val="800"/>
                        </a:spcAft>
                        <a:buNone/>
                      </a:pPr>
                      <a:r>
                        <a:rPr lang="en-US" sz="1000" b="1" kern="0" cap="none" spc="0">
                          <a:solidFill>
                            <a:schemeClr val="tx1"/>
                          </a:solidFill>
                          <a:effectLst/>
                        </a:rPr>
                        <a:t>The general economic condition (hardships)</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1,511</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72.5</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1,653</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77.0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3,164</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74.8</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73852287"/>
                  </a:ext>
                </a:extLst>
              </a:tr>
              <a:tr h="299092">
                <a:tc>
                  <a:txBody>
                    <a:bodyPr/>
                    <a:lstStyle/>
                    <a:p>
                      <a:pPr marL="0" marR="0">
                        <a:lnSpc>
                          <a:spcPct val="115000"/>
                        </a:lnSpc>
                        <a:spcAft>
                          <a:spcPts val="800"/>
                        </a:spcAft>
                        <a:buNone/>
                      </a:pPr>
                      <a:r>
                        <a:rPr lang="en-US" sz="1000" b="1" kern="0" cap="none" spc="0">
                          <a:solidFill>
                            <a:schemeClr val="tx1"/>
                          </a:solidFill>
                          <a:effectLst/>
                        </a:rPr>
                        <a:t>The general security situation</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0.5</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0.9</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30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0.7</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84041828"/>
                  </a:ext>
                </a:extLst>
              </a:tr>
              <a:tr h="299092">
                <a:tc>
                  <a:txBody>
                    <a:bodyPr/>
                    <a:lstStyle/>
                    <a:p>
                      <a:pPr marL="0" marR="0">
                        <a:lnSpc>
                          <a:spcPct val="115000"/>
                        </a:lnSpc>
                        <a:spcAft>
                          <a:spcPts val="800"/>
                        </a:spcAft>
                        <a:buNone/>
                      </a:pPr>
                      <a:r>
                        <a:rPr lang="en-US" sz="1000" b="1" kern="0" cap="none" spc="0">
                          <a:solidFill>
                            <a:schemeClr val="tx1"/>
                          </a:solidFill>
                          <a:effectLst/>
                        </a:rPr>
                        <a:t>The effective campaign by NDC</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37</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1.8</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21</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58</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1.4</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998870201"/>
                  </a:ext>
                </a:extLst>
              </a:tr>
              <a:tr h="299092">
                <a:tc>
                  <a:txBody>
                    <a:bodyPr/>
                    <a:lstStyle/>
                    <a:p>
                      <a:pPr marL="0" marR="0">
                        <a:lnSpc>
                          <a:spcPct val="115000"/>
                        </a:lnSpc>
                        <a:spcAft>
                          <a:spcPts val="800"/>
                        </a:spcAft>
                        <a:buNone/>
                      </a:pPr>
                      <a:r>
                        <a:rPr lang="en-US" sz="1000" b="1" kern="0" cap="none" spc="0">
                          <a:solidFill>
                            <a:schemeClr val="tx1"/>
                          </a:solidFill>
                          <a:effectLst/>
                        </a:rPr>
                        <a:t>The ineffective campaign by NPP</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42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dirty="0">
                          <a:solidFill>
                            <a:schemeClr val="tx1"/>
                          </a:solidFill>
                          <a:effectLst/>
                        </a:rPr>
                        <a:t>38</a:t>
                      </a:r>
                      <a:endParaRPr lang="en-US" sz="10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1.8</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80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1.9</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585464279"/>
                  </a:ext>
                </a:extLst>
              </a:tr>
              <a:tr h="299092">
                <a:tc>
                  <a:txBody>
                    <a:bodyPr/>
                    <a:lstStyle/>
                    <a:p>
                      <a:pPr marL="0" marR="0">
                        <a:lnSpc>
                          <a:spcPct val="115000"/>
                        </a:lnSpc>
                        <a:spcAft>
                          <a:spcPts val="800"/>
                        </a:spcAft>
                        <a:buNone/>
                      </a:pPr>
                      <a:r>
                        <a:rPr lang="en-US" sz="1000" b="1" kern="0" cap="none" spc="0">
                          <a:solidFill>
                            <a:schemeClr val="tx1"/>
                          </a:solidFill>
                          <a:effectLst/>
                        </a:rPr>
                        <a:t>Popularity of John Mahama</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25</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23</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1.1</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48</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1.1</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31241530"/>
                  </a:ext>
                </a:extLst>
              </a:tr>
              <a:tr h="491888">
                <a:tc>
                  <a:txBody>
                    <a:bodyPr/>
                    <a:lstStyle/>
                    <a:p>
                      <a:pPr marL="0" marR="0">
                        <a:lnSpc>
                          <a:spcPct val="115000"/>
                        </a:lnSpc>
                        <a:spcAft>
                          <a:spcPts val="800"/>
                        </a:spcAft>
                        <a:buNone/>
                      </a:pPr>
                      <a:r>
                        <a:rPr lang="en-US" sz="1000" b="1" kern="0" cap="none" spc="0">
                          <a:solidFill>
                            <a:schemeClr val="tx1"/>
                          </a:solidFill>
                          <a:effectLst/>
                        </a:rPr>
                        <a:t>Perceived corruption in the government</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132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6.3</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110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5.1</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dirty="0">
                          <a:solidFill>
                            <a:schemeClr val="tx1"/>
                          </a:solidFill>
                          <a:effectLst/>
                        </a:rPr>
                        <a:t>242</a:t>
                      </a:r>
                      <a:endParaRPr lang="en-US" sz="10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5.7</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589110404"/>
                  </a:ext>
                </a:extLst>
              </a:tr>
              <a:tr h="491888">
                <a:tc>
                  <a:txBody>
                    <a:bodyPr/>
                    <a:lstStyle/>
                    <a:p>
                      <a:pPr marL="0" marR="0">
                        <a:lnSpc>
                          <a:spcPct val="115000"/>
                        </a:lnSpc>
                        <a:spcAft>
                          <a:spcPts val="800"/>
                        </a:spcAft>
                        <a:buNone/>
                      </a:pPr>
                      <a:r>
                        <a:rPr lang="en-US" sz="1000" b="1" kern="0" cap="none" spc="0">
                          <a:solidFill>
                            <a:schemeClr val="tx1"/>
                          </a:solidFill>
                          <a:effectLst/>
                        </a:rPr>
                        <a:t>Perceived abuse of the executive power</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126</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6.0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96</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4.5</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222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5.2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23908619"/>
                  </a:ext>
                </a:extLst>
              </a:tr>
              <a:tr h="491888">
                <a:tc>
                  <a:txBody>
                    <a:bodyPr/>
                    <a:lstStyle/>
                    <a:p>
                      <a:pPr marL="0" marR="0">
                        <a:lnSpc>
                          <a:spcPct val="115000"/>
                        </a:lnSpc>
                        <a:spcAft>
                          <a:spcPts val="800"/>
                        </a:spcAft>
                        <a:buNone/>
                      </a:pPr>
                      <a:r>
                        <a:rPr lang="en-US" sz="1000" b="1" kern="0" cap="none" spc="0">
                          <a:solidFill>
                            <a:schemeClr val="tx1"/>
                          </a:solidFill>
                          <a:effectLst/>
                        </a:rPr>
                        <a:t>The impasse between the Judiciary and the Parliament</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0.1</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0.0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3</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0.1</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730747400"/>
                  </a:ext>
                </a:extLst>
              </a:tr>
              <a:tr h="299092">
                <a:tc>
                  <a:txBody>
                    <a:bodyPr/>
                    <a:lstStyle/>
                    <a:p>
                      <a:pPr marL="0" marR="0">
                        <a:lnSpc>
                          <a:spcPct val="115000"/>
                        </a:lnSpc>
                        <a:spcAft>
                          <a:spcPts val="800"/>
                        </a:spcAft>
                        <a:buNone/>
                      </a:pPr>
                      <a:r>
                        <a:rPr lang="en-US" sz="1000" b="1" kern="0" cap="none" spc="0">
                          <a:solidFill>
                            <a:schemeClr val="tx1"/>
                          </a:solidFill>
                          <a:effectLst/>
                        </a:rPr>
                        <a:t>Domestic debt restructuring</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8</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0.4</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4</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0.2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0.3</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08112576"/>
                  </a:ext>
                </a:extLst>
              </a:tr>
              <a:tr h="299092">
                <a:tc>
                  <a:txBody>
                    <a:bodyPr/>
                    <a:lstStyle/>
                    <a:p>
                      <a:pPr marL="0" marR="0">
                        <a:lnSpc>
                          <a:spcPct val="115000"/>
                        </a:lnSpc>
                        <a:spcAft>
                          <a:spcPts val="800"/>
                        </a:spcAft>
                        <a:buNone/>
                      </a:pPr>
                      <a:r>
                        <a:rPr lang="en-US" sz="1000" b="1" kern="0" cap="none" spc="0">
                          <a:solidFill>
                            <a:schemeClr val="tx1"/>
                          </a:solidFill>
                          <a:effectLst/>
                        </a:rPr>
                        <a:t>Other</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131</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6.3</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112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5.2</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243</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5.7</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19856110"/>
                  </a:ext>
                </a:extLst>
              </a:tr>
              <a:tr h="299092">
                <a:tc>
                  <a:txBody>
                    <a:bodyPr/>
                    <a:lstStyle/>
                    <a:p>
                      <a:pPr marL="0" marR="0">
                        <a:lnSpc>
                          <a:spcPct val="115000"/>
                        </a:lnSpc>
                        <a:spcAft>
                          <a:spcPts val="800"/>
                        </a:spcAft>
                        <a:buNone/>
                      </a:pPr>
                      <a:r>
                        <a:rPr lang="en-US" sz="1000" b="1" kern="0" cap="none" spc="0">
                          <a:solidFill>
                            <a:schemeClr val="tx1"/>
                          </a:solidFill>
                          <a:effectLst/>
                        </a:rPr>
                        <a:t>Total</a:t>
                      </a:r>
                      <a:endParaRPr lang="en-US"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2,083</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100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2,146</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100</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a:solidFill>
                            <a:schemeClr val="tx1"/>
                          </a:solidFill>
                          <a:effectLst/>
                        </a:rPr>
                        <a:t>4,229</a:t>
                      </a:r>
                      <a:endParaRPr lang="en-US" sz="10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gn="ctr">
                        <a:lnSpc>
                          <a:spcPct val="115000"/>
                        </a:lnSpc>
                        <a:spcAft>
                          <a:spcPts val="800"/>
                        </a:spcAft>
                        <a:buNone/>
                      </a:pPr>
                      <a:r>
                        <a:rPr lang="en-US" sz="1000" kern="0" cap="none" spc="0" dirty="0">
                          <a:solidFill>
                            <a:schemeClr val="tx1"/>
                          </a:solidFill>
                          <a:effectLst/>
                        </a:rPr>
                        <a:t>100</a:t>
                      </a:r>
                      <a:endParaRPr lang="en-US" sz="10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7524" marR="57524" marT="76698" marB="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46904179"/>
                  </a:ext>
                </a:extLst>
              </a:tr>
            </a:tbl>
          </a:graphicData>
        </a:graphic>
      </p:graphicFrame>
    </p:spTree>
    <p:extLst>
      <p:ext uri="{BB962C8B-B14F-4D97-AF65-F5344CB8AC3E}">
        <p14:creationId xmlns:p14="http://schemas.microsoft.com/office/powerpoint/2010/main" val="2648535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78A2F-F4D3-8255-F1AD-104017E734BD}"/>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5.2: How would you rate the effectiveness of the NPP’s campaign strategy?</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4925FCEF-AF09-D027-0979-12CB4E89F738}"/>
              </a:ext>
            </a:extLst>
          </p:cNvPr>
          <p:cNvGraphicFramePr>
            <a:graphicFrameLocks noGrp="1"/>
          </p:cNvGraphicFramePr>
          <p:nvPr>
            <p:ph idx="1"/>
            <p:extLst>
              <p:ext uri="{D42A27DB-BD31-4B8C-83A1-F6EECF244321}">
                <p14:modId xmlns:p14="http://schemas.microsoft.com/office/powerpoint/2010/main" val="1809060090"/>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2317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BC87E4-EC28-9E46-AFAB-2C2D63D95E7C}"/>
              </a:ext>
            </a:extLst>
          </p:cNvPr>
          <p:cNvSpPr>
            <a:spLocks noGrp="1"/>
          </p:cNvSpPr>
          <p:nvPr>
            <p:ph type="title"/>
          </p:nvPr>
        </p:nvSpPr>
        <p:spPr>
          <a:xfrm>
            <a:off x="612650" y="1252728"/>
            <a:ext cx="2905613" cy="4768815"/>
          </a:xfrm>
        </p:spPr>
        <p:txBody>
          <a:bodyPr>
            <a:normAutofit/>
          </a:bodyPr>
          <a:lstStyle/>
          <a:p>
            <a:r>
              <a:rPr lang="en-GB" sz="3200" b="1" kern="100">
                <a:effectLst/>
                <a:latin typeface="Garamond" panose="02020404030301010803" pitchFamily="18" charset="0"/>
                <a:ea typeface="Times New Roman" panose="02020603050405020304" pitchFamily="18" charset="0"/>
                <a:cs typeface="Times New Roman" panose="02020603050405020304" pitchFamily="18" charset="0"/>
              </a:rPr>
              <a:t>Figure 5.3: Which of the following events contributed greatly to making NPP unpopular?</a:t>
            </a:r>
            <a:br>
              <a:rPr lang="en-US" sz="32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200"/>
          </a:p>
        </p:txBody>
      </p:sp>
      <p:graphicFrame>
        <p:nvGraphicFramePr>
          <p:cNvPr id="7" name="Content Placeholder 3">
            <a:extLst>
              <a:ext uri="{FF2B5EF4-FFF2-40B4-BE49-F238E27FC236}">
                <a16:creationId xmlns:a16="http://schemas.microsoft.com/office/drawing/2014/main" id="{1A4F3FD7-5BA5-13E6-23D9-9F6A9A62136A}"/>
              </a:ext>
            </a:extLst>
          </p:cNvPr>
          <p:cNvGraphicFramePr>
            <a:graphicFrameLocks noGrp="1"/>
          </p:cNvGraphicFramePr>
          <p:nvPr>
            <p:ph idx="1"/>
            <p:extLst>
              <p:ext uri="{D42A27DB-BD31-4B8C-83A1-F6EECF244321}">
                <p14:modId xmlns:p14="http://schemas.microsoft.com/office/powerpoint/2010/main" val="2013389925"/>
              </p:ext>
            </p:extLst>
          </p:nvPr>
        </p:nvGraphicFramePr>
        <p:xfrm>
          <a:off x="3518263" y="866775"/>
          <a:ext cx="8039423" cy="51547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101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667E2B-E9CA-E892-FF66-2E399BDCA054}"/>
              </a:ext>
            </a:extLst>
          </p:cNvPr>
          <p:cNvSpPr>
            <a:spLocks noGrp="1"/>
          </p:cNvSpPr>
          <p:nvPr>
            <p:ph type="title"/>
          </p:nvPr>
        </p:nvSpPr>
        <p:spPr>
          <a:xfrm>
            <a:off x="612650" y="1252728"/>
            <a:ext cx="2905613" cy="4768815"/>
          </a:xfrm>
        </p:spPr>
        <p:txBody>
          <a:bodyPr>
            <a:normAutofit/>
          </a:bodyPr>
          <a:lstStyle/>
          <a:p>
            <a:r>
              <a:rPr lang="en-GB" sz="3000" b="1" kern="100">
                <a:effectLst/>
                <a:latin typeface="Garamond" panose="02020404030301010803" pitchFamily="18" charset="0"/>
                <a:ea typeface="Times New Roman" panose="02020603050405020304" pitchFamily="18" charset="0"/>
                <a:cs typeface="Times New Roman" panose="02020603050405020304" pitchFamily="18" charset="0"/>
              </a:rPr>
              <a:t>Figure 5.4: Which of the following performed best before, during, and after the general elections to keep the popularity of the NPP intact?</a:t>
            </a:r>
            <a:br>
              <a:rPr lang="en-US" sz="3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000"/>
          </a:p>
        </p:txBody>
      </p:sp>
      <p:graphicFrame>
        <p:nvGraphicFramePr>
          <p:cNvPr id="7" name="Content Placeholder 3">
            <a:extLst>
              <a:ext uri="{FF2B5EF4-FFF2-40B4-BE49-F238E27FC236}">
                <a16:creationId xmlns:a16="http://schemas.microsoft.com/office/drawing/2014/main" id="{F7EDE415-B0AA-D978-551E-757E8C7F571B}"/>
              </a:ext>
            </a:extLst>
          </p:cNvPr>
          <p:cNvGraphicFramePr>
            <a:graphicFrameLocks noGrp="1"/>
          </p:cNvGraphicFramePr>
          <p:nvPr>
            <p:ph idx="1"/>
            <p:extLst>
              <p:ext uri="{D42A27DB-BD31-4B8C-83A1-F6EECF244321}">
                <p14:modId xmlns:p14="http://schemas.microsoft.com/office/powerpoint/2010/main" val="92652340"/>
              </p:ext>
            </p:extLst>
          </p:nvPr>
        </p:nvGraphicFramePr>
        <p:xfrm>
          <a:off x="4021483" y="904875"/>
          <a:ext cx="7536203" cy="5116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971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282547-D9DD-D62C-2898-F6DB7692DD44}"/>
              </a:ext>
            </a:extLst>
          </p:cNvPr>
          <p:cNvSpPr>
            <a:spLocks noGrp="1"/>
          </p:cNvSpPr>
          <p:nvPr>
            <p:ph idx="1"/>
          </p:nvPr>
        </p:nvSpPr>
        <p:spPr>
          <a:xfrm>
            <a:off x="612648" y="1102440"/>
            <a:ext cx="5862396" cy="5206920"/>
          </a:xfrm>
        </p:spPr>
        <p:txBody>
          <a:bodyPr>
            <a:normAutofit/>
          </a:bodyPr>
          <a:lstStyle/>
          <a:p>
            <a:pPr marL="0" marR="0">
              <a:lnSpc>
                <a:spcPct val="110000"/>
              </a:lnSpc>
              <a:spcBef>
                <a:spcPts val="800"/>
              </a:spcBef>
              <a:spcAft>
                <a:spcPts val="400"/>
              </a:spcAft>
              <a:buNone/>
            </a:pPr>
            <a:r>
              <a:rPr lang="en-GB" sz="1400" b="1" kern="100" dirty="0">
                <a:effectLst/>
                <a:latin typeface="Garamond" panose="02020404030301010803" pitchFamily="18" charset="0"/>
                <a:ea typeface="Times New Roman" panose="02020603050405020304" pitchFamily="18" charset="0"/>
                <a:cs typeface="Times New Roman" panose="02020603050405020304" pitchFamily="18" charset="0"/>
              </a:rPr>
              <a:t>Sampling Frame</a:t>
            </a:r>
            <a:endParaRPr lang="en-US" sz="1400" b="1" kern="100" dirty="0">
              <a:effectLst/>
              <a:latin typeface="Aptos Display" panose="020B0004020202020204" pitchFamily="34" charset="0"/>
              <a:ea typeface="Times New Roman" panose="02020603050405020304" pitchFamily="18" charset="0"/>
              <a:cs typeface="Times New Roman" panose="02020603050405020304" pitchFamily="18" charset="0"/>
            </a:endParaRPr>
          </a:p>
          <a:p>
            <a:pPr marL="0" marR="0">
              <a:lnSpc>
                <a:spcPct val="110000"/>
              </a:lnSpc>
              <a:spcBef>
                <a:spcPts val="1200"/>
              </a:spcBef>
              <a:spcAft>
                <a:spcPts val="800"/>
              </a:spcAft>
              <a:buNone/>
            </a:pPr>
            <a:r>
              <a:rPr lang="en-GB" sz="1300" kern="100" dirty="0">
                <a:effectLst/>
                <a:latin typeface="Garamond" panose="02020404030301010803" pitchFamily="18" charset="0"/>
                <a:ea typeface="Aptos" panose="020B0004020202020204" pitchFamily="34" charset="0"/>
                <a:cs typeface="Times New Roman" panose="02020603050405020304" pitchFamily="18" charset="0"/>
              </a:rPr>
              <a:t>We used a multistage probability sampling technique:</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0000"/>
              </a:lnSpc>
              <a:spcAft>
                <a:spcPts val="800"/>
              </a:spcAft>
              <a:buFont typeface="Symbol" panose="05050102010706020507" pitchFamily="18" charset="2"/>
              <a:buChar char=""/>
              <a:tabLst>
                <a:tab pos="914400" algn="l"/>
              </a:tabLst>
            </a:pPr>
            <a:r>
              <a:rPr lang="en-GB" sz="1300" b="1" kern="100" dirty="0">
                <a:effectLst/>
                <a:latin typeface="Garamond" panose="02020404030301010803" pitchFamily="18" charset="0"/>
                <a:ea typeface="Aptos" panose="020B0004020202020204" pitchFamily="34" charset="0"/>
                <a:cs typeface="Times New Roman" panose="02020603050405020304" pitchFamily="18" charset="0"/>
              </a:rPr>
              <a:t>Proportionate sampling technique</a:t>
            </a:r>
            <a:r>
              <a:rPr lang="en-GB" sz="1300" kern="100" dirty="0">
                <a:effectLst/>
                <a:latin typeface="Garamond" panose="02020404030301010803" pitchFamily="18" charset="0"/>
                <a:ea typeface="Aptos" panose="020B0004020202020204" pitchFamily="34" charset="0"/>
                <a:cs typeface="Times New Roman" panose="02020603050405020304" pitchFamily="18" charset="0"/>
              </a:rPr>
              <a: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0000"/>
              </a:lnSpc>
              <a:spcAft>
                <a:spcPts val="800"/>
              </a:spcAft>
              <a:buFont typeface="Wingdings" panose="05000000000000000000" pitchFamily="2" charset="2"/>
              <a:buChar char=""/>
              <a:tabLst>
                <a:tab pos="285750" algn="l"/>
              </a:tabLst>
            </a:pPr>
            <a:r>
              <a:rPr lang="en-GB" sz="1300" kern="100" dirty="0">
                <a:effectLst/>
                <a:latin typeface="Garamond" panose="02020404030301010803" pitchFamily="18" charset="0"/>
                <a:ea typeface="Aptos" panose="020B0004020202020204" pitchFamily="34" charset="0"/>
                <a:cs typeface="Times New Roman" panose="02020603050405020304" pitchFamily="18" charset="0"/>
              </a:rPr>
              <a:t>Using a national voter population of </a:t>
            </a:r>
            <a:r>
              <a:rPr lang="en-GB" sz="1300" b="1" kern="100" dirty="0">
                <a:effectLst/>
                <a:latin typeface="Garamond" panose="02020404030301010803" pitchFamily="18" charset="0"/>
                <a:ea typeface="Times New Roman" panose="02020603050405020304" pitchFamily="18" charset="0"/>
                <a:cs typeface="Times New Roman" panose="02020603050405020304" pitchFamily="18" charset="0"/>
              </a:rPr>
              <a:t>18,774,159</a:t>
            </a:r>
            <a:r>
              <a:rPr lang="en-GB" sz="1300" kern="100" dirty="0">
                <a:effectLst/>
                <a:latin typeface="Garamond" panose="02020404030301010803" pitchFamily="18" charset="0"/>
                <a:ea typeface="Aptos" panose="020B0004020202020204" pitchFamily="34" charset="0"/>
                <a:cs typeface="Times New Roman" panose="02020603050405020304" pitchFamily="18" charset="0"/>
              </a:rPr>
              <a:t>, a confident interval (error margin) of </a:t>
            </a:r>
            <a:r>
              <a:rPr lang="en-GB" sz="1300" b="1" u="sng" kern="100" dirty="0">
                <a:effectLst/>
                <a:latin typeface="Garamond" panose="02020404030301010803" pitchFamily="18" charset="0"/>
                <a:ea typeface="Aptos" panose="020B0004020202020204" pitchFamily="34" charset="0"/>
                <a:cs typeface="Times New Roman" panose="02020603050405020304" pitchFamily="18" charset="0"/>
              </a:rPr>
              <a:t>2.00,</a:t>
            </a:r>
            <a:r>
              <a:rPr lang="en-GB" sz="1300" kern="100" dirty="0">
                <a:effectLst/>
                <a:latin typeface="Garamond" panose="02020404030301010803" pitchFamily="18" charset="0"/>
                <a:ea typeface="Aptos" panose="020B0004020202020204" pitchFamily="34" charset="0"/>
                <a:cs typeface="Times New Roman" panose="02020603050405020304" pitchFamily="18" charset="0"/>
              </a:rPr>
              <a:t> and a confidence level of </a:t>
            </a:r>
            <a:r>
              <a:rPr lang="en-GB" sz="1300" b="1" u="sng" kern="100" dirty="0">
                <a:effectLst/>
                <a:latin typeface="Garamond" panose="02020404030301010803" pitchFamily="18" charset="0"/>
                <a:ea typeface="Aptos" panose="020B0004020202020204" pitchFamily="34" charset="0"/>
                <a:cs typeface="Times New Roman" panose="02020603050405020304" pitchFamily="18" charset="0"/>
              </a:rPr>
              <a:t>99%,</a:t>
            </a:r>
            <a:r>
              <a:rPr lang="en-GB" sz="1300" kern="100" dirty="0">
                <a:effectLst/>
                <a:latin typeface="Garamond" panose="02020404030301010803" pitchFamily="18" charset="0"/>
                <a:ea typeface="Aptos" panose="020B0004020202020204" pitchFamily="34" charset="0"/>
                <a:cs typeface="Times New Roman" panose="02020603050405020304" pitchFamily="18" charset="0"/>
              </a:rPr>
              <a:t> a sample calculator suggests a sample size of </a:t>
            </a:r>
            <a:r>
              <a:rPr lang="en-GB" sz="1300" b="1" u="sng" kern="100" dirty="0">
                <a:effectLst/>
                <a:latin typeface="Garamond" panose="02020404030301010803" pitchFamily="18" charset="0"/>
                <a:ea typeface="Aptos" panose="020B0004020202020204" pitchFamily="34" charset="0"/>
                <a:cs typeface="Times New Roman" panose="02020603050405020304" pitchFamily="18" charset="0"/>
              </a:rPr>
              <a:t>4,160</a:t>
            </a:r>
            <a:r>
              <a:rPr lang="en-GB" sz="1300" kern="100" dirty="0">
                <a:effectLst/>
                <a:latin typeface="Garamond" panose="02020404030301010803" pitchFamily="18" charset="0"/>
                <a:ea typeface="Aptos" panose="020B0004020202020204" pitchFamily="34" charset="0"/>
                <a:cs typeface="Times New Roman" panose="02020603050405020304" pitchFamily="18" charset="0"/>
              </a:rPr>
              <a:t> to be interviewed across all</a:t>
            </a:r>
            <a:r>
              <a:rPr lang="en-GB" sz="1300" kern="100" dirty="0">
                <a:effectLst/>
                <a:latin typeface="Garamond" panose="02020404030301010803" pitchFamily="18" charset="0"/>
                <a:ea typeface="Aptos" panose="020B0004020202020204" pitchFamily="34" charset="0"/>
                <a:cs typeface="Arial" panose="020B0604020202020204" pitchFamily="34" charset="0"/>
              </a:rPr>
              <a:t> 276</a:t>
            </a:r>
            <a:r>
              <a:rPr lang="en-GB" sz="1300" kern="100" dirty="0">
                <a:effectLst/>
                <a:latin typeface="Garamond" panose="02020404030301010803" pitchFamily="18" charset="0"/>
                <a:ea typeface="Aptos" panose="020B0004020202020204" pitchFamily="34" charset="0"/>
                <a:cs typeface="Times New Roman" panose="02020603050405020304" pitchFamily="18" charset="0"/>
              </a:rPr>
              <a:t> constituencies in the country (see Table 1).</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0000"/>
              </a:lnSpc>
              <a:spcAft>
                <a:spcPts val="800"/>
              </a:spcAft>
              <a:buFont typeface="Wingdings" panose="05000000000000000000" pitchFamily="2" charset="2"/>
              <a:buChar char=""/>
              <a:tabLst>
                <a:tab pos="285750" algn="l"/>
              </a:tabLst>
            </a:pPr>
            <a:r>
              <a:rPr lang="en-GB" sz="1300" kern="100" dirty="0">
                <a:effectLst/>
                <a:latin typeface="Garamond" panose="02020404030301010803" pitchFamily="18" charset="0"/>
                <a:ea typeface="Aptos" panose="020B0004020202020204" pitchFamily="34" charset="0"/>
                <a:cs typeface="Times New Roman" panose="02020603050405020304" pitchFamily="18" charset="0"/>
              </a:rPr>
              <a:t>Using the proportionate sampling technique, a suitable number of polling stations were selected from the constituencies. </a:t>
            </a:r>
          </a:p>
          <a:p>
            <a:pPr marL="1143000" marR="0" lvl="2" indent="-228600">
              <a:lnSpc>
                <a:spcPct val="110000"/>
              </a:lnSpc>
              <a:spcAft>
                <a:spcPts val="800"/>
              </a:spcAft>
              <a:buFont typeface="Wingdings" panose="05000000000000000000" pitchFamily="2" charset="2"/>
              <a:buChar char=""/>
              <a:tabLst>
                <a:tab pos="285750" algn="l"/>
              </a:tabLst>
            </a:pPr>
            <a:r>
              <a:rPr lang="en-GB" sz="1300" kern="100" dirty="0">
                <a:effectLst/>
                <a:latin typeface="Garamond" panose="02020404030301010803" pitchFamily="18" charset="0"/>
                <a:ea typeface="Aptos" panose="020B0004020202020204" pitchFamily="34" charset="0"/>
                <a:cs typeface="Times New Roman" panose="02020603050405020304" pitchFamily="18" charset="0"/>
              </a:rPr>
              <a:t>Five voters were systematically chosen for interviews in each selected polling station. </a:t>
            </a:r>
          </a:p>
          <a:p>
            <a:pPr marL="1371600" lvl="3">
              <a:lnSpc>
                <a:spcPct val="110000"/>
              </a:lnSpc>
              <a:spcAft>
                <a:spcPts val="800"/>
              </a:spcAft>
              <a:buFont typeface="Wingdings" panose="05000000000000000000" pitchFamily="2" charset="2"/>
              <a:buChar char=""/>
              <a:tabLst>
                <a:tab pos="285750" algn="l"/>
              </a:tabLst>
            </a:pPr>
            <a:r>
              <a:rPr lang="en-GB" sz="1100" kern="100" dirty="0">
                <a:effectLst/>
                <a:latin typeface="Garamond" panose="02020404030301010803" pitchFamily="18" charset="0"/>
                <a:ea typeface="Aptos" panose="020B0004020202020204" pitchFamily="34" charset="0"/>
                <a:cs typeface="Times New Roman" panose="02020603050405020304" pitchFamily="18" charset="0"/>
              </a:rPr>
              <a:t>The five interviewed include traders, farmers, civil/public servants, artisans, drivers, the unemployed, students and the incapacitated (to reflect the demographic characteristics of the voters in that constituency).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endParaRPr lang="en-US" sz="1300" dirty="0"/>
          </a:p>
        </p:txBody>
      </p:sp>
      <p:pic>
        <p:nvPicPr>
          <p:cNvPr id="7" name="Graphic 6" descr="Statistics">
            <a:extLst>
              <a:ext uri="{FF2B5EF4-FFF2-40B4-BE49-F238E27FC236}">
                <a16:creationId xmlns:a16="http://schemas.microsoft.com/office/drawing/2014/main" id="{2085ED94-E14E-BBCA-A225-9892E5AF81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1334144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C1E7C-E9FE-F592-A58C-8A82ABB4830B}"/>
              </a:ext>
            </a:extLst>
          </p:cNvPr>
          <p:cNvSpPr>
            <a:spLocks noGrp="1"/>
          </p:cNvSpPr>
          <p:nvPr>
            <p:ph type="title"/>
          </p:nvPr>
        </p:nvSpPr>
        <p:spPr>
          <a:xfrm>
            <a:off x="612650" y="1252728"/>
            <a:ext cx="2905613" cy="4768815"/>
          </a:xfrm>
        </p:spPr>
        <p:txBody>
          <a:bodyPr>
            <a:normAutofit/>
          </a:bodyPr>
          <a:lstStyle/>
          <a:p>
            <a:r>
              <a:rPr lang="en-GB" sz="3000" b="1" kern="100">
                <a:effectLst/>
                <a:latin typeface="Garamond" panose="02020404030301010803" pitchFamily="18" charset="0"/>
                <a:ea typeface="Times New Roman" panose="02020603050405020304" pitchFamily="18" charset="0"/>
                <a:cs typeface="Times New Roman" panose="02020603050405020304" pitchFamily="18" charset="0"/>
              </a:rPr>
              <a:t>Figure 5.5: If you were an NPP delegate, which of the following candidates would you vote to become the next Flagbearer of the party?</a:t>
            </a:r>
            <a:br>
              <a:rPr lang="en-US" sz="3000" b="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3000"/>
          </a:p>
        </p:txBody>
      </p:sp>
      <p:graphicFrame>
        <p:nvGraphicFramePr>
          <p:cNvPr id="7" name="Content Placeholder 3">
            <a:extLst>
              <a:ext uri="{FF2B5EF4-FFF2-40B4-BE49-F238E27FC236}">
                <a16:creationId xmlns:a16="http://schemas.microsoft.com/office/drawing/2014/main" id="{43A862C7-1B83-AAB4-4079-6971A1B4CBF1}"/>
              </a:ext>
            </a:extLst>
          </p:cNvPr>
          <p:cNvGraphicFramePr>
            <a:graphicFrameLocks noGrp="1"/>
          </p:cNvGraphicFramePr>
          <p:nvPr>
            <p:ph idx="1"/>
            <p:extLst>
              <p:ext uri="{D42A27DB-BD31-4B8C-83A1-F6EECF244321}">
                <p14:modId xmlns:p14="http://schemas.microsoft.com/office/powerpoint/2010/main" val="1455409267"/>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1858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77542-B569-CFF2-641F-4168E47E67B2}"/>
              </a:ext>
            </a:extLst>
          </p:cNvPr>
          <p:cNvSpPr>
            <a:spLocks noGrp="1"/>
          </p:cNvSpPr>
          <p:nvPr>
            <p:ph type="title"/>
          </p:nvPr>
        </p:nvSpPr>
        <p:spPr>
          <a:xfrm>
            <a:off x="2809809" y="353681"/>
            <a:ext cx="6572382" cy="974310"/>
          </a:xfrm>
        </p:spPr>
        <p:txBody>
          <a:bodyPr vert="horz" lIns="91440" tIns="45720" rIns="91440" bIns="45720" rtlCol="0" anchor="b">
            <a:normAutofit/>
          </a:bodyPr>
          <a:lstStyle/>
          <a:p>
            <a:pPr algn="ctr"/>
            <a:r>
              <a:rPr lang="en-US" sz="1600" i="0">
                <a:effectLst/>
              </a:rPr>
              <a:t>Table 5.2: Preferred candidate respondents would have voted to become the next Flagbearer of NPP if they were delegates, by political party affiliation</a:t>
            </a:r>
            <a:br>
              <a:rPr lang="en-US" sz="1600" i="1">
                <a:effectLst/>
              </a:rPr>
            </a:br>
            <a:endParaRPr lang="en-US" sz="1600"/>
          </a:p>
        </p:txBody>
      </p:sp>
      <p:graphicFrame>
        <p:nvGraphicFramePr>
          <p:cNvPr id="4" name="Content Placeholder 3">
            <a:extLst>
              <a:ext uri="{FF2B5EF4-FFF2-40B4-BE49-F238E27FC236}">
                <a16:creationId xmlns:a16="http://schemas.microsoft.com/office/drawing/2014/main" id="{2B422BD4-6A9D-CFF5-CBBE-15C0DE34AF49}"/>
              </a:ext>
            </a:extLst>
          </p:cNvPr>
          <p:cNvGraphicFramePr>
            <a:graphicFrameLocks noGrp="1"/>
          </p:cNvGraphicFramePr>
          <p:nvPr>
            <p:ph idx="1"/>
            <p:extLst>
              <p:ext uri="{D42A27DB-BD31-4B8C-83A1-F6EECF244321}">
                <p14:modId xmlns:p14="http://schemas.microsoft.com/office/powerpoint/2010/main" val="3946100880"/>
              </p:ext>
            </p:extLst>
          </p:nvPr>
        </p:nvGraphicFramePr>
        <p:xfrm>
          <a:off x="2257426" y="1513250"/>
          <a:ext cx="8658224" cy="4162668"/>
        </p:xfrm>
        <a:graphic>
          <a:graphicData uri="http://schemas.openxmlformats.org/drawingml/2006/table">
            <a:tbl>
              <a:tblPr firstRow="1" firstCol="1" bandRow="1"/>
              <a:tblGrid>
                <a:gridCol w="3494240">
                  <a:extLst>
                    <a:ext uri="{9D8B030D-6E8A-4147-A177-3AD203B41FA5}">
                      <a16:colId xmlns:a16="http://schemas.microsoft.com/office/drawing/2014/main" val="3584500398"/>
                    </a:ext>
                  </a:extLst>
                </a:gridCol>
                <a:gridCol w="1498447">
                  <a:extLst>
                    <a:ext uri="{9D8B030D-6E8A-4147-A177-3AD203B41FA5}">
                      <a16:colId xmlns:a16="http://schemas.microsoft.com/office/drawing/2014/main" val="3610484951"/>
                    </a:ext>
                  </a:extLst>
                </a:gridCol>
                <a:gridCol w="1493110">
                  <a:extLst>
                    <a:ext uri="{9D8B030D-6E8A-4147-A177-3AD203B41FA5}">
                      <a16:colId xmlns:a16="http://schemas.microsoft.com/office/drawing/2014/main" val="1730916584"/>
                    </a:ext>
                  </a:extLst>
                </a:gridCol>
                <a:gridCol w="1282324">
                  <a:extLst>
                    <a:ext uri="{9D8B030D-6E8A-4147-A177-3AD203B41FA5}">
                      <a16:colId xmlns:a16="http://schemas.microsoft.com/office/drawing/2014/main" val="222302410"/>
                    </a:ext>
                  </a:extLst>
                </a:gridCol>
                <a:gridCol w="890103">
                  <a:extLst>
                    <a:ext uri="{9D8B030D-6E8A-4147-A177-3AD203B41FA5}">
                      <a16:colId xmlns:a16="http://schemas.microsoft.com/office/drawing/2014/main" val="3105375709"/>
                    </a:ext>
                  </a:extLst>
                </a:gridCol>
              </a:tblGrid>
              <a:tr h="1004512">
                <a:tc rowSpan="2">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Potential candidates</a:t>
                      </a:r>
                      <a:endParaRPr lang="en-US" sz="2300" b="0" i="0" u="none" strike="noStrike">
                        <a:effectLst/>
                        <a:latin typeface="Arial" panose="020B0604020202020204" pitchFamily="34" charset="0"/>
                      </a:endParaRPr>
                    </a:p>
                  </a:txBody>
                  <a:tcPr marL="116662" marR="116662" marT="58331" marB="583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Patriotic Party (NPP)</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Democratic Congress (NDC)</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 no party)</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1806966"/>
                  </a:ext>
                </a:extLst>
              </a:tr>
              <a:tr h="266623">
                <a:tc vMerge="1">
                  <a:txBody>
                    <a:bodyPr/>
                    <a:lstStyle/>
                    <a:p>
                      <a:endParaRPr lang="en-US"/>
                    </a:p>
                  </a:txBody>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3527712"/>
                  </a:ext>
                </a:extLst>
              </a:tr>
              <a:tr h="266623">
                <a:tc>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Hon. Kennedy Ohene Agyepong</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21.4</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48.4</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474"/>
                    </a:solid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42.0</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36.3</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9581757"/>
                  </a:ext>
                </a:extLst>
              </a:tr>
              <a:tr h="266623">
                <a:tc>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 Mahamudu Bawumia</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70.6</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35.3</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44.5</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51.5</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7683896"/>
                  </a:ext>
                </a:extLst>
              </a:tr>
              <a:tr h="266623">
                <a:tc>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Hon. Kyei Mensah Bonsu</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1693393"/>
                  </a:ext>
                </a:extLst>
              </a:tr>
              <a:tr h="512586">
                <a:tc>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Hon. Boakye Kyeremateng Agyarko</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849602"/>
                  </a:ext>
                </a:extLst>
              </a:tr>
              <a:tr h="266623">
                <a:tc>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Mr. Kwabena Agyei Agyapong</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2322385"/>
                  </a:ext>
                </a:extLst>
              </a:tr>
              <a:tr h="266623">
                <a:tc>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Mr. Brian Acheampong</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346229"/>
                  </a:ext>
                </a:extLst>
              </a:tr>
              <a:tr h="266623">
                <a:tc>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3371609"/>
                  </a:ext>
                </a:extLst>
              </a:tr>
              <a:tr h="512586">
                <a:tc>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Undecided / Don't know / Won't vote</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3554650"/>
                  </a:ext>
                </a:extLst>
              </a:tr>
              <a:tr h="266623">
                <a:tc>
                  <a:txBody>
                    <a:bodyPr/>
                    <a:lstStyle/>
                    <a:p>
                      <a:pPr marL="0" marR="0" algn="l"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300" b="0" i="0" u="none" strike="noStrike">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4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300" b="0" i="0" u="none" strike="noStrike" dirty="0">
                        <a:effectLst/>
                        <a:latin typeface="Arial" panose="020B0604020202020204" pitchFamily="34" charset="0"/>
                      </a:endParaRPr>
                    </a:p>
                  </a:txBody>
                  <a:tcPr marL="87497" marR="87497" marT="121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5008385"/>
                  </a:ext>
                </a:extLst>
              </a:tr>
            </a:tbl>
          </a:graphicData>
        </a:graphic>
      </p:graphicFrame>
    </p:spTree>
    <p:extLst>
      <p:ext uri="{BB962C8B-B14F-4D97-AF65-F5344CB8AC3E}">
        <p14:creationId xmlns:p14="http://schemas.microsoft.com/office/powerpoint/2010/main" val="3190857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0F74FBE-00E7-4A00-BECD-0D7CC180BF54}"/>
              </a:ext>
            </a:extLst>
          </p:cNvPr>
          <p:cNvGrpSpPr/>
          <p:nvPr/>
        </p:nvGrpSpPr>
        <p:grpSpPr>
          <a:xfrm>
            <a:off x="2939970" y="156503"/>
            <a:ext cx="6585029" cy="6544994"/>
            <a:chOff x="2981324" y="181824"/>
            <a:chExt cx="6543675" cy="6544994"/>
          </a:xfrm>
        </p:grpSpPr>
        <p:pic>
          <p:nvPicPr>
            <p:cNvPr id="10" name="Picture 9">
              <a:extLst>
                <a:ext uri="{FF2B5EF4-FFF2-40B4-BE49-F238E27FC236}">
                  <a16:creationId xmlns:a16="http://schemas.microsoft.com/office/drawing/2014/main" id="{AE7F8C4E-E674-40C0-A057-A3404054B7F3}"/>
                </a:ext>
              </a:extLst>
            </p:cNvPr>
            <p:cNvPicPr>
              <a:picLocks noChangeAspect="1"/>
            </p:cNvPicPr>
            <p:nvPr/>
          </p:nvPicPr>
          <p:blipFill>
            <a:blip r:embed="rId2"/>
            <a:stretch>
              <a:fillRect/>
            </a:stretch>
          </p:blipFill>
          <p:spPr>
            <a:xfrm>
              <a:off x="2981324" y="181824"/>
              <a:ext cx="6543675" cy="6543675"/>
            </a:xfrm>
            <a:prstGeom prst="rect">
              <a:avLst/>
            </a:prstGeom>
          </p:spPr>
        </p:pic>
        <p:sp>
          <p:nvSpPr>
            <p:cNvPr id="11" name="Rectangle 10">
              <a:extLst>
                <a:ext uri="{FF2B5EF4-FFF2-40B4-BE49-F238E27FC236}">
                  <a16:creationId xmlns:a16="http://schemas.microsoft.com/office/drawing/2014/main" id="{BBED183F-968F-4C91-B4C4-7033206D77DE}"/>
                </a:ext>
              </a:extLst>
            </p:cNvPr>
            <p:cNvSpPr/>
            <p:nvPr/>
          </p:nvSpPr>
          <p:spPr>
            <a:xfrm>
              <a:off x="8220075" y="2211973"/>
              <a:ext cx="895350" cy="357607"/>
            </a:xfrm>
            <a:prstGeom prst="rect">
              <a:avLst/>
            </a:prstGeom>
            <a:solidFill>
              <a:srgbClr val="CE4E44"/>
            </a:solidFill>
            <a:ln>
              <a:solidFill>
                <a:srgbClr val="CE4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badi" panose="020B0604020104020204" pitchFamily="34" charset="0"/>
                </a:rPr>
                <a:t>48,4%</a:t>
              </a:r>
            </a:p>
          </p:txBody>
        </p:sp>
        <p:sp>
          <p:nvSpPr>
            <p:cNvPr id="12" name="Rectangle 11">
              <a:extLst>
                <a:ext uri="{FF2B5EF4-FFF2-40B4-BE49-F238E27FC236}">
                  <a16:creationId xmlns:a16="http://schemas.microsoft.com/office/drawing/2014/main" id="{3B1B6FF9-975D-4DFB-A20C-40DE1A8EAA14}"/>
                </a:ext>
              </a:extLst>
            </p:cNvPr>
            <p:cNvSpPr/>
            <p:nvPr/>
          </p:nvSpPr>
          <p:spPr>
            <a:xfrm>
              <a:off x="8239125" y="2886199"/>
              <a:ext cx="895350" cy="381000"/>
            </a:xfrm>
            <a:prstGeom prst="rect">
              <a:avLst/>
            </a:prstGeom>
            <a:solidFill>
              <a:srgbClr val="CE4E44"/>
            </a:solidFill>
            <a:ln>
              <a:solidFill>
                <a:srgbClr val="CE4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badi" panose="020B0604020104020204" pitchFamily="34" charset="0"/>
                </a:rPr>
                <a:t>35,3%</a:t>
              </a:r>
            </a:p>
          </p:txBody>
        </p:sp>
        <p:sp>
          <p:nvSpPr>
            <p:cNvPr id="13" name="Rectangle 12">
              <a:extLst>
                <a:ext uri="{FF2B5EF4-FFF2-40B4-BE49-F238E27FC236}">
                  <a16:creationId xmlns:a16="http://schemas.microsoft.com/office/drawing/2014/main" id="{A091805E-D24E-4921-96C0-75A9B81E57CF}"/>
                </a:ext>
              </a:extLst>
            </p:cNvPr>
            <p:cNvSpPr/>
            <p:nvPr/>
          </p:nvSpPr>
          <p:spPr>
            <a:xfrm>
              <a:off x="6096000" y="2214022"/>
              <a:ext cx="895350" cy="400050"/>
            </a:xfrm>
            <a:prstGeom prst="rect">
              <a:avLst/>
            </a:prstGeom>
            <a:solidFill>
              <a:srgbClr val="5277CF"/>
            </a:solidFill>
            <a:ln>
              <a:solidFill>
                <a:srgbClr val="527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badi" panose="020B0604020104020204" pitchFamily="34" charset="0"/>
                </a:rPr>
                <a:t>21,4%</a:t>
              </a:r>
            </a:p>
          </p:txBody>
        </p:sp>
        <p:sp>
          <p:nvSpPr>
            <p:cNvPr id="14" name="Rectangle 13">
              <a:extLst>
                <a:ext uri="{FF2B5EF4-FFF2-40B4-BE49-F238E27FC236}">
                  <a16:creationId xmlns:a16="http://schemas.microsoft.com/office/drawing/2014/main" id="{FB842236-B140-4EB5-B22A-329420CC2F07}"/>
                </a:ext>
              </a:extLst>
            </p:cNvPr>
            <p:cNvSpPr/>
            <p:nvPr/>
          </p:nvSpPr>
          <p:spPr>
            <a:xfrm>
              <a:off x="6505575" y="2869197"/>
              <a:ext cx="895350" cy="409575"/>
            </a:xfrm>
            <a:prstGeom prst="rect">
              <a:avLst/>
            </a:prstGeom>
            <a:solidFill>
              <a:srgbClr val="5277CF"/>
            </a:solidFill>
            <a:ln>
              <a:solidFill>
                <a:srgbClr val="527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badi" panose="020B0604020104020204" pitchFamily="34" charset="0"/>
                </a:rPr>
                <a:t>70,6%</a:t>
              </a:r>
            </a:p>
          </p:txBody>
        </p:sp>
        <p:sp>
          <p:nvSpPr>
            <p:cNvPr id="15" name="Rectangle 14">
              <a:extLst>
                <a:ext uri="{FF2B5EF4-FFF2-40B4-BE49-F238E27FC236}">
                  <a16:creationId xmlns:a16="http://schemas.microsoft.com/office/drawing/2014/main" id="{25535C6F-4BD8-4395-9541-7225935899EF}"/>
                </a:ext>
              </a:extLst>
            </p:cNvPr>
            <p:cNvSpPr/>
            <p:nvPr/>
          </p:nvSpPr>
          <p:spPr>
            <a:xfrm>
              <a:off x="4861616" y="3498693"/>
              <a:ext cx="609098" cy="546654"/>
            </a:xfrm>
            <a:prstGeom prst="rect">
              <a:avLst/>
            </a:prstGeom>
            <a:solidFill>
              <a:srgbClr val="5277CF"/>
            </a:solidFill>
            <a:ln>
              <a:solidFill>
                <a:srgbClr val="527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latin typeface="Abadi" panose="020B0604020104020204" pitchFamily="34" charset="0"/>
                </a:rPr>
                <a:t>1,0%</a:t>
              </a:r>
            </a:p>
          </p:txBody>
        </p:sp>
        <p:sp>
          <p:nvSpPr>
            <p:cNvPr id="17" name="Rectangle 16">
              <a:extLst>
                <a:ext uri="{FF2B5EF4-FFF2-40B4-BE49-F238E27FC236}">
                  <a16:creationId xmlns:a16="http://schemas.microsoft.com/office/drawing/2014/main" id="{650EAA02-A908-4BB7-840B-A2C1769587A6}"/>
                </a:ext>
              </a:extLst>
            </p:cNvPr>
            <p:cNvSpPr/>
            <p:nvPr/>
          </p:nvSpPr>
          <p:spPr>
            <a:xfrm>
              <a:off x="4861615" y="4180871"/>
              <a:ext cx="599823" cy="539668"/>
            </a:xfrm>
            <a:prstGeom prst="rect">
              <a:avLst/>
            </a:prstGeom>
            <a:solidFill>
              <a:srgbClr val="5277CF"/>
            </a:solidFill>
            <a:ln>
              <a:solidFill>
                <a:srgbClr val="527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latin typeface="Abadi" panose="020B0604020104020204" pitchFamily="34" charset="0"/>
                </a:rPr>
                <a:t>2,3%</a:t>
              </a:r>
            </a:p>
          </p:txBody>
        </p:sp>
        <p:sp>
          <p:nvSpPr>
            <p:cNvPr id="18" name="Rectangle 17">
              <a:extLst>
                <a:ext uri="{FF2B5EF4-FFF2-40B4-BE49-F238E27FC236}">
                  <a16:creationId xmlns:a16="http://schemas.microsoft.com/office/drawing/2014/main" id="{E0C8E57E-6BEE-4020-8CD6-F3A951289500}"/>
                </a:ext>
              </a:extLst>
            </p:cNvPr>
            <p:cNvSpPr/>
            <p:nvPr/>
          </p:nvSpPr>
          <p:spPr>
            <a:xfrm>
              <a:off x="4863615" y="4886449"/>
              <a:ext cx="728662" cy="602123"/>
            </a:xfrm>
            <a:prstGeom prst="rect">
              <a:avLst/>
            </a:prstGeom>
            <a:solidFill>
              <a:srgbClr val="5277CF"/>
            </a:solidFill>
            <a:ln>
              <a:solidFill>
                <a:srgbClr val="527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latin typeface="Abadi" panose="020B0604020104020204" pitchFamily="34" charset="0"/>
                </a:rPr>
                <a:t>2,5%</a:t>
              </a:r>
            </a:p>
          </p:txBody>
        </p:sp>
        <p:sp>
          <p:nvSpPr>
            <p:cNvPr id="19" name="Rectangle 18">
              <a:extLst>
                <a:ext uri="{FF2B5EF4-FFF2-40B4-BE49-F238E27FC236}">
                  <a16:creationId xmlns:a16="http://schemas.microsoft.com/office/drawing/2014/main" id="{47EBF325-B891-4235-8F53-155FAF89DEC3}"/>
                </a:ext>
              </a:extLst>
            </p:cNvPr>
            <p:cNvSpPr/>
            <p:nvPr/>
          </p:nvSpPr>
          <p:spPr>
            <a:xfrm>
              <a:off x="4865540" y="5594437"/>
              <a:ext cx="447312" cy="565228"/>
            </a:xfrm>
            <a:prstGeom prst="rect">
              <a:avLst/>
            </a:prstGeom>
            <a:solidFill>
              <a:srgbClr val="5277CF"/>
            </a:solidFill>
            <a:ln>
              <a:solidFill>
                <a:srgbClr val="527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latin typeface="Abadi" panose="020B0604020104020204" pitchFamily="34" charset="0"/>
                </a:rPr>
                <a:t>0,6%</a:t>
              </a:r>
            </a:p>
          </p:txBody>
        </p:sp>
        <p:sp>
          <p:nvSpPr>
            <p:cNvPr id="21" name="Rectangle 20">
              <a:extLst>
                <a:ext uri="{FF2B5EF4-FFF2-40B4-BE49-F238E27FC236}">
                  <a16:creationId xmlns:a16="http://schemas.microsoft.com/office/drawing/2014/main" id="{7116C3D5-3A2D-4A6A-BEC6-38DD633A1A98}"/>
                </a:ext>
              </a:extLst>
            </p:cNvPr>
            <p:cNvSpPr/>
            <p:nvPr/>
          </p:nvSpPr>
          <p:spPr>
            <a:xfrm>
              <a:off x="4863545" y="6244549"/>
              <a:ext cx="609098" cy="482269"/>
            </a:xfrm>
            <a:prstGeom prst="rect">
              <a:avLst/>
            </a:prstGeom>
            <a:solidFill>
              <a:srgbClr val="5277CF"/>
            </a:solidFill>
            <a:ln>
              <a:solidFill>
                <a:srgbClr val="527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latin typeface="Abadi" panose="020B0604020104020204" pitchFamily="34" charset="0"/>
                </a:rPr>
                <a:t>1,6%</a:t>
              </a:r>
            </a:p>
          </p:txBody>
        </p:sp>
        <p:sp>
          <p:nvSpPr>
            <p:cNvPr id="22" name="Rectangle 21">
              <a:extLst>
                <a:ext uri="{FF2B5EF4-FFF2-40B4-BE49-F238E27FC236}">
                  <a16:creationId xmlns:a16="http://schemas.microsoft.com/office/drawing/2014/main" id="{0A9A659A-960F-40E2-83D6-AFFE87C3AAC8}"/>
                </a:ext>
              </a:extLst>
            </p:cNvPr>
            <p:cNvSpPr/>
            <p:nvPr/>
          </p:nvSpPr>
          <p:spPr>
            <a:xfrm>
              <a:off x="5420928" y="3498693"/>
              <a:ext cx="895350" cy="565227"/>
            </a:xfrm>
            <a:prstGeom prst="rect">
              <a:avLst/>
            </a:prstGeom>
            <a:solidFill>
              <a:srgbClr val="CE4E44"/>
            </a:solidFill>
            <a:ln>
              <a:solidFill>
                <a:srgbClr val="CE4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badi" panose="020B0604020104020204" pitchFamily="34" charset="0"/>
                </a:rPr>
                <a:t>2,8%</a:t>
              </a:r>
            </a:p>
          </p:txBody>
        </p:sp>
        <p:sp>
          <p:nvSpPr>
            <p:cNvPr id="23" name="Rectangle 22">
              <a:extLst>
                <a:ext uri="{FF2B5EF4-FFF2-40B4-BE49-F238E27FC236}">
                  <a16:creationId xmlns:a16="http://schemas.microsoft.com/office/drawing/2014/main" id="{58337EC9-53F2-4C26-A429-D6B1FE3DF41F}"/>
                </a:ext>
              </a:extLst>
            </p:cNvPr>
            <p:cNvSpPr/>
            <p:nvPr/>
          </p:nvSpPr>
          <p:spPr>
            <a:xfrm>
              <a:off x="5354978" y="4179552"/>
              <a:ext cx="895350" cy="566069"/>
            </a:xfrm>
            <a:prstGeom prst="rect">
              <a:avLst/>
            </a:prstGeom>
            <a:solidFill>
              <a:srgbClr val="CE4E44"/>
            </a:solidFill>
            <a:ln>
              <a:solidFill>
                <a:srgbClr val="CE4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badi" panose="020B0604020104020204" pitchFamily="34" charset="0"/>
                </a:rPr>
                <a:t>2,5%</a:t>
              </a:r>
            </a:p>
          </p:txBody>
        </p:sp>
        <p:sp>
          <p:nvSpPr>
            <p:cNvPr id="24" name="Rectangle 23">
              <a:extLst>
                <a:ext uri="{FF2B5EF4-FFF2-40B4-BE49-F238E27FC236}">
                  <a16:creationId xmlns:a16="http://schemas.microsoft.com/office/drawing/2014/main" id="{A7A7B40F-A131-4EF8-880A-7935AD01DC0A}"/>
                </a:ext>
              </a:extLst>
            </p:cNvPr>
            <p:cNvSpPr/>
            <p:nvPr/>
          </p:nvSpPr>
          <p:spPr>
            <a:xfrm>
              <a:off x="5391021" y="4877043"/>
              <a:ext cx="955164" cy="606222"/>
            </a:xfrm>
            <a:prstGeom prst="rect">
              <a:avLst/>
            </a:prstGeom>
            <a:solidFill>
              <a:srgbClr val="CE4E44"/>
            </a:solidFill>
            <a:ln>
              <a:solidFill>
                <a:srgbClr val="CE4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badi" panose="020B0604020104020204" pitchFamily="34" charset="0"/>
                </a:rPr>
                <a:t>2,4%</a:t>
              </a:r>
            </a:p>
          </p:txBody>
        </p:sp>
        <p:sp>
          <p:nvSpPr>
            <p:cNvPr id="25" name="Rectangle 24">
              <a:extLst>
                <a:ext uri="{FF2B5EF4-FFF2-40B4-BE49-F238E27FC236}">
                  <a16:creationId xmlns:a16="http://schemas.microsoft.com/office/drawing/2014/main" id="{AF898B6B-F3B8-4F33-A3C8-0E7D8C7B8507}"/>
                </a:ext>
              </a:extLst>
            </p:cNvPr>
            <p:cNvSpPr/>
            <p:nvPr/>
          </p:nvSpPr>
          <p:spPr>
            <a:xfrm>
              <a:off x="5278055" y="5587931"/>
              <a:ext cx="447312" cy="571734"/>
            </a:xfrm>
            <a:prstGeom prst="rect">
              <a:avLst/>
            </a:prstGeom>
            <a:solidFill>
              <a:srgbClr val="CE4E44"/>
            </a:solidFill>
            <a:ln>
              <a:solidFill>
                <a:srgbClr val="CE4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badi" panose="020B0604020104020204" pitchFamily="34" charset="0"/>
                </a:rPr>
                <a:t>0,3%</a:t>
              </a:r>
            </a:p>
          </p:txBody>
        </p:sp>
        <p:sp>
          <p:nvSpPr>
            <p:cNvPr id="26" name="Rectangle 25">
              <a:extLst>
                <a:ext uri="{FF2B5EF4-FFF2-40B4-BE49-F238E27FC236}">
                  <a16:creationId xmlns:a16="http://schemas.microsoft.com/office/drawing/2014/main" id="{BF92473F-BF56-4D7C-89AF-DEC418A15673}"/>
                </a:ext>
              </a:extLst>
            </p:cNvPr>
            <p:cNvSpPr/>
            <p:nvPr/>
          </p:nvSpPr>
          <p:spPr>
            <a:xfrm>
              <a:off x="5461438" y="6244550"/>
              <a:ext cx="1402347" cy="480950"/>
            </a:xfrm>
            <a:prstGeom prst="rect">
              <a:avLst/>
            </a:prstGeom>
            <a:solidFill>
              <a:srgbClr val="CE4E44"/>
            </a:solidFill>
            <a:ln>
              <a:solidFill>
                <a:srgbClr val="CE4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badi" panose="020B0604020104020204" pitchFamily="34" charset="0"/>
                </a:rPr>
                <a:t>8,0%</a:t>
              </a:r>
            </a:p>
          </p:txBody>
        </p:sp>
      </p:grpSp>
    </p:spTree>
    <p:extLst>
      <p:ext uri="{BB962C8B-B14F-4D97-AF65-F5344CB8AC3E}">
        <p14:creationId xmlns:p14="http://schemas.microsoft.com/office/powerpoint/2010/main" val="3972101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5B9334-3E03-4CA7-3616-4D3C9DC2C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0CC56-1B20-7A5B-2C0A-AA895D9ADE1C}"/>
              </a:ext>
            </a:extLst>
          </p:cNvPr>
          <p:cNvSpPr>
            <a:spLocks noGrp="1"/>
          </p:cNvSpPr>
          <p:nvPr>
            <p:ph type="title"/>
          </p:nvPr>
        </p:nvSpPr>
        <p:spPr>
          <a:xfrm>
            <a:off x="1514856" y="548640"/>
            <a:ext cx="9162288" cy="1132258"/>
          </a:xfrm>
        </p:spPr>
        <p:txBody>
          <a:bodyPr>
            <a:normAutofit/>
          </a:bodyPr>
          <a:lstStyle/>
          <a:p>
            <a:r>
              <a:rPr lang="en-GB" sz="2300" b="1" i="0" kern="100">
                <a:effectLst/>
                <a:latin typeface="Garamond" panose="02020404030301010803" pitchFamily="18" charset="0"/>
                <a:ea typeface="Times New Roman" panose="02020603050405020304" pitchFamily="18" charset="0"/>
                <a:cs typeface="Times New Roman" panose="02020603050405020304" pitchFamily="18" charset="0"/>
              </a:rPr>
              <a:t>Table 5.3: Preferred candidate respondents would have voted to become the next Flagbearer of NPP if they were delegates, by region</a:t>
            </a:r>
            <a:br>
              <a:rPr lang="en-US" sz="2300" b="1" i="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2300"/>
          </a:p>
        </p:txBody>
      </p:sp>
      <p:graphicFrame>
        <p:nvGraphicFramePr>
          <p:cNvPr id="4" name="Content Placeholder 3">
            <a:extLst>
              <a:ext uri="{FF2B5EF4-FFF2-40B4-BE49-F238E27FC236}">
                <a16:creationId xmlns:a16="http://schemas.microsoft.com/office/drawing/2014/main" id="{6A542DE6-FC30-DB8E-372A-FF13A917C873}"/>
              </a:ext>
            </a:extLst>
          </p:cNvPr>
          <p:cNvGraphicFramePr>
            <a:graphicFrameLocks noGrp="1"/>
          </p:cNvGraphicFramePr>
          <p:nvPr>
            <p:ph idx="1"/>
            <p:extLst>
              <p:ext uri="{D42A27DB-BD31-4B8C-83A1-F6EECF244321}">
                <p14:modId xmlns:p14="http://schemas.microsoft.com/office/powerpoint/2010/main" val="2617760708"/>
              </p:ext>
            </p:extLst>
          </p:nvPr>
        </p:nvGraphicFramePr>
        <p:xfrm>
          <a:off x="952500" y="1348462"/>
          <a:ext cx="10839451" cy="5006618"/>
        </p:xfrm>
        <a:graphic>
          <a:graphicData uri="http://schemas.openxmlformats.org/drawingml/2006/table">
            <a:tbl>
              <a:tblPr firstRow="1" firstCol="1" bandRow="1"/>
              <a:tblGrid>
                <a:gridCol w="864589">
                  <a:extLst>
                    <a:ext uri="{9D8B030D-6E8A-4147-A177-3AD203B41FA5}">
                      <a16:colId xmlns:a16="http://schemas.microsoft.com/office/drawing/2014/main" val="1143537390"/>
                    </a:ext>
                  </a:extLst>
                </a:gridCol>
                <a:gridCol w="1383255">
                  <a:extLst>
                    <a:ext uri="{9D8B030D-6E8A-4147-A177-3AD203B41FA5}">
                      <a16:colId xmlns:a16="http://schemas.microsoft.com/office/drawing/2014/main" val="3815779803"/>
                    </a:ext>
                  </a:extLst>
                </a:gridCol>
                <a:gridCol w="832207">
                  <a:extLst>
                    <a:ext uri="{9D8B030D-6E8A-4147-A177-3AD203B41FA5}">
                      <a16:colId xmlns:a16="http://schemas.microsoft.com/office/drawing/2014/main" val="3149286393"/>
                    </a:ext>
                  </a:extLst>
                </a:gridCol>
                <a:gridCol w="1211228">
                  <a:extLst>
                    <a:ext uri="{9D8B030D-6E8A-4147-A177-3AD203B41FA5}">
                      <a16:colId xmlns:a16="http://schemas.microsoft.com/office/drawing/2014/main" val="4063467430"/>
                    </a:ext>
                  </a:extLst>
                </a:gridCol>
                <a:gridCol w="1622055">
                  <a:extLst>
                    <a:ext uri="{9D8B030D-6E8A-4147-A177-3AD203B41FA5}">
                      <a16:colId xmlns:a16="http://schemas.microsoft.com/office/drawing/2014/main" val="1133607797"/>
                    </a:ext>
                  </a:extLst>
                </a:gridCol>
                <a:gridCol w="1257108">
                  <a:extLst>
                    <a:ext uri="{9D8B030D-6E8A-4147-A177-3AD203B41FA5}">
                      <a16:colId xmlns:a16="http://schemas.microsoft.com/office/drawing/2014/main" val="1538925791"/>
                    </a:ext>
                  </a:extLst>
                </a:gridCol>
                <a:gridCol w="938110">
                  <a:extLst>
                    <a:ext uri="{9D8B030D-6E8A-4147-A177-3AD203B41FA5}">
                      <a16:colId xmlns:a16="http://schemas.microsoft.com/office/drawing/2014/main" val="46038740"/>
                    </a:ext>
                  </a:extLst>
                </a:gridCol>
                <a:gridCol w="570074">
                  <a:extLst>
                    <a:ext uri="{9D8B030D-6E8A-4147-A177-3AD203B41FA5}">
                      <a16:colId xmlns:a16="http://schemas.microsoft.com/office/drawing/2014/main" val="2732286854"/>
                    </a:ext>
                  </a:extLst>
                </a:gridCol>
                <a:gridCol w="1638137">
                  <a:extLst>
                    <a:ext uri="{9D8B030D-6E8A-4147-A177-3AD203B41FA5}">
                      <a16:colId xmlns:a16="http://schemas.microsoft.com/office/drawing/2014/main" val="3582371788"/>
                    </a:ext>
                  </a:extLst>
                </a:gridCol>
                <a:gridCol w="522688">
                  <a:extLst>
                    <a:ext uri="{9D8B030D-6E8A-4147-A177-3AD203B41FA5}">
                      <a16:colId xmlns:a16="http://schemas.microsoft.com/office/drawing/2014/main" val="1481525824"/>
                    </a:ext>
                  </a:extLst>
                </a:gridCol>
              </a:tblGrid>
              <a:tr h="486207">
                <a:tc>
                  <a:txBody>
                    <a:bodyPr/>
                    <a:lstStyle/>
                    <a:p>
                      <a:pPr marL="0" marR="0" algn="just"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Region</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Hon. Kennedy Ohene Agyepong</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Dr. Mahamudu Bawumia</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Hon. Kyei Mensah Bonsu</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Hon. Boakye Kyeremateng Agyarko</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Mr. Kwabena Agyei Agyapong</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Mr. Brian Acheampong</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Other</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Undecided / Don't know / Won't vote</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Total</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379527"/>
                  </a:ext>
                </a:extLst>
              </a:tr>
              <a:tr h="190845">
                <a:tc>
                  <a:txBody>
                    <a:bodyPr/>
                    <a:lstStyle/>
                    <a:p>
                      <a:pPr marL="0" marR="0" algn="just"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 </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947620"/>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Western</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46.1</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53.9</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3403065188"/>
                  </a:ext>
                </a:extLst>
              </a:tr>
              <a:tr h="190845">
                <a:tc>
                  <a:txBody>
                    <a:bodyPr/>
                    <a:lstStyle/>
                    <a:p>
                      <a:pPr marL="0" marR="0" algn="just"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Central</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49.0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45.5</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1.4</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0.7</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0.7</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1.4</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1.4</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8974152"/>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Greater Accra</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27.1</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67.6</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2.9</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2.4</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901530392"/>
                  </a:ext>
                </a:extLst>
              </a:tr>
              <a:tr h="190845">
                <a:tc>
                  <a:txBody>
                    <a:bodyPr/>
                    <a:lstStyle/>
                    <a:p>
                      <a:pPr marL="0" marR="0" algn="just"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Volta</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39.1</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23.9</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10.9</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21.7</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2.2</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2.2</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993437"/>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Eastern</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9.6</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60.4</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1.6</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14.0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2.8</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0.8</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0.8</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690457686"/>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Ashanti</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15.1</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83.1</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0.6</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0.4</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0.9</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3994409406"/>
                  </a:ext>
                </a:extLst>
              </a:tr>
              <a:tr h="338526">
                <a:tc>
                  <a:txBody>
                    <a:bodyPr/>
                    <a:lstStyle/>
                    <a:p>
                      <a:pPr marL="0" marR="0" algn="just"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Western North</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59.6</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40.4</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408031"/>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Ahafo</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50.0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50.0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1915283476"/>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Bono</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40.0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60.0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460072092"/>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Bono East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38.5</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53.8</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7.7</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2445056832"/>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Oti</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27.8</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66.7</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5.6</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3489539209"/>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Northern</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3.5</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95.7</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0.9</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705770142"/>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Savannah</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180775182"/>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North East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96.0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4.0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493151945"/>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Upper East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914311749"/>
                  </a:ext>
                </a:extLst>
              </a:tr>
              <a:tr h="190845">
                <a:tc>
                  <a:txBody>
                    <a:bodyPr/>
                    <a:lstStyle/>
                    <a:p>
                      <a:pPr marL="0" marR="0" algn="just"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Upper West</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4.5</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95.5</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t">
                        <a:lnSpc>
                          <a:spcPct val="115000"/>
                        </a:lnSpc>
                        <a:spcAft>
                          <a:spcPts val="800"/>
                        </a:spcAft>
                        <a:buNone/>
                      </a:pPr>
                      <a:r>
                        <a:rPr lang="en-GB" sz="1200" b="0" i="0" u="none" strike="noStrike" kern="10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3913335650"/>
                  </a:ext>
                </a:extLst>
              </a:tr>
              <a:tr h="190845">
                <a:tc>
                  <a:txBody>
                    <a:bodyPr/>
                    <a:lstStyle/>
                    <a:p>
                      <a:pPr marL="0" marR="0" algn="just"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Total</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21.4</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70.6</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1.0</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2.3</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2.5</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0.6</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0.7</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a:effectLst/>
                          <a:latin typeface="Garamond" panose="02020404030301010803" pitchFamily="18" charset="0"/>
                          <a:ea typeface="Aptos" panose="020B0004020202020204" pitchFamily="34" charset="0"/>
                          <a:cs typeface="Times New Roman" panose="02020603050405020304" pitchFamily="18" charset="0"/>
                        </a:rPr>
                        <a:t>0.9</a:t>
                      </a:r>
                      <a:endParaRPr lang="en-GB" sz="1200" b="0" i="0" u="none" strike="noStrike">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GB" sz="1200" b="0" i="0" u="none" strike="noStrike" kern="100" dirty="0">
                          <a:effectLst/>
                          <a:latin typeface="Garamond" panose="02020404030301010803" pitchFamily="18" charset="0"/>
                          <a:ea typeface="Aptos" panose="020B0004020202020204" pitchFamily="34" charset="0"/>
                          <a:cs typeface="Times New Roman" panose="02020603050405020304" pitchFamily="18" charset="0"/>
                        </a:rPr>
                        <a:t>100</a:t>
                      </a:r>
                      <a:endParaRPr lang="en-GB" sz="1200" b="0" i="0" u="none" strike="noStrike" dirty="0">
                        <a:effectLst/>
                        <a:latin typeface="Arial" panose="020B0604020202020204" pitchFamily="34" charset="0"/>
                      </a:endParaRPr>
                    </a:p>
                  </a:txBody>
                  <a:tcPr marL="64209" marR="64209" marT="89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178342"/>
                  </a:ext>
                </a:extLst>
              </a:tr>
            </a:tbl>
          </a:graphicData>
        </a:graphic>
      </p:graphicFrame>
    </p:spTree>
    <p:extLst>
      <p:ext uri="{BB962C8B-B14F-4D97-AF65-F5344CB8AC3E}">
        <p14:creationId xmlns:p14="http://schemas.microsoft.com/office/powerpoint/2010/main" val="715135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2144E-9D78-C82B-0959-F83727F61097}"/>
              </a:ext>
            </a:extLst>
          </p:cNvPr>
          <p:cNvSpPr>
            <a:spLocks noGrp="1"/>
          </p:cNvSpPr>
          <p:nvPr>
            <p:ph type="title"/>
          </p:nvPr>
        </p:nvSpPr>
        <p:spPr>
          <a:xfrm>
            <a:off x="2809809" y="353681"/>
            <a:ext cx="6572382" cy="974310"/>
          </a:xfrm>
        </p:spPr>
        <p:txBody>
          <a:bodyPr vert="horz" lIns="91440" tIns="45720" rIns="91440" bIns="45720" rtlCol="0" anchor="b">
            <a:normAutofit/>
          </a:bodyPr>
          <a:lstStyle/>
          <a:p>
            <a:pPr algn="ctr"/>
            <a:r>
              <a:rPr lang="en-US" sz="1600" i="0">
                <a:effectLst/>
              </a:rPr>
              <a:t>Table 5.4:</a:t>
            </a:r>
            <a:r>
              <a:rPr lang="en-US" sz="1600" i="1">
                <a:effectLst/>
              </a:rPr>
              <a:t> </a:t>
            </a:r>
            <a:r>
              <a:rPr lang="en-US" sz="1600" i="0">
                <a:effectLst/>
              </a:rPr>
              <a:t>If the 2028 presidential elections were held today, which candidate would you have voted to become the next leader of the country?</a:t>
            </a:r>
            <a:br>
              <a:rPr lang="en-US" sz="1600" i="1">
                <a:effectLst/>
              </a:rPr>
            </a:br>
            <a:endParaRPr lang="en-US" sz="1600"/>
          </a:p>
        </p:txBody>
      </p:sp>
      <p:graphicFrame>
        <p:nvGraphicFramePr>
          <p:cNvPr id="4" name="Content Placeholder 3">
            <a:extLst>
              <a:ext uri="{FF2B5EF4-FFF2-40B4-BE49-F238E27FC236}">
                <a16:creationId xmlns:a16="http://schemas.microsoft.com/office/drawing/2014/main" id="{2B0ED74F-1E16-EAEF-B155-FDF8F5C8FBAB}"/>
              </a:ext>
            </a:extLst>
          </p:cNvPr>
          <p:cNvGraphicFramePr>
            <a:graphicFrameLocks noGrp="1"/>
          </p:cNvGraphicFramePr>
          <p:nvPr>
            <p:ph idx="1"/>
            <p:extLst>
              <p:ext uri="{D42A27DB-BD31-4B8C-83A1-F6EECF244321}">
                <p14:modId xmlns:p14="http://schemas.microsoft.com/office/powerpoint/2010/main" val="3536823020"/>
              </p:ext>
            </p:extLst>
          </p:nvPr>
        </p:nvGraphicFramePr>
        <p:xfrm>
          <a:off x="1485900" y="1114426"/>
          <a:ext cx="9829800" cy="4752978"/>
        </p:xfrm>
        <a:graphic>
          <a:graphicData uri="http://schemas.openxmlformats.org/drawingml/2006/table">
            <a:tbl>
              <a:tblPr firstRow="1" firstCol="1" bandRow="1"/>
              <a:tblGrid>
                <a:gridCol w="3570294">
                  <a:extLst>
                    <a:ext uri="{9D8B030D-6E8A-4147-A177-3AD203B41FA5}">
                      <a16:colId xmlns:a16="http://schemas.microsoft.com/office/drawing/2014/main" val="2093110832"/>
                    </a:ext>
                  </a:extLst>
                </a:gridCol>
                <a:gridCol w="1008737">
                  <a:extLst>
                    <a:ext uri="{9D8B030D-6E8A-4147-A177-3AD203B41FA5}">
                      <a16:colId xmlns:a16="http://schemas.microsoft.com/office/drawing/2014/main" val="4087342025"/>
                    </a:ext>
                  </a:extLst>
                </a:gridCol>
                <a:gridCol w="949168">
                  <a:extLst>
                    <a:ext uri="{9D8B030D-6E8A-4147-A177-3AD203B41FA5}">
                      <a16:colId xmlns:a16="http://schemas.microsoft.com/office/drawing/2014/main" val="568564633"/>
                    </a:ext>
                  </a:extLst>
                </a:gridCol>
                <a:gridCol w="1173267">
                  <a:extLst>
                    <a:ext uri="{9D8B030D-6E8A-4147-A177-3AD203B41FA5}">
                      <a16:colId xmlns:a16="http://schemas.microsoft.com/office/drawing/2014/main" val="1206163255"/>
                    </a:ext>
                  </a:extLst>
                </a:gridCol>
                <a:gridCol w="1173267">
                  <a:extLst>
                    <a:ext uri="{9D8B030D-6E8A-4147-A177-3AD203B41FA5}">
                      <a16:colId xmlns:a16="http://schemas.microsoft.com/office/drawing/2014/main" val="1763323849"/>
                    </a:ext>
                  </a:extLst>
                </a:gridCol>
                <a:gridCol w="1008737">
                  <a:extLst>
                    <a:ext uri="{9D8B030D-6E8A-4147-A177-3AD203B41FA5}">
                      <a16:colId xmlns:a16="http://schemas.microsoft.com/office/drawing/2014/main" val="1391712876"/>
                    </a:ext>
                  </a:extLst>
                </a:gridCol>
                <a:gridCol w="946330">
                  <a:extLst>
                    <a:ext uri="{9D8B030D-6E8A-4147-A177-3AD203B41FA5}">
                      <a16:colId xmlns:a16="http://schemas.microsoft.com/office/drawing/2014/main" val="2322042273"/>
                    </a:ext>
                  </a:extLst>
                </a:gridCol>
              </a:tblGrid>
              <a:tr h="341388">
                <a:tc rowSpan="2">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Candidate</a:t>
                      </a:r>
                      <a:endParaRPr lang="en-US" sz="2200" b="0" i="0" u="none" strike="noStrike">
                        <a:effectLst/>
                        <a:latin typeface="Arial" panose="020B0604020202020204" pitchFamily="34" charset="0"/>
                      </a:endParaRPr>
                    </a:p>
                  </a:txBody>
                  <a:tcPr marL="109249" marR="109249" marT="54624" marB="546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468704"/>
                  </a:ext>
                </a:extLst>
              </a:tr>
              <a:tr h="341388">
                <a:tc vMerge="1">
                  <a:txBody>
                    <a:bodyPr/>
                    <a:lstStyle/>
                    <a:p>
                      <a:endParaRPr lang="en-US"/>
                    </a:p>
                  </a:txBody>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5531740"/>
                  </a:ext>
                </a:extLst>
              </a:tr>
              <a:tr h="656322">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Prof. Jane Naana Opoku Agyemang</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316</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521</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973640497"/>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Dr. Mahamudu Bawumia</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B0E1"/>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749</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B0E1"/>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36.0</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B0E1"/>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B0E1"/>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B0E1"/>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1,516</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B0E1"/>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35.8</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27ACB"/>
                    </a:solidFill>
                  </a:tcPr>
                </a:tc>
                <a:extLst>
                  <a:ext uri="{0D108BD9-81ED-4DB2-BD59-A6C34878D82A}">
                    <a16:rowId xmlns:a16="http://schemas.microsoft.com/office/drawing/2014/main" val="2825184421"/>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Asiedu Nketiah</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428</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3097156"/>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Byan Acheampong</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281638"/>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Kennedy Agyepong</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294</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219</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513</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3598593"/>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Okudzeto Ablakwah</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218</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818863"/>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Boakye Agyarko</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196846"/>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Julius Debrah</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879807"/>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4988599"/>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Won't vote / Undecided</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495</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167432"/>
                  </a:ext>
                </a:extLst>
              </a:tr>
              <a:tr h="341388">
                <a:tc>
                  <a:txBody>
                    <a:bodyPr/>
                    <a:lstStyle/>
                    <a:p>
                      <a:pPr marL="0" marR="0" algn="l"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2,083</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2,146</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D873"/>
                    </a:solidFill>
                  </a:tcPr>
                </a:tc>
                <a:tc>
                  <a:txBody>
                    <a:bodyPr/>
                    <a:lstStyle/>
                    <a:p>
                      <a:pPr marL="0" marR="0" algn="ctr" fontAlgn="b">
                        <a:lnSpc>
                          <a:spcPct val="115000"/>
                        </a:lnSpc>
                        <a:spcAft>
                          <a:spcPts val="800"/>
                        </a:spcAft>
                        <a:buNone/>
                      </a:pPr>
                      <a:r>
                        <a:rPr lang="en-US" sz="13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4,229</a:t>
                      </a:r>
                      <a:endParaRPr lang="en-US" sz="2200" b="0" i="0" u="none" strike="noStrike">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3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200" b="0" i="0" u="none" strike="noStrike" dirty="0">
                        <a:effectLst/>
                        <a:latin typeface="Arial" panose="020B0604020202020204" pitchFamily="34" charset="0"/>
                      </a:endParaRPr>
                    </a:p>
                  </a:txBody>
                  <a:tcPr marL="81937" marR="81937" marT="113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0550885"/>
                  </a:ext>
                </a:extLst>
              </a:tr>
            </a:tbl>
          </a:graphicData>
        </a:graphic>
      </p:graphicFrame>
    </p:spTree>
    <p:extLst>
      <p:ext uri="{BB962C8B-B14F-4D97-AF65-F5344CB8AC3E}">
        <p14:creationId xmlns:p14="http://schemas.microsoft.com/office/powerpoint/2010/main" val="2362148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B65F7F7-2FCE-8F01-53DE-15C39342B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5A9EF-5421-B0EB-B06D-ED898B9E1E9A}"/>
              </a:ext>
            </a:extLst>
          </p:cNvPr>
          <p:cNvSpPr>
            <a:spLocks noGrp="1"/>
          </p:cNvSpPr>
          <p:nvPr>
            <p:ph type="title"/>
          </p:nvPr>
        </p:nvSpPr>
        <p:spPr>
          <a:xfrm>
            <a:off x="1731821" y="501345"/>
            <a:ext cx="8728364" cy="689279"/>
          </a:xfrm>
        </p:spPr>
        <p:txBody>
          <a:bodyPr vert="horz" lIns="91440" tIns="45720" rIns="91440" bIns="45720" rtlCol="0" anchor="b">
            <a:normAutofit/>
          </a:bodyPr>
          <a:lstStyle/>
          <a:p>
            <a:pPr algn="ctr"/>
            <a:r>
              <a:rPr lang="en-US" sz="1400">
                <a:effectLst/>
              </a:rPr>
              <a:t>Table 5.5: If the 2028 presidential elections were held today, which candidate would you have voted to become the next leader of the country? By Gender</a:t>
            </a:r>
            <a:br>
              <a:rPr lang="en-US" sz="1400">
                <a:effectLst/>
              </a:rPr>
            </a:br>
            <a:endParaRPr lang="en-US" sz="1400"/>
          </a:p>
        </p:txBody>
      </p:sp>
      <p:graphicFrame>
        <p:nvGraphicFramePr>
          <p:cNvPr id="4" name="Content Placeholder 3">
            <a:extLst>
              <a:ext uri="{FF2B5EF4-FFF2-40B4-BE49-F238E27FC236}">
                <a16:creationId xmlns:a16="http://schemas.microsoft.com/office/drawing/2014/main" id="{27BD6581-962A-9EA8-92F7-1316B1061424}"/>
              </a:ext>
            </a:extLst>
          </p:cNvPr>
          <p:cNvGraphicFramePr>
            <a:graphicFrameLocks noGrp="1"/>
          </p:cNvGraphicFramePr>
          <p:nvPr>
            <p:ph idx="1"/>
            <p:extLst>
              <p:ext uri="{D42A27DB-BD31-4B8C-83A1-F6EECF244321}">
                <p14:modId xmlns:p14="http://schemas.microsoft.com/office/powerpoint/2010/main" val="2014280946"/>
              </p:ext>
            </p:extLst>
          </p:nvPr>
        </p:nvGraphicFramePr>
        <p:xfrm>
          <a:off x="1994916" y="1457325"/>
          <a:ext cx="9063608" cy="4578014"/>
        </p:xfrm>
        <a:graphic>
          <a:graphicData uri="http://schemas.openxmlformats.org/drawingml/2006/table">
            <a:tbl>
              <a:tblPr firstRow="1" firstCol="1" bandRow="1"/>
              <a:tblGrid>
                <a:gridCol w="3262215">
                  <a:extLst>
                    <a:ext uri="{9D8B030D-6E8A-4147-A177-3AD203B41FA5}">
                      <a16:colId xmlns:a16="http://schemas.microsoft.com/office/drawing/2014/main" val="3683344325"/>
                    </a:ext>
                  </a:extLst>
                </a:gridCol>
                <a:gridCol w="1086456">
                  <a:extLst>
                    <a:ext uri="{9D8B030D-6E8A-4147-A177-3AD203B41FA5}">
                      <a16:colId xmlns:a16="http://schemas.microsoft.com/office/drawing/2014/main" val="605692750"/>
                    </a:ext>
                  </a:extLst>
                </a:gridCol>
                <a:gridCol w="1069377">
                  <a:extLst>
                    <a:ext uri="{9D8B030D-6E8A-4147-A177-3AD203B41FA5}">
                      <a16:colId xmlns:a16="http://schemas.microsoft.com/office/drawing/2014/main" val="621838445"/>
                    </a:ext>
                  </a:extLst>
                </a:gridCol>
                <a:gridCol w="981132">
                  <a:extLst>
                    <a:ext uri="{9D8B030D-6E8A-4147-A177-3AD203B41FA5}">
                      <a16:colId xmlns:a16="http://schemas.microsoft.com/office/drawing/2014/main" val="608385993"/>
                    </a:ext>
                  </a:extLst>
                </a:gridCol>
                <a:gridCol w="981132">
                  <a:extLst>
                    <a:ext uri="{9D8B030D-6E8A-4147-A177-3AD203B41FA5}">
                      <a16:colId xmlns:a16="http://schemas.microsoft.com/office/drawing/2014/main" val="1649950870"/>
                    </a:ext>
                  </a:extLst>
                </a:gridCol>
                <a:gridCol w="841648">
                  <a:extLst>
                    <a:ext uri="{9D8B030D-6E8A-4147-A177-3AD203B41FA5}">
                      <a16:colId xmlns:a16="http://schemas.microsoft.com/office/drawing/2014/main" val="3737404858"/>
                    </a:ext>
                  </a:extLst>
                </a:gridCol>
                <a:gridCol w="841648">
                  <a:extLst>
                    <a:ext uri="{9D8B030D-6E8A-4147-A177-3AD203B41FA5}">
                      <a16:colId xmlns:a16="http://schemas.microsoft.com/office/drawing/2014/main" val="4279479632"/>
                    </a:ext>
                  </a:extLst>
                </a:gridCol>
              </a:tblGrid>
              <a:tr h="328821">
                <a:tc rowSpan="2">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Candidates</a:t>
                      </a:r>
                      <a:endParaRPr lang="en-US" sz="2400" b="0" i="0" u="none" strike="noStrike">
                        <a:effectLst/>
                        <a:latin typeface="Arial" panose="020B0604020202020204" pitchFamily="34" charset="0"/>
                      </a:endParaRPr>
                    </a:p>
                  </a:txBody>
                  <a:tcPr marL="123651" marR="123651" marT="61825" marB="618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7856206"/>
                  </a:ext>
                </a:extLst>
              </a:tr>
              <a:tr h="328821">
                <a:tc vMerge="1">
                  <a:txBody>
                    <a:bodyPr/>
                    <a:lstStyle/>
                    <a:p>
                      <a:endParaRPr lang="en-US"/>
                    </a:p>
                  </a:txBody>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5229765"/>
                  </a:ext>
                </a:extLst>
              </a:tr>
              <a:tr h="632162">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Prof. Jane Naana Opoku Agyemang</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316</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521</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7452377"/>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Dr. Mahamudu Bawumia</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749</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36.0</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1516</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35.8</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638300"/>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Asiedu Nketiah</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428</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47079"/>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Byan Acheampong</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138452"/>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Kennedy Agyepong</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294</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219</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513</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7128494"/>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Okudzeto Ablakwah</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218</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4280748"/>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Boakye Agyarko</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8407"/>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Julius Debrah</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09892"/>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3189916"/>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Won't vote / Undecided</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495</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5927186"/>
                  </a:ext>
                </a:extLst>
              </a:tr>
              <a:tr h="328821">
                <a:tc>
                  <a:txBody>
                    <a:bodyPr/>
                    <a:lstStyle/>
                    <a:p>
                      <a:pPr marL="0" marR="0" algn="l"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2083</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2146</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4229</a:t>
                      </a:r>
                      <a:endParaRPr lang="en-US" sz="2400" b="0" i="0" u="none" strike="noStrike">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5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2400" b="0" i="0" u="none" strike="noStrike" dirty="0">
                        <a:effectLst/>
                        <a:latin typeface="Arial" panose="020B0604020202020204" pitchFamily="34" charset="0"/>
                      </a:endParaRPr>
                    </a:p>
                  </a:txBody>
                  <a:tcPr marL="92738" marR="92738" marT="12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2124612"/>
                  </a:ext>
                </a:extLst>
              </a:tr>
            </a:tbl>
          </a:graphicData>
        </a:graphic>
      </p:graphicFrame>
    </p:spTree>
    <p:extLst>
      <p:ext uri="{BB962C8B-B14F-4D97-AF65-F5344CB8AC3E}">
        <p14:creationId xmlns:p14="http://schemas.microsoft.com/office/powerpoint/2010/main" val="2141039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65F7F7-2FCE-8F01-53DE-15C39342B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F3230-5692-B65E-16AA-C14F0A8EE02A}"/>
              </a:ext>
            </a:extLst>
          </p:cNvPr>
          <p:cNvSpPr>
            <a:spLocks noGrp="1"/>
          </p:cNvSpPr>
          <p:nvPr>
            <p:ph type="title"/>
          </p:nvPr>
        </p:nvSpPr>
        <p:spPr>
          <a:xfrm>
            <a:off x="1731821" y="501345"/>
            <a:ext cx="8728364" cy="689279"/>
          </a:xfrm>
        </p:spPr>
        <p:txBody>
          <a:bodyPr vert="horz" lIns="91440" tIns="45720" rIns="91440" bIns="45720" rtlCol="0" anchor="b">
            <a:normAutofit/>
          </a:bodyPr>
          <a:lstStyle/>
          <a:p>
            <a:pPr algn="ctr"/>
            <a:r>
              <a:rPr lang="en-US" sz="1400" i="0">
                <a:effectLst/>
              </a:rPr>
              <a:t>Table 5.6:</a:t>
            </a:r>
            <a:r>
              <a:rPr lang="en-US" sz="1400" i="1">
                <a:effectLst/>
              </a:rPr>
              <a:t> </a:t>
            </a:r>
            <a:r>
              <a:rPr lang="en-US" sz="1400" i="0">
                <a:effectLst/>
              </a:rPr>
              <a:t>If the 2028 presidential elections were held today, which candidate would you have voted to become the next leader of the country? By NPP respondents alone</a:t>
            </a:r>
            <a:br>
              <a:rPr lang="en-US" sz="1400" i="1">
                <a:effectLst/>
              </a:rPr>
            </a:br>
            <a:endParaRPr lang="en-US" sz="1400"/>
          </a:p>
        </p:txBody>
      </p:sp>
      <p:graphicFrame>
        <p:nvGraphicFramePr>
          <p:cNvPr id="4" name="Content Placeholder 3">
            <a:extLst>
              <a:ext uri="{FF2B5EF4-FFF2-40B4-BE49-F238E27FC236}">
                <a16:creationId xmlns:a16="http://schemas.microsoft.com/office/drawing/2014/main" id="{7A0F4EA6-6C40-92CC-B181-B2B9C32196FC}"/>
              </a:ext>
            </a:extLst>
          </p:cNvPr>
          <p:cNvGraphicFramePr>
            <a:graphicFrameLocks noGrp="1"/>
          </p:cNvGraphicFramePr>
          <p:nvPr>
            <p:ph idx="1"/>
            <p:extLst>
              <p:ext uri="{D42A27DB-BD31-4B8C-83A1-F6EECF244321}">
                <p14:modId xmlns:p14="http://schemas.microsoft.com/office/powerpoint/2010/main" val="10721949"/>
              </p:ext>
            </p:extLst>
          </p:nvPr>
        </p:nvGraphicFramePr>
        <p:xfrm>
          <a:off x="1076325" y="1257300"/>
          <a:ext cx="10153647" cy="5184845"/>
        </p:xfrm>
        <a:graphic>
          <a:graphicData uri="http://schemas.openxmlformats.org/drawingml/2006/table">
            <a:tbl>
              <a:tblPr firstRow="1" firstCol="1" bandRow="1">
                <a:tableStyleId>{3B4B98B0-60AC-42C2-AFA5-B58CD77FA1E5}</a:tableStyleId>
              </a:tblPr>
              <a:tblGrid>
                <a:gridCol w="982723">
                  <a:extLst>
                    <a:ext uri="{9D8B030D-6E8A-4147-A177-3AD203B41FA5}">
                      <a16:colId xmlns:a16="http://schemas.microsoft.com/office/drawing/2014/main" val="4142588949"/>
                    </a:ext>
                  </a:extLst>
                </a:gridCol>
                <a:gridCol w="981213">
                  <a:extLst>
                    <a:ext uri="{9D8B030D-6E8A-4147-A177-3AD203B41FA5}">
                      <a16:colId xmlns:a16="http://schemas.microsoft.com/office/drawing/2014/main" val="538828847"/>
                    </a:ext>
                  </a:extLst>
                </a:gridCol>
                <a:gridCol w="942003">
                  <a:extLst>
                    <a:ext uri="{9D8B030D-6E8A-4147-A177-3AD203B41FA5}">
                      <a16:colId xmlns:a16="http://schemas.microsoft.com/office/drawing/2014/main" val="297566614"/>
                    </a:ext>
                  </a:extLst>
                </a:gridCol>
                <a:gridCol w="807441">
                  <a:extLst>
                    <a:ext uri="{9D8B030D-6E8A-4147-A177-3AD203B41FA5}">
                      <a16:colId xmlns:a16="http://schemas.microsoft.com/office/drawing/2014/main" val="473967623"/>
                    </a:ext>
                  </a:extLst>
                </a:gridCol>
                <a:gridCol w="1079245">
                  <a:extLst>
                    <a:ext uri="{9D8B030D-6E8A-4147-A177-3AD203B41FA5}">
                      <a16:colId xmlns:a16="http://schemas.microsoft.com/office/drawing/2014/main" val="2777238477"/>
                    </a:ext>
                  </a:extLst>
                </a:gridCol>
                <a:gridCol w="880167">
                  <a:extLst>
                    <a:ext uri="{9D8B030D-6E8A-4147-A177-3AD203B41FA5}">
                      <a16:colId xmlns:a16="http://schemas.microsoft.com/office/drawing/2014/main" val="2724980379"/>
                    </a:ext>
                  </a:extLst>
                </a:gridCol>
                <a:gridCol w="859054">
                  <a:extLst>
                    <a:ext uri="{9D8B030D-6E8A-4147-A177-3AD203B41FA5}">
                      <a16:colId xmlns:a16="http://schemas.microsoft.com/office/drawing/2014/main" val="3073073202"/>
                    </a:ext>
                  </a:extLst>
                </a:gridCol>
                <a:gridCol w="767055">
                  <a:extLst>
                    <a:ext uri="{9D8B030D-6E8A-4147-A177-3AD203B41FA5}">
                      <a16:colId xmlns:a16="http://schemas.microsoft.com/office/drawing/2014/main" val="654175429"/>
                    </a:ext>
                  </a:extLst>
                </a:gridCol>
                <a:gridCol w="694663">
                  <a:extLst>
                    <a:ext uri="{9D8B030D-6E8A-4147-A177-3AD203B41FA5}">
                      <a16:colId xmlns:a16="http://schemas.microsoft.com/office/drawing/2014/main" val="166790103"/>
                    </a:ext>
                  </a:extLst>
                </a:gridCol>
                <a:gridCol w="684646">
                  <a:extLst>
                    <a:ext uri="{9D8B030D-6E8A-4147-A177-3AD203B41FA5}">
                      <a16:colId xmlns:a16="http://schemas.microsoft.com/office/drawing/2014/main" val="3811287065"/>
                    </a:ext>
                  </a:extLst>
                </a:gridCol>
                <a:gridCol w="919379">
                  <a:extLst>
                    <a:ext uri="{9D8B030D-6E8A-4147-A177-3AD203B41FA5}">
                      <a16:colId xmlns:a16="http://schemas.microsoft.com/office/drawing/2014/main" val="3583453729"/>
                    </a:ext>
                  </a:extLst>
                </a:gridCol>
                <a:gridCol w="556058">
                  <a:extLst>
                    <a:ext uri="{9D8B030D-6E8A-4147-A177-3AD203B41FA5}">
                      <a16:colId xmlns:a16="http://schemas.microsoft.com/office/drawing/2014/main" val="4132046035"/>
                    </a:ext>
                  </a:extLst>
                </a:gridCol>
              </a:tblGrid>
              <a:tr h="890472">
                <a:tc rowSpan="2">
                  <a:txBody>
                    <a:bodyPr/>
                    <a:lstStyle/>
                    <a:p>
                      <a:pPr marL="0" marR="0">
                        <a:lnSpc>
                          <a:spcPct val="115000"/>
                        </a:lnSpc>
                        <a:spcAft>
                          <a:spcPts val="800"/>
                        </a:spcAft>
                        <a:buNone/>
                      </a:pPr>
                      <a:r>
                        <a:rPr lang="en-US" sz="1200" kern="0">
                          <a:effectLst/>
                        </a:rPr>
                        <a:t>Region</a:t>
                      </a:r>
                      <a:endParaRPr lang="en-US" sz="1200" kern="100">
                        <a:effectLst/>
                      </a:endParaRPr>
                    </a:p>
                    <a:p>
                      <a:pPr marL="0" marR="0">
                        <a:lnSpc>
                          <a:spcPct val="115000"/>
                        </a:lnSpc>
                        <a:spcAft>
                          <a:spcPts val="800"/>
                        </a:spcAft>
                        <a:buNone/>
                      </a:pPr>
                      <a:r>
                        <a:rPr lang="en-US" sz="1200" kern="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NDC - Prof. Jane Naana Opoku Agyemang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NPP - Dr. Mahamudu Bawumia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NDC - Asiedu Nketiah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NPP - Byan Acheampong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NPP - Kennedy Agyepong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NDC - Okudzeto Ablakwah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NPP - Boakye Agyarko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NDC - Julius Debrah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Other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Won't vote / Undecided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Total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388939561"/>
                  </a:ext>
                </a:extLst>
              </a:tr>
              <a:tr h="213182">
                <a:tc vMerge="1">
                  <a:txBody>
                    <a:bodyPr/>
                    <a:lstStyle/>
                    <a:p>
                      <a:endParaRPr lang="en-US"/>
                    </a:p>
                  </a:txBody>
                  <a:tcPr/>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47633137"/>
                  </a:ext>
                </a:extLst>
              </a:tr>
              <a:tr h="213523">
                <a:tc>
                  <a:txBody>
                    <a:bodyPr/>
                    <a:lstStyle/>
                    <a:p>
                      <a:pPr marL="0" marR="0">
                        <a:lnSpc>
                          <a:spcPct val="115000"/>
                        </a:lnSpc>
                        <a:spcAft>
                          <a:spcPts val="800"/>
                        </a:spcAft>
                        <a:buNone/>
                      </a:pPr>
                      <a:r>
                        <a:rPr lang="en-US" sz="1200" kern="0">
                          <a:effectLst/>
                        </a:rPr>
                        <a:t>Western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9.0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41.6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5.6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16.9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24.7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1691025469"/>
                  </a:ext>
                </a:extLst>
              </a:tr>
              <a:tr h="213523">
                <a:tc>
                  <a:txBody>
                    <a:bodyPr/>
                    <a:lstStyle/>
                    <a:p>
                      <a:pPr marL="0" marR="0">
                        <a:lnSpc>
                          <a:spcPct val="115000"/>
                        </a:lnSpc>
                        <a:spcAft>
                          <a:spcPts val="800"/>
                        </a:spcAft>
                        <a:buNone/>
                      </a:pPr>
                      <a:r>
                        <a:rPr lang="en-US" sz="1200" kern="0">
                          <a:effectLst/>
                        </a:rPr>
                        <a:t>Central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3.5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41.3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46.2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3846991949"/>
                  </a:ext>
                </a:extLst>
              </a:tr>
              <a:tr h="439173">
                <a:tc>
                  <a:txBody>
                    <a:bodyPr/>
                    <a:lstStyle/>
                    <a:p>
                      <a:pPr marL="0" marR="0">
                        <a:lnSpc>
                          <a:spcPct val="115000"/>
                        </a:lnSpc>
                        <a:spcAft>
                          <a:spcPts val="800"/>
                        </a:spcAft>
                        <a:buNone/>
                      </a:pPr>
                      <a:r>
                        <a:rPr lang="en-US" sz="1200" kern="0">
                          <a:effectLst/>
                        </a:rPr>
                        <a:t>Greater Accra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65.7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22.2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8.7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2210789737"/>
                  </a:ext>
                </a:extLst>
              </a:tr>
              <a:tr h="213523">
                <a:tc>
                  <a:txBody>
                    <a:bodyPr/>
                    <a:lstStyle/>
                    <a:p>
                      <a:pPr marL="0" marR="0">
                        <a:lnSpc>
                          <a:spcPct val="115000"/>
                        </a:lnSpc>
                        <a:spcAft>
                          <a:spcPts val="800"/>
                        </a:spcAft>
                        <a:buNone/>
                      </a:pPr>
                      <a:r>
                        <a:rPr lang="en-US" sz="1200" kern="0">
                          <a:effectLst/>
                        </a:rPr>
                        <a:t>Volta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17.4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32.6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8.7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23.9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3296035880"/>
                  </a:ext>
                </a:extLst>
              </a:tr>
              <a:tr h="213523">
                <a:tc>
                  <a:txBody>
                    <a:bodyPr/>
                    <a:lstStyle/>
                    <a:p>
                      <a:pPr marL="0" marR="0">
                        <a:lnSpc>
                          <a:spcPct val="115000"/>
                        </a:lnSpc>
                        <a:spcAft>
                          <a:spcPts val="800"/>
                        </a:spcAft>
                        <a:buNone/>
                      </a:pPr>
                      <a:r>
                        <a:rPr lang="en-US" sz="1200" kern="0">
                          <a:effectLst/>
                        </a:rPr>
                        <a:t>Eastern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54.0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7.2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17.6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15.2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2186152881"/>
                  </a:ext>
                </a:extLst>
              </a:tr>
              <a:tr h="213523">
                <a:tc>
                  <a:txBody>
                    <a:bodyPr/>
                    <a:lstStyle/>
                    <a:p>
                      <a:pPr marL="0" marR="0">
                        <a:lnSpc>
                          <a:spcPct val="115000"/>
                        </a:lnSpc>
                        <a:spcAft>
                          <a:spcPts val="800"/>
                        </a:spcAft>
                        <a:buNone/>
                      </a:pPr>
                      <a:r>
                        <a:rPr lang="en-US" sz="1200" kern="0">
                          <a:effectLst/>
                        </a:rPr>
                        <a:t>Ashanti</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82.4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12.1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2626002332"/>
                  </a:ext>
                </a:extLst>
              </a:tr>
              <a:tr h="439173">
                <a:tc>
                  <a:txBody>
                    <a:bodyPr/>
                    <a:lstStyle/>
                    <a:p>
                      <a:pPr marL="0" marR="0">
                        <a:lnSpc>
                          <a:spcPct val="115000"/>
                        </a:lnSpc>
                        <a:spcAft>
                          <a:spcPts val="800"/>
                        </a:spcAft>
                        <a:buNone/>
                      </a:pPr>
                      <a:r>
                        <a:rPr lang="en-US" sz="1200" kern="0">
                          <a:effectLst/>
                        </a:rPr>
                        <a:t>Western North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14.9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31.9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23.4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23.4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3887680709"/>
                  </a:ext>
                </a:extLst>
              </a:tr>
              <a:tr h="213523">
                <a:tc>
                  <a:txBody>
                    <a:bodyPr/>
                    <a:lstStyle/>
                    <a:p>
                      <a:pPr marL="0" marR="0">
                        <a:lnSpc>
                          <a:spcPct val="115000"/>
                        </a:lnSpc>
                        <a:spcAft>
                          <a:spcPts val="800"/>
                        </a:spcAft>
                        <a:buNone/>
                      </a:pPr>
                      <a:r>
                        <a:rPr lang="en-US" sz="1200" kern="0">
                          <a:effectLst/>
                        </a:rPr>
                        <a:t>Ahafo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50.0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50.0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273285100"/>
                  </a:ext>
                </a:extLst>
              </a:tr>
              <a:tr h="213523">
                <a:tc>
                  <a:txBody>
                    <a:bodyPr/>
                    <a:lstStyle/>
                    <a:p>
                      <a:pPr marL="0" marR="0">
                        <a:lnSpc>
                          <a:spcPct val="115000"/>
                        </a:lnSpc>
                        <a:spcAft>
                          <a:spcPts val="800"/>
                        </a:spcAft>
                        <a:buNone/>
                      </a:pPr>
                      <a:r>
                        <a:rPr lang="en-US" sz="1200" kern="0">
                          <a:effectLst/>
                        </a:rPr>
                        <a:t>Bono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2066747033"/>
                  </a:ext>
                </a:extLst>
              </a:tr>
              <a:tr h="213523">
                <a:tc>
                  <a:txBody>
                    <a:bodyPr/>
                    <a:lstStyle/>
                    <a:p>
                      <a:pPr marL="0" marR="0">
                        <a:lnSpc>
                          <a:spcPct val="115000"/>
                        </a:lnSpc>
                        <a:spcAft>
                          <a:spcPts val="800"/>
                        </a:spcAft>
                        <a:buNone/>
                      </a:pPr>
                      <a:r>
                        <a:rPr lang="en-US" sz="1200" kern="0">
                          <a:effectLst/>
                        </a:rPr>
                        <a:t>Bono East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61.5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15.4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15.4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7.7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640992038"/>
                  </a:ext>
                </a:extLst>
              </a:tr>
              <a:tr h="213523">
                <a:tc>
                  <a:txBody>
                    <a:bodyPr/>
                    <a:lstStyle/>
                    <a:p>
                      <a:pPr marL="0" marR="0">
                        <a:lnSpc>
                          <a:spcPct val="115000"/>
                        </a:lnSpc>
                        <a:spcAft>
                          <a:spcPts val="800"/>
                        </a:spcAft>
                        <a:buNone/>
                      </a:pPr>
                      <a:r>
                        <a:rPr lang="en-US" sz="1200" kern="0">
                          <a:effectLst/>
                        </a:rPr>
                        <a:t>Oti</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55.6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5.6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33.3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5.6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315527525"/>
                  </a:ext>
                </a:extLst>
              </a:tr>
              <a:tr h="213523">
                <a:tc>
                  <a:txBody>
                    <a:bodyPr/>
                    <a:lstStyle/>
                    <a:p>
                      <a:pPr marL="0" marR="0">
                        <a:lnSpc>
                          <a:spcPct val="115000"/>
                        </a:lnSpc>
                        <a:spcAft>
                          <a:spcPts val="800"/>
                        </a:spcAft>
                        <a:buNone/>
                      </a:pPr>
                      <a:r>
                        <a:rPr lang="en-US" sz="1200" kern="0">
                          <a:effectLst/>
                        </a:rPr>
                        <a:t>Northern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88.7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3.5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7.0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2659653039"/>
                  </a:ext>
                </a:extLst>
              </a:tr>
              <a:tr h="213523">
                <a:tc>
                  <a:txBody>
                    <a:bodyPr/>
                    <a:lstStyle/>
                    <a:p>
                      <a:pPr marL="0" marR="0">
                        <a:lnSpc>
                          <a:spcPct val="115000"/>
                        </a:lnSpc>
                        <a:spcAft>
                          <a:spcPts val="800"/>
                        </a:spcAft>
                        <a:buNone/>
                      </a:pPr>
                      <a:r>
                        <a:rPr lang="en-US" sz="1200" kern="0">
                          <a:effectLst/>
                        </a:rPr>
                        <a:t>Savannah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90.0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3071747178"/>
                  </a:ext>
                </a:extLst>
              </a:tr>
              <a:tr h="213523">
                <a:tc>
                  <a:txBody>
                    <a:bodyPr/>
                    <a:lstStyle/>
                    <a:p>
                      <a:pPr marL="0" marR="0">
                        <a:lnSpc>
                          <a:spcPct val="115000"/>
                        </a:lnSpc>
                        <a:spcAft>
                          <a:spcPts val="800"/>
                        </a:spcAft>
                        <a:buNone/>
                      </a:pPr>
                      <a:r>
                        <a:rPr lang="en-US" sz="1200" kern="0">
                          <a:effectLst/>
                        </a:rPr>
                        <a:t>North East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2979086262"/>
                  </a:ext>
                </a:extLst>
              </a:tr>
              <a:tr h="213523">
                <a:tc>
                  <a:txBody>
                    <a:bodyPr/>
                    <a:lstStyle/>
                    <a:p>
                      <a:pPr marL="0" marR="0">
                        <a:lnSpc>
                          <a:spcPct val="115000"/>
                        </a:lnSpc>
                        <a:spcAft>
                          <a:spcPts val="800"/>
                        </a:spcAft>
                        <a:buNone/>
                      </a:pPr>
                      <a:r>
                        <a:rPr lang="en-US" sz="1200" kern="0">
                          <a:effectLst/>
                        </a:rPr>
                        <a:t>Upper East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94.4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5.6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2901608038"/>
                  </a:ext>
                </a:extLst>
              </a:tr>
              <a:tr h="213523">
                <a:tc>
                  <a:txBody>
                    <a:bodyPr/>
                    <a:lstStyle/>
                    <a:p>
                      <a:pPr marL="0" marR="0">
                        <a:lnSpc>
                          <a:spcPct val="115000"/>
                        </a:lnSpc>
                        <a:spcAft>
                          <a:spcPts val="800"/>
                        </a:spcAft>
                        <a:buNone/>
                      </a:pPr>
                      <a:r>
                        <a:rPr lang="en-US" sz="1200" kern="0">
                          <a:effectLst/>
                        </a:rPr>
                        <a:t>Upper West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90.9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4.5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861348825"/>
                  </a:ext>
                </a:extLst>
              </a:tr>
              <a:tr h="213523">
                <a:tc>
                  <a:txBody>
                    <a:bodyPr/>
                    <a:lstStyle/>
                    <a:p>
                      <a:pPr marL="0" marR="0">
                        <a:lnSpc>
                          <a:spcPct val="115000"/>
                        </a:lnSpc>
                        <a:spcAft>
                          <a:spcPts val="800"/>
                        </a:spcAft>
                        <a:buNone/>
                      </a:pPr>
                      <a:r>
                        <a:rPr lang="en-US" sz="1200" kern="0">
                          <a:effectLst/>
                        </a:rPr>
                        <a:t>Total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67.2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15.8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2.9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0.7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a:effectLst/>
                        </a:rPr>
                        <a:t>7.5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tc>
                  <a:txBody>
                    <a:bodyPr/>
                    <a:lstStyle/>
                    <a:p>
                      <a:pPr marL="0" marR="0" algn="ctr">
                        <a:lnSpc>
                          <a:spcPct val="115000"/>
                        </a:lnSpc>
                        <a:spcAft>
                          <a:spcPts val="800"/>
                        </a:spcAft>
                        <a:buNone/>
                      </a:pPr>
                      <a:r>
                        <a:rPr lang="en-US" sz="1200" kern="0" dirty="0">
                          <a:effectLst/>
                        </a:rPr>
                        <a:t>100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631" marR="52631" marT="0" marB="0" anchor="b"/>
                </a:tc>
                <a:extLst>
                  <a:ext uri="{0D108BD9-81ED-4DB2-BD59-A6C34878D82A}">
                    <a16:rowId xmlns:a16="http://schemas.microsoft.com/office/drawing/2014/main" val="2896537345"/>
                  </a:ext>
                </a:extLst>
              </a:tr>
            </a:tbl>
          </a:graphicData>
        </a:graphic>
      </p:graphicFrame>
    </p:spTree>
    <p:extLst>
      <p:ext uri="{BB962C8B-B14F-4D97-AF65-F5344CB8AC3E}">
        <p14:creationId xmlns:p14="http://schemas.microsoft.com/office/powerpoint/2010/main" val="1039789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1B4E8-9F9F-614C-7F2F-1D52B78CDB34}"/>
              </a:ext>
            </a:extLst>
          </p:cNvPr>
          <p:cNvSpPr>
            <a:spLocks noGrp="1"/>
          </p:cNvSpPr>
          <p:nvPr>
            <p:ph type="title"/>
          </p:nvPr>
        </p:nvSpPr>
        <p:spPr>
          <a:xfrm>
            <a:off x="2809809" y="353681"/>
            <a:ext cx="6572382" cy="974310"/>
          </a:xfrm>
        </p:spPr>
        <p:txBody>
          <a:bodyPr vert="horz" lIns="91440" tIns="45720" rIns="91440" bIns="45720" rtlCol="0" anchor="b">
            <a:normAutofit/>
          </a:bodyPr>
          <a:lstStyle/>
          <a:p>
            <a:pPr algn="ctr"/>
            <a:r>
              <a:rPr lang="en-US" sz="1600" i="0">
                <a:effectLst/>
              </a:rPr>
              <a:t>Table 5.7:</a:t>
            </a:r>
            <a:r>
              <a:rPr lang="en-US" sz="1600" i="1">
                <a:effectLst/>
              </a:rPr>
              <a:t> </a:t>
            </a:r>
            <a:r>
              <a:rPr lang="en-US" sz="1600" i="0">
                <a:effectLst/>
              </a:rPr>
              <a:t>If the 2028 presidential elections were held today, which candidate would you have voted to become the next leader of the country? By NDC respondents alone</a:t>
            </a:r>
            <a:br>
              <a:rPr lang="en-US" sz="1600" i="1">
                <a:effectLst/>
              </a:rPr>
            </a:br>
            <a:endParaRPr lang="en-US" sz="1600"/>
          </a:p>
        </p:txBody>
      </p:sp>
      <p:graphicFrame>
        <p:nvGraphicFramePr>
          <p:cNvPr id="4" name="Content Placeholder 3">
            <a:extLst>
              <a:ext uri="{FF2B5EF4-FFF2-40B4-BE49-F238E27FC236}">
                <a16:creationId xmlns:a16="http://schemas.microsoft.com/office/drawing/2014/main" id="{79845E4D-2125-C7B4-C38F-79A7E74CD5EC}"/>
              </a:ext>
            </a:extLst>
          </p:cNvPr>
          <p:cNvGraphicFramePr>
            <a:graphicFrameLocks noGrp="1"/>
          </p:cNvGraphicFramePr>
          <p:nvPr>
            <p:ph idx="1"/>
            <p:extLst>
              <p:ext uri="{D42A27DB-BD31-4B8C-83A1-F6EECF244321}">
                <p14:modId xmlns:p14="http://schemas.microsoft.com/office/powerpoint/2010/main" val="3427141401"/>
              </p:ext>
            </p:extLst>
          </p:nvPr>
        </p:nvGraphicFramePr>
        <p:xfrm>
          <a:off x="1123950" y="1327991"/>
          <a:ext cx="9486899" cy="5046888"/>
        </p:xfrm>
        <a:graphic>
          <a:graphicData uri="http://schemas.openxmlformats.org/drawingml/2006/table">
            <a:tbl>
              <a:tblPr firstRow="1" firstCol="1" bandRow="1"/>
              <a:tblGrid>
                <a:gridCol w="1001629">
                  <a:extLst>
                    <a:ext uri="{9D8B030D-6E8A-4147-A177-3AD203B41FA5}">
                      <a16:colId xmlns:a16="http://schemas.microsoft.com/office/drawing/2014/main" val="1516702639"/>
                    </a:ext>
                  </a:extLst>
                </a:gridCol>
                <a:gridCol w="910354">
                  <a:extLst>
                    <a:ext uri="{9D8B030D-6E8A-4147-A177-3AD203B41FA5}">
                      <a16:colId xmlns:a16="http://schemas.microsoft.com/office/drawing/2014/main" val="2642187235"/>
                    </a:ext>
                  </a:extLst>
                </a:gridCol>
                <a:gridCol w="968908">
                  <a:extLst>
                    <a:ext uri="{9D8B030D-6E8A-4147-A177-3AD203B41FA5}">
                      <a16:colId xmlns:a16="http://schemas.microsoft.com/office/drawing/2014/main" val="2650651386"/>
                    </a:ext>
                  </a:extLst>
                </a:gridCol>
                <a:gridCol w="743301">
                  <a:extLst>
                    <a:ext uri="{9D8B030D-6E8A-4147-A177-3AD203B41FA5}">
                      <a16:colId xmlns:a16="http://schemas.microsoft.com/office/drawing/2014/main" val="10800300"/>
                    </a:ext>
                  </a:extLst>
                </a:gridCol>
                <a:gridCol w="1072240">
                  <a:extLst>
                    <a:ext uri="{9D8B030D-6E8A-4147-A177-3AD203B41FA5}">
                      <a16:colId xmlns:a16="http://schemas.microsoft.com/office/drawing/2014/main" val="323504466"/>
                    </a:ext>
                  </a:extLst>
                </a:gridCol>
                <a:gridCol w="875909">
                  <a:extLst>
                    <a:ext uri="{9D8B030D-6E8A-4147-A177-3AD203B41FA5}">
                      <a16:colId xmlns:a16="http://schemas.microsoft.com/office/drawing/2014/main" val="3677510526"/>
                    </a:ext>
                  </a:extLst>
                </a:gridCol>
                <a:gridCol w="867298">
                  <a:extLst>
                    <a:ext uri="{9D8B030D-6E8A-4147-A177-3AD203B41FA5}">
                      <a16:colId xmlns:a16="http://schemas.microsoft.com/office/drawing/2014/main" val="2381591438"/>
                    </a:ext>
                  </a:extLst>
                </a:gridCol>
                <a:gridCol w="765691">
                  <a:extLst>
                    <a:ext uri="{9D8B030D-6E8A-4147-A177-3AD203B41FA5}">
                      <a16:colId xmlns:a16="http://schemas.microsoft.com/office/drawing/2014/main" val="1358459655"/>
                    </a:ext>
                  </a:extLst>
                </a:gridCol>
                <a:gridCol w="717469">
                  <a:extLst>
                    <a:ext uri="{9D8B030D-6E8A-4147-A177-3AD203B41FA5}">
                      <a16:colId xmlns:a16="http://schemas.microsoft.com/office/drawing/2014/main" val="3776829364"/>
                    </a:ext>
                  </a:extLst>
                </a:gridCol>
                <a:gridCol w="622747">
                  <a:extLst>
                    <a:ext uri="{9D8B030D-6E8A-4147-A177-3AD203B41FA5}">
                      <a16:colId xmlns:a16="http://schemas.microsoft.com/office/drawing/2014/main" val="3793330734"/>
                    </a:ext>
                  </a:extLst>
                </a:gridCol>
                <a:gridCol w="941353">
                  <a:extLst>
                    <a:ext uri="{9D8B030D-6E8A-4147-A177-3AD203B41FA5}">
                      <a16:colId xmlns:a16="http://schemas.microsoft.com/office/drawing/2014/main" val="2500274144"/>
                    </a:ext>
                  </a:extLst>
                </a:gridCol>
              </a:tblGrid>
              <a:tr h="902372">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Region</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Prof. Jane Naana Opoku Agyemang</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Dr. Mahamudu Bawumia</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Asiedu Nketiah</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Byan Acheampong</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Kennedy Agyepong</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Okudzeto Ablakwah</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Boakye Agyarko</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Julius Debrah</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Won't vote / Undecided</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2574192"/>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1554458"/>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Western</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8874980"/>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Central</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70.1</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901385"/>
                  </a:ext>
                </a:extLst>
              </a:tr>
              <a:tr h="437058">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Greater Accra</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44.8</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0327418"/>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Volta</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6889088"/>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Eastern</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5350864"/>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Ashanti</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14.5</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7702623"/>
                  </a:ext>
                </a:extLst>
              </a:tr>
              <a:tr h="437058">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Western North</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48.8</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8502362"/>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Ahafo</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9451402"/>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Bono</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5199789"/>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Bono East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708"/>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Oti</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486017"/>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Northern</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097783287"/>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Savannah</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2166961"/>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 East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48.1</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388014540"/>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Upper East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68.1</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7395467"/>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Upper West</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070820379"/>
                  </a:ext>
                </a:extLst>
              </a:tr>
              <a:tr h="20440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41.5</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b="0" i="0" u="none" strike="noStrike">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a:t>
                      </a:r>
                      <a:endParaRPr lang="en-US" sz="1200" b="0" i="0" u="none" strike="noStrike" dirty="0">
                        <a:effectLst/>
                        <a:latin typeface="Arial" panose="020B0604020202020204" pitchFamily="34" charset="0"/>
                      </a:endParaRPr>
                    </a:p>
                  </a:txBody>
                  <a:tcPr marL="51542" marR="51542" marT="71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6074179"/>
                  </a:ext>
                </a:extLst>
              </a:tr>
            </a:tbl>
          </a:graphicData>
        </a:graphic>
      </p:graphicFrame>
    </p:spTree>
    <p:extLst>
      <p:ext uri="{BB962C8B-B14F-4D97-AF65-F5344CB8AC3E}">
        <p14:creationId xmlns:p14="http://schemas.microsoft.com/office/powerpoint/2010/main" val="3882417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B9A6F-89F4-1555-C851-3F7DAE61FE97}"/>
              </a:ext>
            </a:extLst>
          </p:cNvPr>
          <p:cNvSpPr>
            <a:spLocks noGrp="1"/>
          </p:cNvSpPr>
          <p:nvPr>
            <p:ph type="title"/>
          </p:nvPr>
        </p:nvSpPr>
        <p:spPr>
          <a:xfrm>
            <a:off x="1524000" y="548640"/>
            <a:ext cx="9160475" cy="1132258"/>
          </a:xfrm>
        </p:spPr>
        <p:txBody>
          <a:bodyPr anchor="ctr">
            <a:normAutofit/>
          </a:bodyPr>
          <a:lstStyle/>
          <a:p>
            <a:pPr algn="ctr"/>
            <a:r>
              <a:rPr lang="en-GB" sz="1700" b="1" i="0" kern="100">
                <a:effectLst/>
                <a:latin typeface="Garamond" panose="02020404030301010803" pitchFamily="18" charset="0"/>
                <a:ea typeface="Times New Roman" panose="02020603050405020304" pitchFamily="18" charset="0"/>
                <a:cs typeface="Times New Roman" panose="02020603050405020304" pitchFamily="18" charset="0"/>
              </a:rPr>
              <a:t>Table 5.8</a:t>
            </a:r>
            <a:r>
              <a:rPr lang="en-GB" sz="1700" b="1" i="1" kern="100">
                <a:effectLst/>
                <a:latin typeface="Garamond" panose="02020404030301010803" pitchFamily="18" charset="0"/>
                <a:ea typeface="Times New Roman" panose="02020603050405020304" pitchFamily="18" charset="0"/>
                <a:cs typeface="Times New Roman" panose="02020603050405020304" pitchFamily="18" charset="0"/>
              </a:rPr>
              <a:t>: </a:t>
            </a:r>
            <a:r>
              <a:rPr lang="en-GB" sz="1700" b="1" i="0" kern="100">
                <a:effectLst/>
                <a:latin typeface="Garamond" panose="02020404030301010803" pitchFamily="18" charset="0"/>
                <a:ea typeface="Times New Roman" panose="02020603050405020304" pitchFamily="18" charset="0"/>
                <a:cs typeface="Times New Roman" panose="02020603050405020304" pitchFamily="18" charset="0"/>
              </a:rPr>
              <a:t>If the 2028 presidential elections were held today, which candidate would you have voted to become the next leader of the country? By respondents with no political affiliation alone</a:t>
            </a:r>
            <a:br>
              <a:rPr lang="en-US" sz="1700" b="1" i="1" kern="100">
                <a:effectLst/>
                <a:latin typeface="Aptos" panose="020B0004020202020204" pitchFamily="34" charset="0"/>
                <a:ea typeface="Times New Roman" panose="02020603050405020304" pitchFamily="18" charset="0"/>
                <a:cs typeface="Times New Roman" panose="02020603050405020304" pitchFamily="18" charset="0"/>
              </a:rPr>
            </a:br>
            <a:endParaRPr lang="en-US" sz="1700"/>
          </a:p>
        </p:txBody>
      </p:sp>
      <p:graphicFrame>
        <p:nvGraphicFramePr>
          <p:cNvPr id="4" name="Content Placeholder 3">
            <a:extLst>
              <a:ext uri="{FF2B5EF4-FFF2-40B4-BE49-F238E27FC236}">
                <a16:creationId xmlns:a16="http://schemas.microsoft.com/office/drawing/2014/main" id="{1CAA0676-0668-53D9-1CBD-349223A6BF30}"/>
              </a:ext>
            </a:extLst>
          </p:cNvPr>
          <p:cNvGraphicFramePr>
            <a:graphicFrameLocks noGrp="1"/>
          </p:cNvGraphicFramePr>
          <p:nvPr>
            <p:ph idx="1"/>
            <p:extLst>
              <p:ext uri="{D42A27DB-BD31-4B8C-83A1-F6EECF244321}">
                <p14:modId xmlns:p14="http://schemas.microsoft.com/office/powerpoint/2010/main" val="1543094270"/>
              </p:ext>
            </p:extLst>
          </p:nvPr>
        </p:nvGraphicFramePr>
        <p:xfrm>
          <a:off x="1295400" y="1419226"/>
          <a:ext cx="9665149" cy="4872408"/>
        </p:xfrm>
        <a:graphic>
          <a:graphicData uri="http://schemas.openxmlformats.org/drawingml/2006/table">
            <a:tbl>
              <a:tblPr firstRow="1" firstCol="1" bandRow="1"/>
              <a:tblGrid>
                <a:gridCol w="1034800">
                  <a:extLst>
                    <a:ext uri="{9D8B030D-6E8A-4147-A177-3AD203B41FA5}">
                      <a16:colId xmlns:a16="http://schemas.microsoft.com/office/drawing/2014/main" val="4016310223"/>
                    </a:ext>
                  </a:extLst>
                </a:gridCol>
                <a:gridCol w="891210">
                  <a:extLst>
                    <a:ext uri="{9D8B030D-6E8A-4147-A177-3AD203B41FA5}">
                      <a16:colId xmlns:a16="http://schemas.microsoft.com/office/drawing/2014/main" val="2969981309"/>
                    </a:ext>
                  </a:extLst>
                </a:gridCol>
                <a:gridCol w="897592">
                  <a:extLst>
                    <a:ext uri="{9D8B030D-6E8A-4147-A177-3AD203B41FA5}">
                      <a16:colId xmlns:a16="http://schemas.microsoft.com/office/drawing/2014/main" val="2572751678"/>
                    </a:ext>
                  </a:extLst>
                </a:gridCol>
                <a:gridCol w="688589">
                  <a:extLst>
                    <a:ext uri="{9D8B030D-6E8A-4147-A177-3AD203B41FA5}">
                      <a16:colId xmlns:a16="http://schemas.microsoft.com/office/drawing/2014/main" val="1392726090"/>
                    </a:ext>
                  </a:extLst>
                </a:gridCol>
                <a:gridCol w="993318">
                  <a:extLst>
                    <a:ext uri="{9D8B030D-6E8A-4147-A177-3AD203B41FA5}">
                      <a16:colId xmlns:a16="http://schemas.microsoft.com/office/drawing/2014/main" val="917795217"/>
                    </a:ext>
                  </a:extLst>
                </a:gridCol>
                <a:gridCol w="811438">
                  <a:extLst>
                    <a:ext uri="{9D8B030D-6E8A-4147-A177-3AD203B41FA5}">
                      <a16:colId xmlns:a16="http://schemas.microsoft.com/office/drawing/2014/main" val="3187218234"/>
                    </a:ext>
                  </a:extLst>
                </a:gridCol>
                <a:gridCol w="803462">
                  <a:extLst>
                    <a:ext uri="{9D8B030D-6E8A-4147-A177-3AD203B41FA5}">
                      <a16:colId xmlns:a16="http://schemas.microsoft.com/office/drawing/2014/main" val="3661735640"/>
                    </a:ext>
                  </a:extLst>
                </a:gridCol>
                <a:gridCol w="709330">
                  <a:extLst>
                    <a:ext uri="{9D8B030D-6E8A-4147-A177-3AD203B41FA5}">
                      <a16:colId xmlns:a16="http://schemas.microsoft.com/office/drawing/2014/main" val="3482480378"/>
                    </a:ext>
                  </a:extLst>
                </a:gridCol>
                <a:gridCol w="664658">
                  <a:extLst>
                    <a:ext uri="{9D8B030D-6E8A-4147-A177-3AD203B41FA5}">
                      <a16:colId xmlns:a16="http://schemas.microsoft.com/office/drawing/2014/main" val="224471207"/>
                    </a:ext>
                  </a:extLst>
                </a:gridCol>
                <a:gridCol w="612648">
                  <a:extLst>
                    <a:ext uri="{9D8B030D-6E8A-4147-A177-3AD203B41FA5}">
                      <a16:colId xmlns:a16="http://schemas.microsoft.com/office/drawing/2014/main" val="2263315085"/>
                    </a:ext>
                  </a:extLst>
                </a:gridCol>
                <a:gridCol w="945456">
                  <a:extLst>
                    <a:ext uri="{9D8B030D-6E8A-4147-A177-3AD203B41FA5}">
                      <a16:colId xmlns:a16="http://schemas.microsoft.com/office/drawing/2014/main" val="699954883"/>
                    </a:ext>
                  </a:extLst>
                </a:gridCol>
                <a:gridCol w="612648">
                  <a:extLst>
                    <a:ext uri="{9D8B030D-6E8A-4147-A177-3AD203B41FA5}">
                      <a16:colId xmlns:a16="http://schemas.microsoft.com/office/drawing/2014/main" val="2976755033"/>
                    </a:ext>
                  </a:extLst>
                </a:gridCol>
              </a:tblGrid>
              <a:tr h="810885">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Region</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Prof. Jane Naana Opoku Agyemang</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Dr. Mahamudu Bawumia</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Asiedu Nketiah</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Byan Acheampong</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Kennedy Agyepong</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Okudzeto Ablakwah</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NPP - Boakye Agyarko</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NDC - Julius Debrah</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Won't vote / Undecided</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2170193"/>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074897"/>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Western</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908142"/>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Central</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254197350"/>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Greater Accra</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17.4</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913052045"/>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Volta</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30.5</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1527553"/>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Eastern</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95420486"/>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Ashanti</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388560773"/>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Western North</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0076593"/>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Ahafo</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9020574"/>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Bono</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9884267"/>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Bono East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2412535"/>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Oti</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0070797"/>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Northern</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84456304"/>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Savannah</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46116127"/>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 East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10.5</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641736849"/>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Upper East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0705486"/>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Upper West</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28.8</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5740483"/>
                  </a:ext>
                </a:extLst>
              </a:tr>
              <a:tr h="215230">
                <a:tc>
                  <a:txBody>
                    <a:bodyPr/>
                    <a:lstStyle/>
                    <a:p>
                      <a:pPr marL="0" marR="0" algn="l"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24.2</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a:t>
                      </a:r>
                      <a:endParaRPr lang="en-US" sz="1200" b="0" i="0" u="none" strike="noStrike">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15000"/>
                        </a:lnSpc>
                        <a:spcAft>
                          <a:spcPts val="800"/>
                        </a:spcAft>
                        <a:buNone/>
                      </a:pP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b="0" i="0" u="none" strike="noStrike" dirty="0">
                        <a:effectLst/>
                        <a:latin typeface="Arial" panose="020B0604020202020204" pitchFamily="34" charset="0"/>
                      </a:endParaRPr>
                    </a:p>
                  </a:txBody>
                  <a:tcPr marL="61305" marR="61305" marT="85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7614847"/>
                  </a:ext>
                </a:extLst>
              </a:tr>
            </a:tbl>
          </a:graphicData>
        </a:graphic>
      </p:graphicFrame>
    </p:spTree>
    <p:extLst>
      <p:ext uri="{BB962C8B-B14F-4D97-AF65-F5344CB8AC3E}">
        <p14:creationId xmlns:p14="http://schemas.microsoft.com/office/powerpoint/2010/main" val="1598690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CA304-BF01-52B8-7576-B50D3BE28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E3C46-D430-05A4-E10C-C4339555D18F}"/>
              </a:ext>
            </a:extLst>
          </p:cNvPr>
          <p:cNvSpPr>
            <a:spLocks noGrp="1"/>
          </p:cNvSpPr>
          <p:nvPr>
            <p:ph type="title"/>
          </p:nvPr>
        </p:nvSpPr>
        <p:spPr>
          <a:xfrm>
            <a:off x="493776" y="2743200"/>
            <a:ext cx="10653578" cy="1132258"/>
          </a:xfrm>
        </p:spPr>
        <p:txBody>
          <a:bodyPr/>
          <a:lstStyle/>
          <a:p>
            <a:pPr algn="ctr"/>
            <a:r>
              <a:rPr lang="en-US" sz="3600" dirty="0"/>
              <a:t>6. Conclusion</a:t>
            </a:r>
          </a:p>
        </p:txBody>
      </p:sp>
    </p:spTree>
    <p:extLst>
      <p:ext uri="{BB962C8B-B14F-4D97-AF65-F5344CB8AC3E}">
        <p14:creationId xmlns:p14="http://schemas.microsoft.com/office/powerpoint/2010/main" val="19244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294B2-AB6E-0B96-6D6A-1CFA3B973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4EC59-3FCB-1D6A-723C-E9611AAD8F48}"/>
              </a:ext>
            </a:extLst>
          </p:cNvPr>
          <p:cNvSpPr>
            <a:spLocks noGrp="1"/>
          </p:cNvSpPr>
          <p:nvPr>
            <p:ph type="title"/>
          </p:nvPr>
        </p:nvSpPr>
        <p:spPr>
          <a:xfrm>
            <a:off x="493776" y="2743200"/>
            <a:ext cx="10653578" cy="1132258"/>
          </a:xfrm>
        </p:spPr>
        <p:txBody>
          <a:bodyPr/>
          <a:lstStyle/>
          <a:p>
            <a:pPr algn="ctr"/>
            <a:r>
              <a:rPr lang="en-US" sz="3600" dirty="0"/>
              <a:t>2. Demographic Characteristics</a:t>
            </a:r>
          </a:p>
        </p:txBody>
      </p:sp>
    </p:spTree>
    <p:extLst>
      <p:ext uri="{BB962C8B-B14F-4D97-AF65-F5344CB8AC3E}">
        <p14:creationId xmlns:p14="http://schemas.microsoft.com/office/powerpoint/2010/main" val="421684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8862-51F8-98C2-DE89-F9B57542B221}"/>
              </a:ext>
            </a:extLst>
          </p:cNvPr>
          <p:cNvSpPr>
            <a:spLocks noGrp="1"/>
          </p:cNvSpPr>
          <p:nvPr>
            <p:ph type="title"/>
          </p:nvPr>
        </p:nvSpPr>
        <p:spPr/>
        <p:txBody>
          <a:bodyPr/>
          <a:lstStyle/>
          <a:p>
            <a:r>
              <a:rPr lang="en-GB" sz="3600" b="1" kern="100">
                <a:solidFill>
                  <a:srgbClr val="0F4761"/>
                </a:solidFill>
                <a:effectLst/>
                <a:latin typeface="Garamond" panose="02020404030301010803" pitchFamily="18" charset="0"/>
                <a:ea typeface="Times New Roman" panose="02020603050405020304" pitchFamily="18" charset="0"/>
                <a:cs typeface="Times New Roman" panose="02020603050405020304" pitchFamily="18" charset="0"/>
              </a:rPr>
              <a:t>Key Findings</a:t>
            </a:r>
            <a:br>
              <a:rPr lang="en-US" sz="36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br>
            <a:endParaRPr lang="en-US" dirty="0"/>
          </a:p>
        </p:txBody>
      </p:sp>
      <p:graphicFrame>
        <p:nvGraphicFramePr>
          <p:cNvPr id="22" name="Content Placeholder 2">
            <a:extLst>
              <a:ext uri="{FF2B5EF4-FFF2-40B4-BE49-F238E27FC236}">
                <a16:creationId xmlns:a16="http://schemas.microsoft.com/office/drawing/2014/main" id="{D53D7F9F-368A-132E-0592-C208E4B5AD0A}"/>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7719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B88AB3D-6F2D-BDB4-8FA3-91F2D6F00A9A}"/>
              </a:ext>
            </a:extLst>
          </p:cNvPr>
          <p:cNvSpPr>
            <a:spLocks noGrp="1"/>
          </p:cNvSpPr>
          <p:nvPr>
            <p:ph type="title"/>
          </p:nvPr>
        </p:nvSpPr>
        <p:spPr>
          <a:xfrm>
            <a:off x="614677" y="1039882"/>
            <a:ext cx="4158605" cy="4778235"/>
          </a:xfrm>
        </p:spPr>
        <p:txBody>
          <a:bodyPr anchor="t">
            <a:normAutofit/>
          </a:bodyPr>
          <a:lstStyle/>
          <a:p>
            <a:r>
              <a:rPr lang="en-GB" b="1" i="1" kern="100">
                <a:effectLst/>
                <a:latin typeface="Garamond" panose="02020404030301010803" pitchFamily="18" charset="0"/>
                <a:ea typeface="Aptos" panose="020B0004020202020204" pitchFamily="34" charset="0"/>
                <a:cs typeface="Times New Roman" panose="02020603050405020304" pitchFamily="18" charset="0"/>
              </a:rPr>
              <a:t>Reasons for the low voter turnout</a:t>
            </a:r>
            <a:br>
              <a:rPr lang="en-US" kern="10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956B54B-EE12-5FC9-D13E-F67F6FE94182}"/>
              </a:ext>
            </a:extLst>
          </p:cNvPr>
          <p:cNvSpPr>
            <a:spLocks noGrp="1"/>
          </p:cNvSpPr>
          <p:nvPr>
            <p:ph idx="1"/>
          </p:nvPr>
        </p:nvSpPr>
        <p:spPr>
          <a:xfrm>
            <a:off x="5532120" y="1039882"/>
            <a:ext cx="6144768" cy="5179925"/>
          </a:xfrm>
        </p:spPr>
        <p:txBody>
          <a:bodyPr anchor="t">
            <a:normAutofit/>
          </a:bodyPr>
          <a:lstStyle/>
          <a:p>
            <a:pPr marL="0" marR="0">
              <a:spcBef>
                <a:spcPts val="1200"/>
              </a:spcBef>
              <a:spcAft>
                <a:spcPts val="800"/>
              </a:spcAft>
            </a:pPr>
            <a:r>
              <a:rPr lang="en-GB" kern="100">
                <a:effectLst/>
                <a:latin typeface="Garamond" panose="02020404030301010803" pitchFamily="18" charset="0"/>
                <a:ea typeface="Aptos" panose="020B0004020202020204" pitchFamily="34" charset="0"/>
                <a:cs typeface="Times New Roman" panose="02020603050405020304" pitchFamily="18" charset="0"/>
              </a:rPr>
              <a:t>The major reasons why respondents did not take part in the 2024 general elections were: </a:t>
            </a:r>
          </a:p>
          <a:p>
            <a:pPr marL="457200" lvl="2">
              <a:spcBef>
                <a:spcPts val="1200"/>
              </a:spcBef>
              <a:spcAft>
                <a:spcPts val="800"/>
              </a:spcAft>
            </a:pPr>
            <a:r>
              <a:rPr lang="en-GB" i="1" kern="100">
                <a:effectLst/>
                <a:latin typeface="Garamond" panose="02020404030301010803" pitchFamily="18" charset="0"/>
                <a:ea typeface="Aptos" panose="020B0004020202020204" pitchFamily="34" charset="0"/>
                <a:cs typeface="Times New Roman" panose="02020603050405020304" pitchFamily="18" charset="0"/>
              </a:rPr>
              <a:t>disappointment in the handling of affairs of the state by the NPP Government, </a:t>
            </a:r>
          </a:p>
          <a:p>
            <a:pPr marL="457200" lvl="2">
              <a:spcBef>
                <a:spcPts val="1200"/>
              </a:spcBef>
              <a:spcAft>
                <a:spcPts val="800"/>
              </a:spcAft>
            </a:pPr>
            <a:r>
              <a:rPr lang="en-GB" i="1" kern="100">
                <a:effectLst/>
                <a:latin typeface="Garamond" panose="02020404030301010803" pitchFamily="18" charset="0"/>
                <a:ea typeface="Aptos" panose="020B0004020202020204" pitchFamily="34" charset="0"/>
                <a:cs typeface="Times New Roman" panose="02020603050405020304" pitchFamily="18" charset="0"/>
              </a:rPr>
              <a:t>disappointment in politicians, </a:t>
            </a:r>
          </a:p>
          <a:p>
            <a:pPr marL="457200" lvl="2">
              <a:spcBef>
                <a:spcPts val="1200"/>
              </a:spcBef>
              <a:spcAft>
                <a:spcPts val="800"/>
              </a:spcAft>
            </a:pPr>
            <a:r>
              <a:rPr lang="en-GB" i="1" kern="100">
                <a:effectLst/>
                <a:latin typeface="Garamond" panose="02020404030301010803" pitchFamily="18" charset="0"/>
                <a:ea typeface="Aptos" panose="020B0004020202020204" pitchFamily="34" charset="0"/>
                <a:cs typeface="Times New Roman" panose="02020603050405020304" pitchFamily="18" charset="0"/>
              </a:rPr>
              <a:t>apathy from voters on the grounds of not receiving anything of what was shared by the politicians, </a:t>
            </a:r>
          </a:p>
          <a:p>
            <a:pPr marL="457200" lvl="2">
              <a:spcBef>
                <a:spcPts val="1200"/>
              </a:spcBef>
              <a:spcAft>
                <a:spcPts val="800"/>
              </a:spcAft>
            </a:pPr>
            <a:r>
              <a:rPr lang="en-GB" i="1" kern="100">
                <a:effectLst/>
                <a:latin typeface="Garamond" panose="02020404030301010803" pitchFamily="18" charset="0"/>
                <a:ea typeface="Aptos" panose="020B0004020202020204" pitchFamily="34" charset="0"/>
                <a:cs typeface="Times New Roman" panose="02020603050405020304" pitchFamily="18" charset="0"/>
              </a:rPr>
              <a:t> work-related issues, </a:t>
            </a:r>
          </a:p>
          <a:p>
            <a:pPr marL="457200" lvl="2">
              <a:spcBef>
                <a:spcPts val="1200"/>
              </a:spcBef>
              <a:spcAft>
                <a:spcPts val="800"/>
              </a:spcAft>
            </a:pPr>
            <a:r>
              <a:rPr lang="en-GB" i="1" kern="100">
                <a:effectLst/>
                <a:latin typeface="Garamond" panose="02020404030301010803" pitchFamily="18" charset="0"/>
                <a:ea typeface="Aptos" panose="020B0004020202020204" pitchFamily="34" charset="0"/>
                <a:cs typeface="Times New Roman" panose="02020603050405020304" pitchFamily="18" charset="0"/>
              </a:rPr>
              <a:t>sickness, </a:t>
            </a:r>
          </a:p>
          <a:p>
            <a:pPr marL="457200" lvl="2">
              <a:spcBef>
                <a:spcPts val="1200"/>
              </a:spcBef>
              <a:spcAft>
                <a:spcPts val="800"/>
              </a:spcAft>
            </a:pPr>
            <a:r>
              <a:rPr lang="en-GB" i="1" kern="100">
                <a:effectLst/>
                <a:latin typeface="Garamond" panose="02020404030301010803" pitchFamily="18" charset="0"/>
                <a:ea typeface="Aptos" panose="020B0004020202020204" pitchFamily="34" charset="0"/>
                <a:cs typeface="Times New Roman" panose="02020603050405020304" pitchFamily="18" charset="0"/>
              </a:rPr>
              <a:t>elections falling on the Sabbath Day and </a:t>
            </a:r>
          </a:p>
          <a:p>
            <a:pPr marL="457200" lvl="2">
              <a:spcBef>
                <a:spcPts val="1200"/>
              </a:spcBef>
              <a:spcAft>
                <a:spcPts val="800"/>
              </a:spcAft>
            </a:pPr>
            <a:r>
              <a:rPr lang="en-GB" i="1" kern="100">
                <a:effectLst/>
                <a:latin typeface="Garamond" panose="02020404030301010803" pitchFamily="18" charset="0"/>
                <a:ea typeface="Aptos" panose="020B0004020202020204" pitchFamily="34" charset="0"/>
                <a:cs typeface="Times New Roman" panose="02020603050405020304" pitchFamily="18" charset="0"/>
              </a:rPr>
              <a:t>the politicians’ inability to convince voters to vote for them. </a:t>
            </a:r>
            <a:endParaRPr lang="en-US" i="1" kern="10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9826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7727D55-7C41-8AC0-4D5C-B8CFA2D6CAB3}"/>
              </a:ext>
            </a:extLst>
          </p:cNvPr>
          <p:cNvSpPr>
            <a:spLocks noGrp="1"/>
          </p:cNvSpPr>
          <p:nvPr>
            <p:ph type="title"/>
          </p:nvPr>
        </p:nvSpPr>
        <p:spPr>
          <a:xfrm>
            <a:off x="614677" y="1039882"/>
            <a:ext cx="4158605" cy="4778235"/>
          </a:xfrm>
        </p:spPr>
        <p:txBody>
          <a:bodyPr anchor="t">
            <a:normAutofit/>
          </a:bodyPr>
          <a:lstStyle/>
          <a:p>
            <a:br>
              <a:rPr lang="en-GB" b="1" i="1" kern="100" dirty="0">
                <a:effectLst/>
                <a:latin typeface="Garamond" panose="02020404030301010803" pitchFamily="18" charset="0"/>
                <a:ea typeface="Aptos" panose="020B0004020202020204" pitchFamily="34" charset="0"/>
                <a:cs typeface="Times New Roman" panose="02020603050405020304" pitchFamily="18" charset="0"/>
              </a:rPr>
            </a:br>
            <a:br>
              <a:rPr lang="en-GB" b="1" i="1" kern="100" dirty="0">
                <a:effectLst/>
                <a:latin typeface="Garamond" panose="02020404030301010803" pitchFamily="18" charset="0"/>
                <a:ea typeface="Aptos" panose="020B0004020202020204" pitchFamily="34" charset="0"/>
                <a:cs typeface="Times New Roman" panose="02020603050405020304" pitchFamily="18" charset="0"/>
              </a:rPr>
            </a:br>
            <a:r>
              <a:rPr lang="en-GB" b="1" i="1" kern="100" dirty="0">
                <a:effectLst/>
                <a:latin typeface="Garamond" panose="02020404030301010803" pitchFamily="18" charset="0"/>
                <a:ea typeface="Aptos" panose="020B0004020202020204" pitchFamily="34" charset="0"/>
                <a:cs typeface="Times New Roman" panose="02020603050405020304" pitchFamily="18" charset="0"/>
              </a:rPr>
              <a:t>Popularity of Dr. Mahamudu Bawumia  (Towards NPP Presidential Primaries)</a:t>
            </a:r>
            <a:br>
              <a:rPr lang="en-US"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4389D38-B893-41E8-C350-88BF5A596A91}"/>
              </a:ext>
            </a:extLst>
          </p:cNvPr>
          <p:cNvSpPr>
            <a:spLocks noGrp="1"/>
          </p:cNvSpPr>
          <p:nvPr>
            <p:ph idx="1"/>
          </p:nvPr>
        </p:nvSpPr>
        <p:spPr>
          <a:xfrm>
            <a:off x="5532120" y="1039882"/>
            <a:ext cx="6144768" cy="5179925"/>
          </a:xfrm>
        </p:spPr>
        <p:txBody>
          <a:bodyPr anchor="t">
            <a:normAutofit/>
          </a:bodyPr>
          <a:lstStyle/>
          <a:p>
            <a:pPr marL="57150" indent="-285750">
              <a:lnSpc>
                <a:spcPct val="110000"/>
              </a:lnSpc>
              <a:spcAft>
                <a:spcPts val="800"/>
              </a:spcAft>
            </a:pPr>
            <a:r>
              <a:rPr lang="en-GB" sz="1700" kern="100">
                <a:effectLst/>
                <a:latin typeface="Garamond" panose="02020404030301010803" pitchFamily="18" charset="0"/>
                <a:ea typeface="Aptos" panose="020B0004020202020204" pitchFamily="34" charset="0"/>
                <a:cs typeface="Times New Roman" panose="02020603050405020304" pitchFamily="18" charset="0"/>
              </a:rPr>
              <a:t>If the voters were NPP delegates and primaries were held during the day of the interviews, Dr. Mahamudu would have been voted to become the next flagbearer of NPP. </a:t>
            </a:r>
          </a:p>
          <a:p>
            <a:pPr marL="57150" indent="-285750">
              <a:lnSpc>
                <a:spcPct val="110000"/>
              </a:lnSpc>
              <a:spcAft>
                <a:spcPts val="800"/>
              </a:spcAft>
            </a:pPr>
            <a:r>
              <a:rPr lang="en-GB" sz="1700" kern="100">
                <a:effectLst/>
                <a:latin typeface="Garamond" panose="02020404030301010803" pitchFamily="18" charset="0"/>
                <a:ea typeface="Aptos" panose="020B0004020202020204" pitchFamily="34" charset="0"/>
                <a:cs typeface="Times New Roman" panose="02020603050405020304" pitchFamily="18" charset="0"/>
              </a:rPr>
              <a:t>Following him closely would have been Hon. Kennedy Agyepong. </a:t>
            </a:r>
          </a:p>
          <a:p>
            <a:pPr marL="57150" indent="-285750">
              <a:lnSpc>
                <a:spcPct val="110000"/>
              </a:lnSpc>
              <a:spcAft>
                <a:spcPts val="800"/>
              </a:spcAft>
            </a:pPr>
            <a:r>
              <a:rPr lang="en-GB" sz="1700" kern="100">
                <a:effectLst/>
                <a:latin typeface="Garamond" panose="02020404030301010803" pitchFamily="18" charset="0"/>
                <a:ea typeface="Aptos" panose="020B0004020202020204" pitchFamily="34" charset="0"/>
                <a:cs typeface="Times New Roman" panose="02020603050405020304" pitchFamily="18" charset="0"/>
              </a:rPr>
              <a:t>When categorised into political party affiliations, an overwhelming proportion of voters affiliated with NPP endorsed Dr. Mahamudu Bawumia while a greater proportion of those affiliated with NDC prefer Hon. Kennedy Agyepong to be the flagbearer of NPP.</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0000"/>
              </a:lnSpc>
              <a:spcAft>
                <a:spcPts val="800"/>
              </a:spcAft>
            </a:pPr>
            <a:r>
              <a:rPr lang="en-GB" sz="1700" kern="100">
                <a:effectLst/>
                <a:latin typeface="Garamond" panose="02020404030301010803" pitchFamily="18" charset="0"/>
                <a:ea typeface="Aptos" panose="020B0004020202020204" pitchFamily="34" charset="0"/>
                <a:cs typeface="Times New Roman" panose="02020603050405020304" pitchFamily="18" charset="0"/>
              </a:rPr>
              <a:t>Dr. Bawumia is the most popular candidate in 12 regions while Hon. Kennedy Agyapong is the leading candidate in the Central, Volta and Western North regions. </a:t>
            </a:r>
          </a:p>
          <a:p>
            <a:pPr marL="0" marR="0">
              <a:lnSpc>
                <a:spcPct val="110000"/>
              </a:lnSpc>
              <a:spcAft>
                <a:spcPts val="800"/>
              </a:spcAft>
            </a:pPr>
            <a:r>
              <a:rPr lang="en-GB" sz="1700" kern="100">
                <a:effectLst/>
                <a:latin typeface="Garamond" panose="02020404030301010803" pitchFamily="18" charset="0"/>
                <a:ea typeface="Aptos" panose="020B0004020202020204" pitchFamily="34" charset="0"/>
                <a:cs typeface="Times New Roman" panose="02020603050405020304" pitchFamily="18" charset="0"/>
              </a:rPr>
              <a:t>Both Dr. Bawumia and Hon. Kennedy Agyepong would have shared the spoils equally in the Ahafo Region.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endParaRPr lang="en-US" sz="1700"/>
          </a:p>
        </p:txBody>
      </p:sp>
    </p:spTree>
    <p:extLst>
      <p:ext uri="{BB962C8B-B14F-4D97-AF65-F5344CB8AC3E}">
        <p14:creationId xmlns:p14="http://schemas.microsoft.com/office/powerpoint/2010/main" val="3732271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B4FC6-C2CA-167E-3B35-99CA7F6E7188}"/>
              </a:ext>
            </a:extLst>
          </p:cNvPr>
          <p:cNvSpPr>
            <a:spLocks noGrp="1"/>
          </p:cNvSpPr>
          <p:nvPr>
            <p:ph type="title"/>
          </p:nvPr>
        </p:nvSpPr>
        <p:spPr>
          <a:xfrm>
            <a:off x="612649" y="548638"/>
            <a:ext cx="3493008" cy="5788152"/>
          </a:xfrm>
        </p:spPr>
        <p:txBody>
          <a:bodyPr anchor="ctr">
            <a:normAutofit/>
          </a:bodyPr>
          <a:lstStyle/>
          <a:p>
            <a:r>
              <a:rPr lang="en-GB" sz="4000" b="1" i="1" kern="100">
                <a:effectLst/>
                <a:latin typeface="Garamond" panose="02020404030301010803" pitchFamily="18" charset="0"/>
                <a:ea typeface="Aptos" panose="020B0004020202020204" pitchFamily="34" charset="0"/>
                <a:cs typeface="Times New Roman" panose="02020603050405020304" pitchFamily="18" charset="0"/>
              </a:rPr>
              <a:t>Popularity of Dr. Mahamudu Bawumia  (Towards National Elections)</a:t>
            </a:r>
            <a:endParaRPr lang="en-US" sz="4000"/>
          </a:p>
        </p:txBody>
      </p:sp>
      <p:graphicFrame>
        <p:nvGraphicFramePr>
          <p:cNvPr id="5" name="Content Placeholder 2">
            <a:extLst>
              <a:ext uri="{FF2B5EF4-FFF2-40B4-BE49-F238E27FC236}">
                <a16:creationId xmlns:a16="http://schemas.microsoft.com/office/drawing/2014/main" id="{00E43E72-3A0B-8FBB-A16A-6CDF3249BBCD}"/>
              </a:ext>
            </a:extLst>
          </p:cNvPr>
          <p:cNvGraphicFramePr>
            <a:graphicFrameLocks noGrp="1"/>
          </p:cNvGraphicFramePr>
          <p:nvPr>
            <p:ph idx="1"/>
            <p:extLst>
              <p:ext uri="{D42A27DB-BD31-4B8C-83A1-F6EECF244321}">
                <p14:modId xmlns:p14="http://schemas.microsoft.com/office/powerpoint/2010/main" val="168114345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570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EC9DBC73-95A8-8C33-F488-58D1390F89DB}"/>
              </a:ext>
            </a:extLst>
          </p:cNvPr>
          <p:cNvPicPr>
            <a:picLocks noChangeAspect="1"/>
          </p:cNvPicPr>
          <p:nvPr/>
        </p:nvPicPr>
        <p:blipFill>
          <a:blip r:embed="rId2"/>
          <a:srcRect l="9649" r="43180" b="-1"/>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DC8A4E37-4BAB-BEE2-DBE8-6A5FE022329B}"/>
              </a:ext>
            </a:extLst>
          </p:cNvPr>
          <p:cNvSpPr>
            <a:spLocks noGrp="1"/>
          </p:cNvSpPr>
          <p:nvPr>
            <p:ph type="title"/>
          </p:nvPr>
        </p:nvSpPr>
        <p:spPr>
          <a:xfrm>
            <a:off x="612648" y="600075"/>
            <a:ext cx="6035040" cy="428625"/>
          </a:xfrm>
        </p:spPr>
        <p:txBody>
          <a:bodyPr anchor="b">
            <a:normAutofit fontScale="90000"/>
          </a:bodyPr>
          <a:lstStyle/>
          <a:p>
            <a:r>
              <a:rPr lang="en-GB" b="1" dirty="0">
                <a:effectLst/>
                <a:latin typeface="Garamond" panose="02020404030301010803" pitchFamily="18" charset="0"/>
                <a:ea typeface="Aptos" panose="020B0004020202020204" pitchFamily="34" charset="0"/>
                <a:cs typeface="Times New Roman" panose="02020603050405020304" pitchFamily="18" charset="0"/>
              </a:rPr>
              <a:t>Conclusions</a:t>
            </a:r>
            <a:endParaRPr lang="en-US" dirty="0"/>
          </a:p>
        </p:txBody>
      </p:sp>
      <p:sp>
        <p:nvSpPr>
          <p:cNvPr id="3" name="Content Placeholder 2">
            <a:extLst>
              <a:ext uri="{FF2B5EF4-FFF2-40B4-BE49-F238E27FC236}">
                <a16:creationId xmlns:a16="http://schemas.microsoft.com/office/drawing/2014/main" id="{17657C83-E2F7-84D7-4979-1D204DCBFAF7}"/>
              </a:ext>
            </a:extLst>
          </p:cNvPr>
          <p:cNvSpPr>
            <a:spLocks noGrp="1"/>
          </p:cNvSpPr>
          <p:nvPr>
            <p:ph idx="1"/>
          </p:nvPr>
        </p:nvSpPr>
        <p:spPr>
          <a:xfrm>
            <a:off x="612648" y="1485900"/>
            <a:ext cx="6035040" cy="4823460"/>
          </a:xfrm>
        </p:spPr>
        <p:txBody>
          <a:bodyPr>
            <a:normAutofit/>
          </a:bodyPr>
          <a:lstStyle/>
          <a:p>
            <a:pPr marL="0" marR="0">
              <a:lnSpc>
                <a:spcPct val="110000"/>
              </a:lnSpc>
              <a:spcBef>
                <a:spcPts val="1200"/>
              </a:spcBef>
              <a:spcAft>
                <a:spcPts val="800"/>
              </a:spcAft>
              <a:buNone/>
            </a:pPr>
            <a:r>
              <a:rPr lang="en-GB" b="1" i="1" kern="100" dirty="0">
                <a:effectLst/>
                <a:latin typeface="Garamond" panose="02020404030301010803" pitchFamily="18" charset="0"/>
                <a:ea typeface="Aptos" panose="020B0004020202020204" pitchFamily="34" charset="0"/>
                <a:cs typeface="Times New Roman" panose="02020603050405020304" pitchFamily="18" charset="0"/>
              </a:rPr>
              <a:t>Reasons why NPP Lost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0000"/>
              </a:lnSpc>
              <a:spcAft>
                <a:spcPts val="800"/>
              </a:spcAft>
            </a:pPr>
            <a:r>
              <a:rPr lang="en-GB" kern="100" dirty="0">
                <a:effectLst/>
                <a:latin typeface="Garamond" panose="02020404030301010803" pitchFamily="18" charset="0"/>
                <a:ea typeface="Aptos" panose="020B0004020202020204" pitchFamily="34" charset="0"/>
                <a:cs typeface="Times New Roman" panose="02020603050405020304" pitchFamily="18" charset="0"/>
              </a:rPr>
              <a:t>The study concludes that NPP loss is significantly attributed to the prevailing economic hardships (incessant increases in the general level of prices). </a:t>
            </a:r>
          </a:p>
          <a:p>
            <a:pPr marL="0" marR="0">
              <a:lnSpc>
                <a:spcPct val="110000"/>
              </a:lnSpc>
              <a:spcAft>
                <a:spcPts val="800"/>
              </a:spcAft>
            </a:pPr>
            <a:r>
              <a:rPr lang="en-GB" kern="100" dirty="0">
                <a:effectLst/>
                <a:latin typeface="Garamond" panose="02020404030301010803" pitchFamily="18" charset="0"/>
                <a:ea typeface="Aptos" panose="020B0004020202020204" pitchFamily="34" charset="0"/>
                <a:cs typeface="Times New Roman" panose="02020603050405020304" pitchFamily="18" charset="0"/>
              </a:rPr>
              <a:t>Even though the economic hardship is the product of the global economic turmoil, the unfriendly and biased media and the weak NPP communication network contributed to pushing the narrative that nothing but the incompetence of the government should be blamed.  </a:t>
            </a:r>
          </a:p>
          <a:p>
            <a:pPr marL="0" marR="0">
              <a:lnSpc>
                <a:spcPct val="110000"/>
              </a:lnSpc>
              <a:spcAft>
                <a:spcPts val="800"/>
              </a:spcAft>
            </a:pPr>
            <a:r>
              <a:rPr lang="en-GB" kern="100" dirty="0">
                <a:effectLst/>
                <a:latin typeface="Garamond" panose="02020404030301010803" pitchFamily="18" charset="0"/>
                <a:ea typeface="Aptos" panose="020B0004020202020204" pitchFamily="34" charset="0"/>
                <a:cs typeface="Times New Roman" panose="02020603050405020304" pitchFamily="18" charset="0"/>
              </a:rPr>
              <a:t>Ghanaian voter has limited everything economic to the increases in the general level of prices.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endParaRPr lang="en-US" dirty="0"/>
          </a:p>
        </p:txBody>
      </p:sp>
    </p:spTree>
    <p:extLst>
      <p:ext uri="{BB962C8B-B14F-4D97-AF65-F5344CB8AC3E}">
        <p14:creationId xmlns:p14="http://schemas.microsoft.com/office/powerpoint/2010/main" val="127981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B64407-702A-C429-CD7A-A2AA8D1B88FB}"/>
              </a:ext>
            </a:extLst>
          </p:cNvPr>
          <p:cNvPicPr>
            <a:picLocks noChangeAspect="1"/>
          </p:cNvPicPr>
          <p:nvPr/>
        </p:nvPicPr>
        <p:blipFill>
          <a:blip r:embed="rId2"/>
          <a:srcRect l="35687" r="24563"/>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8B88F22C-89A4-2B8C-76B9-14BA6A97D697}"/>
              </a:ext>
            </a:extLst>
          </p:cNvPr>
          <p:cNvSpPr>
            <a:spLocks noGrp="1"/>
          </p:cNvSpPr>
          <p:nvPr>
            <p:ph type="title"/>
          </p:nvPr>
        </p:nvSpPr>
        <p:spPr>
          <a:xfrm>
            <a:off x="612648" y="600075"/>
            <a:ext cx="6035040" cy="1529932"/>
          </a:xfrm>
        </p:spPr>
        <p:txBody>
          <a:bodyPr anchor="b">
            <a:normAutofit/>
          </a:bodyPr>
          <a:lstStyle/>
          <a:p>
            <a:r>
              <a:rPr lang="en-US" dirty="0"/>
              <a:t>Conclusion</a:t>
            </a:r>
          </a:p>
        </p:txBody>
      </p:sp>
      <p:sp>
        <p:nvSpPr>
          <p:cNvPr id="3" name="Content Placeholder 2">
            <a:extLst>
              <a:ext uri="{FF2B5EF4-FFF2-40B4-BE49-F238E27FC236}">
                <a16:creationId xmlns:a16="http://schemas.microsoft.com/office/drawing/2014/main" id="{CE22AE6E-6880-E813-2A58-CC3FDC724A2A}"/>
              </a:ext>
            </a:extLst>
          </p:cNvPr>
          <p:cNvSpPr>
            <a:spLocks noGrp="1"/>
          </p:cNvSpPr>
          <p:nvPr>
            <p:ph idx="1"/>
          </p:nvPr>
        </p:nvSpPr>
        <p:spPr>
          <a:xfrm>
            <a:off x="612648" y="2212848"/>
            <a:ext cx="6035040" cy="4096512"/>
          </a:xfrm>
        </p:spPr>
        <p:txBody>
          <a:bodyPr>
            <a:normAutofit/>
          </a:bodyPr>
          <a:lstStyle/>
          <a:p>
            <a:pPr marL="0" marR="0">
              <a:spcBef>
                <a:spcPts val="1200"/>
              </a:spcBef>
              <a:spcAft>
                <a:spcPts val="800"/>
              </a:spcAft>
              <a:buNone/>
            </a:pPr>
            <a:r>
              <a:rPr lang="en-GB" sz="1800" b="1" i="1" kern="100" dirty="0">
                <a:effectLst/>
                <a:latin typeface="Garamond" panose="02020404030301010803" pitchFamily="18" charset="0"/>
                <a:ea typeface="Aptos" panose="020B0004020202020204" pitchFamily="34" charset="0"/>
                <a:cs typeface="Times New Roman" panose="02020603050405020304" pitchFamily="18" charset="0"/>
              </a:rPr>
              <a:t>Reasons for the low voter turnout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1200"/>
              </a:spcBef>
              <a:spcAft>
                <a:spcPts val="800"/>
              </a:spcAft>
            </a:pPr>
            <a:r>
              <a:rPr lang="en-GB" sz="1800" kern="100" dirty="0">
                <a:effectLst/>
                <a:latin typeface="Garamond" panose="02020404030301010803" pitchFamily="18" charset="0"/>
                <a:ea typeface="Aptos" panose="020B0004020202020204" pitchFamily="34" charset="0"/>
                <a:cs typeface="Times New Roman" panose="02020603050405020304" pitchFamily="18" charset="0"/>
              </a:rPr>
              <a:t>The study concludes that the low voter turnout was an expression of disappointment among NPP supporters in the handling of the economy. </a:t>
            </a:r>
            <a:endParaRPr lang="en-GB" sz="1800" kern="100">
              <a:effectLst/>
              <a:latin typeface="Garamond" panose="02020404030301010803" pitchFamily="18" charset="0"/>
              <a:ea typeface="Aptos" panose="020B0004020202020204" pitchFamily="34" charset="0"/>
              <a:cs typeface="Times New Roman" panose="02020603050405020304" pitchFamily="18" charset="0"/>
            </a:endParaRPr>
          </a:p>
          <a:p>
            <a:pPr marL="228600" lvl="1">
              <a:spcBef>
                <a:spcPts val="1200"/>
              </a:spcBef>
              <a:spcAft>
                <a:spcPts val="800"/>
              </a:spcAft>
            </a:pPr>
            <a:r>
              <a:rPr lang="en-GB" kern="100">
                <a:latin typeface="Garamond" panose="02020404030301010803" pitchFamily="18" charset="0"/>
                <a:ea typeface="Aptos" panose="020B0004020202020204" pitchFamily="34" charset="0"/>
                <a:cs typeface="Times New Roman" panose="02020603050405020304" pitchFamily="18" charset="0"/>
              </a:rPr>
              <a:t>To</a:t>
            </a:r>
            <a:r>
              <a:rPr lang="en-GB" kern="100">
                <a:effectLst/>
                <a:latin typeface="Garamond" panose="02020404030301010803" pitchFamily="18" charset="0"/>
                <a:ea typeface="Aptos" panose="020B0004020202020204" pitchFamily="34" charset="0"/>
                <a:cs typeface="Times New Roman" panose="02020603050405020304" pitchFamily="18" charset="0"/>
              </a:rPr>
              <a:t> them as supporters, their protest was to stay completely away from the elections instead of going out to vote for NDC or any other political party. </a:t>
            </a:r>
            <a:endParaRPr lang="en-US" kern="100">
              <a:effectLst/>
              <a:latin typeface="Aptos" panose="020B0004020202020204" pitchFamily="34" charset="0"/>
              <a:ea typeface="Aptos" panose="020B0004020202020204" pitchFamily="34" charset="0"/>
              <a:cs typeface="Times New Roman" panose="02020603050405020304" pitchFamily="18" charset="0"/>
            </a:endParaRPr>
          </a:p>
          <a:p>
            <a:endParaRPr lang="en-US" sz="1800"/>
          </a:p>
          <a:p>
            <a:pPr marL="0" indent="0">
              <a:buNone/>
            </a:pPr>
            <a:endParaRPr lang="en-US" sz="1800"/>
          </a:p>
        </p:txBody>
      </p:sp>
    </p:spTree>
    <p:extLst>
      <p:ext uri="{BB962C8B-B14F-4D97-AF65-F5344CB8AC3E}">
        <p14:creationId xmlns:p14="http://schemas.microsoft.com/office/powerpoint/2010/main" val="3031043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A5B18-3337-B463-C6B2-DA03339893C2}"/>
              </a:ext>
            </a:extLst>
          </p:cNvPr>
          <p:cNvSpPr>
            <a:spLocks noGrp="1"/>
          </p:cNvSpPr>
          <p:nvPr>
            <p:ph type="title"/>
          </p:nvPr>
        </p:nvSpPr>
        <p:spPr>
          <a:xfrm>
            <a:off x="612648" y="548638"/>
            <a:ext cx="3902201" cy="5788152"/>
          </a:xfrm>
        </p:spPr>
        <p:txBody>
          <a:bodyPr anchor="ctr">
            <a:normAutofit/>
          </a:bodyPr>
          <a:lstStyle/>
          <a:p>
            <a:r>
              <a:rPr lang="en-GB" sz="3400" b="1" dirty="0">
                <a:effectLst/>
                <a:latin typeface="Garamond" panose="02020404030301010803" pitchFamily="18" charset="0"/>
                <a:ea typeface="Aptos" panose="020B0004020202020204" pitchFamily="34" charset="0"/>
                <a:cs typeface="Times New Roman" panose="02020603050405020304" pitchFamily="18" charset="0"/>
              </a:rPr>
              <a:t>1. Recommendation</a:t>
            </a:r>
            <a:endParaRPr lang="en-US" sz="3400" dirty="0"/>
          </a:p>
        </p:txBody>
      </p:sp>
      <p:graphicFrame>
        <p:nvGraphicFramePr>
          <p:cNvPr id="17" name="Content Placeholder 2">
            <a:extLst>
              <a:ext uri="{FF2B5EF4-FFF2-40B4-BE49-F238E27FC236}">
                <a16:creationId xmlns:a16="http://schemas.microsoft.com/office/drawing/2014/main" id="{3C55E106-A586-FD48-0335-57D6A3A41157}"/>
              </a:ext>
            </a:extLst>
          </p:cNvPr>
          <p:cNvGraphicFramePr>
            <a:graphicFrameLocks noGrp="1"/>
          </p:cNvGraphicFramePr>
          <p:nvPr>
            <p:ph idx="1"/>
            <p:extLst>
              <p:ext uri="{D42A27DB-BD31-4B8C-83A1-F6EECF244321}">
                <p14:modId xmlns:p14="http://schemas.microsoft.com/office/powerpoint/2010/main" val="978630553"/>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171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3D4E0F-0A37-3226-A2D4-70F7AD28D9E5}"/>
              </a:ext>
            </a:extLst>
          </p:cNvPr>
          <p:cNvSpPr>
            <a:spLocks noGrp="1"/>
          </p:cNvSpPr>
          <p:nvPr>
            <p:ph type="title"/>
          </p:nvPr>
        </p:nvSpPr>
        <p:spPr>
          <a:xfrm>
            <a:off x="612648" y="548640"/>
            <a:ext cx="10945037" cy="1133856"/>
          </a:xfrm>
        </p:spPr>
        <p:txBody>
          <a:bodyPr anchor="t">
            <a:normAutofit/>
          </a:bodyPr>
          <a:lstStyle/>
          <a:p>
            <a:r>
              <a:rPr lang="en-US" dirty="0"/>
              <a:t>2. Recommendation</a:t>
            </a:r>
          </a:p>
        </p:txBody>
      </p:sp>
      <p:graphicFrame>
        <p:nvGraphicFramePr>
          <p:cNvPr id="15" name="Content Placeholder 2">
            <a:extLst>
              <a:ext uri="{FF2B5EF4-FFF2-40B4-BE49-F238E27FC236}">
                <a16:creationId xmlns:a16="http://schemas.microsoft.com/office/drawing/2014/main" id="{4C0CD227-B222-B6F2-706F-F28DE97EAC8A}"/>
              </a:ext>
            </a:extLst>
          </p:cNvPr>
          <p:cNvGraphicFramePr>
            <a:graphicFrameLocks noGrp="1"/>
          </p:cNvGraphicFramePr>
          <p:nvPr>
            <p:ph idx="1"/>
            <p:extLst>
              <p:ext uri="{D42A27DB-BD31-4B8C-83A1-F6EECF244321}">
                <p14:modId xmlns:p14="http://schemas.microsoft.com/office/powerpoint/2010/main" val="541675391"/>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368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E714C-49C4-10B8-C9F2-FE098FC4435F}"/>
              </a:ext>
            </a:extLst>
          </p:cNvPr>
          <p:cNvSpPr>
            <a:spLocks noGrp="1"/>
          </p:cNvSpPr>
          <p:nvPr>
            <p:ph type="title"/>
          </p:nvPr>
        </p:nvSpPr>
        <p:spPr>
          <a:xfrm>
            <a:off x="612649" y="548638"/>
            <a:ext cx="3244976" cy="5788152"/>
          </a:xfrm>
        </p:spPr>
        <p:txBody>
          <a:bodyPr anchor="ctr">
            <a:normAutofit/>
          </a:bodyPr>
          <a:lstStyle/>
          <a:p>
            <a:r>
              <a:rPr lang="en-US" sz="2400" dirty="0"/>
              <a:t>3. Recommendation</a:t>
            </a:r>
          </a:p>
        </p:txBody>
      </p:sp>
      <p:graphicFrame>
        <p:nvGraphicFramePr>
          <p:cNvPr id="5" name="Content Placeholder 2">
            <a:extLst>
              <a:ext uri="{FF2B5EF4-FFF2-40B4-BE49-F238E27FC236}">
                <a16:creationId xmlns:a16="http://schemas.microsoft.com/office/drawing/2014/main" id="{42DE7CE8-F2ED-358A-0A3D-28219A228A53}"/>
              </a:ext>
            </a:extLst>
          </p:cNvPr>
          <p:cNvGraphicFramePr>
            <a:graphicFrameLocks noGrp="1"/>
          </p:cNvGraphicFramePr>
          <p:nvPr>
            <p:ph idx="1"/>
            <p:extLst>
              <p:ext uri="{D42A27DB-BD31-4B8C-83A1-F6EECF244321}">
                <p14:modId xmlns:p14="http://schemas.microsoft.com/office/powerpoint/2010/main" val="3271437788"/>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006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Food on a table">
            <a:extLst>
              <a:ext uri="{FF2B5EF4-FFF2-40B4-BE49-F238E27FC236}">
                <a16:creationId xmlns:a16="http://schemas.microsoft.com/office/drawing/2014/main" id="{69B0438A-2612-EA5B-EBBB-EF1D51A36F6D}"/>
              </a:ext>
            </a:extLst>
          </p:cNvPr>
          <p:cNvPicPr>
            <a:picLocks noChangeAspect="1"/>
          </p:cNvPicPr>
          <p:nvPr/>
        </p:nvPicPr>
        <p:blipFill>
          <a:blip r:embed="rId2"/>
          <a:srcRect t="9761" b="596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BCB7C07-F71B-2924-167D-E152090EDBDD}"/>
              </a:ext>
            </a:extLst>
          </p:cNvPr>
          <p:cNvSpPr>
            <a:spLocks noGrp="1"/>
          </p:cNvSpPr>
          <p:nvPr>
            <p:ph type="title"/>
          </p:nvPr>
        </p:nvSpPr>
        <p:spPr>
          <a:xfrm>
            <a:off x="286506" y="603315"/>
            <a:ext cx="5649211" cy="3685731"/>
          </a:xfrm>
        </p:spPr>
        <p:txBody>
          <a:bodyPr vert="horz" lIns="91440" tIns="45720" rIns="91440" bIns="45720" rtlCol="0" anchor="t">
            <a:normAutofit/>
          </a:bodyPr>
          <a:lstStyle/>
          <a:p>
            <a:r>
              <a:rPr lang="en-US" sz="6600"/>
              <a:t>Thanks</a:t>
            </a:r>
          </a:p>
        </p:txBody>
      </p:sp>
      <p:sp>
        <p:nvSpPr>
          <p:cNvPr id="3" name="Rectangle 2">
            <a:extLst>
              <a:ext uri="{FF2B5EF4-FFF2-40B4-BE49-F238E27FC236}">
                <a16:creationId xmlns:a16="http://schemas.microsoft.com/office/drawing/2014/main" id="{3F5E02F1-B31E-47A8-BBDC-D7754C7525DB}"/>
              </a:ext>
            </a:extLst>
          </p:cNvPr>
          <p:cNvSpPr/>
          <p:nvPr/>
        </p:nvSpPr>
        <p:spPr>
          <a:xfrm>
            <a:off x="231494" y="5034987"/>
            <a:ext cx="6263660" cy="1608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Contacts:</a:t>
            </a:r>
          </a:p>
          <a:p>
            <a:pPr algn="ctr"/>
            <a:r>
              <a:rPr lang="en-US" sz="2000" b="1" dirty="0"/>
              <a:t>Dr. Eric Boachie Yiadom – 027 356 1082</a:t>
            </a:r>
            <a:br>
              <a:rPr lang="en-US" sz="2000" b="1" dirty="0"/>
            </a:br>
            <a:r>
              <a:rPr lang="en-US" sz="2000" b="1" dirty="0"/>
              <a:t>Dr. Hayford </a:t>
            </a:r>
            <a:r>
              <a:rPr lang="en-US" sz="2000" b="1" dirty="0" err="1"/>
              <a:t>Ayerakwa</a:t>
            </a:r>
            <a:r>
              <a:rPr lang="en-US" sz="2000" b="1" dirty="0"/>
              <a:t> - 024 313 5822</a:t>
            </a:r>
            <a:br>
              <a:rPr lang="en-US" sz="2000" b="1" dirty="0"/>
            </a:br>
            <a:r>
              <a:rPr lang="en-US" sz="2000" b="1" dirty="0"/>
              <a:t>Dr. George </a:t>
            </a:r>
            <a:r>
              <a:rPr lang="en-US" sz="2000" b="1" dirty="0" err="1"/>
              <a:t>Domfe</a:t>
            </a:r>
            <a:r>
              <a:rPr lang="en-US" sz="2000" b="1" dirty="0"/>
              <a:t> – 024 092 0170</a:t>
            </a:r>
          </a:p>
        </p:txBody>
      </p:sp>
    </p:spTree>
    <p:extLst>
      <p:ext uri="{BB962C8B-B14F-4D97-AF65-F5344CB8AC3E}">
        <p14:creationId xmlns:p14="http://schemas.microsoft.com/office/powerpoint/2010/main" val="21683961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73C9F-FB05-13CB-A383-ABF6D55429C7}"/>
              </a:ext>
            </a:extLst>
          </p:cNvPr>
          <p:cNvSpPr>
            <a:spLocks noGrp="1"/>
          </p:cNvSpPr>
          <p:nvPr>
            <p:ph idx="1"/>
          </p:nvPr>
        </p:nvSpPr>
        <p:spPr>
          <a:xfrm>
            <a:off x="612647" y="781050"/>
            <a:ext cx="10653579" cy="5528310"/>
          </a:xfrm>
        </p:spPr>
        <p:txBody>
          <a:bodyPr/>
          <a:lstStyle/>
          <a:p>
            <a:pPr marL="0" indent="0">
              <a:buNone/>
            </a:pPr>
            <a:r>
              <a:rPr lang="en-GB" sz="1800" b="1" kern="100" dirty="0">
                <a:solidFill>
                  <a:srgbClr val="0F4761"/>
                </a:solidFill>
                <a:effectLst/>
                <a:latin typeface="Garamond" panose="02020404030301010803" pitchFamily="18" charset="0"/>
                <a:ea typeface="Times New Roman" panose="02020603050405020304" pitchFamily="18" charset="0"/>
                <a:cs typeface="Times New Roman" panose="02020603050405020304" pitchFamily="18" charset="0"/>
              </a:rPr>
              <a:t>Figure 1.1: Sex of the respondents</a:t>
            </a:r>
            <a:endPar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graphicFrame>
        <p:nvGraphicFramePr>
          <p:cNvPr id="13" name="Chart 12">
            <a:extLst>
              <a:ext uri="{FF2B5EF4-FFF2-40B4-BE49-F238E27FC236}">
                <a16:creationId xmlns:a16="http://schemas.microsoft.com/office/drawing/2014/main" id="{25E21C00-91BE-E323-067C-F8B8F753055D}"/>
              </a:ext>
            </a:extLst>
          </p:cNvPr>
          <p:cNvGraphicFramePr/>
          <p:nvPr>
            <p:extLst>
              <p:ext uri="{D42A27DB-BD31-4B8C-83A1-F6EECF244321}">
                <p14:modId xmlns:p14="http://schemas.microsoft.com/office/powerpoint/2010/main" val="4280018466"/>
              </p:ext>
            </p:extLst>
          </p:nvPr>
        </p:nvGraphicFramePr>
        <p:xfrm>
          <a:off x="925774" y="1476375"/>
          <a:ext cx="9437425" cy="4333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793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8B934-68D7-6749-150B-3936C03F430D}"/>
              </a:ext>
            </a:extLst>
          </p:cNvPr>
          <p:cNvSpPr>
            <a:spLocks noGrp="1"/>
          </p:cNvSpPr>
          <p:nvPr>
            <p:ph type="title"/>
          </p:nvPr>
        </p:nvSpPr>
        <p:spPr>
          <a:xfrm>
            <a:off x="612650" y="1252728"/>
            <a:ext cx="2905613" cy="4768815"/>
          </a:xfrm>
        </p:spPr>
        <p:txBody>
          <a:bodyPr>
            <a:normAutofit/>
          </a:bodyPr>
          <a:lstStyle/>
          <a:p>
            <a:r>
              <a:rPr lang="en-GB" sz="3200" b="1" kern="100" dirty="0">
                <a:effectLst/>
                <a:latin typeface="Garamond" panose="02020404030301010803" pitchFamily="18" charset="0"/>
                <a:ea typeface="Times New Roman" panose="02020603050405020304" pitchFamily="18" charset="0"/>
                <a:cs typeface="Times New Roman" panose="02020603050405020304" pitchFamily="18" charset="0"/>
              </a:rPr>
              <a:t>Figure 1.2: Age groups of the respondents</a:t>
            </a:r>
            <a:br>
              <a:rPr lang="en-US" sz="3200" b="1" kern="100" dirty="0">
                <a:effectLst/>
                <a:latin typeface="Aptos" panose="020B0004020202020204" pitchFamily="34" charset="0"/>
                <a:ea typeface="Times New Roman" panose="02020603050405020304" pitchFamily="18" charset="0"/>
                <a:cs typeface="Times New Roman" panose="02020603050405020304" pitchFamily="18" charset="0"/>
              </a:rPr>
            </a:br>
            <a:endParaRPr lang="en-US" sz="3200" dirty="0"/>
          </a:p>
        </p:txBody>
      </p:sp>
      <p:graphicFrame>
        <p:nvGraphicFramePr>
          <p:cNvPr id="7" name="Content Placeholder 3">
            <a:extLst>
              <a:ext uri="{FF2B5EF4-FFF2-40B4-BE49-F238E27FC236}">
                <a16:creationId xmlns:a16="http://schemas.microsoft.com/office/drawing/2014/main" id="{59A0ED65-7E2F-21E4-D9FF-499697D16BD7}"/>
              </a:ext>
            </a:extLst>
          </p:cNvPr>
          <p:cNvGraphicFramePr>
            <a:graphicFrameLocks noGrp="1"/>
          </p:cNvGraphicFramePr>
          <p:nvPr>
            <p:ph idx="1"/>
            <p:extLst>
              <p:ext uri="{D42A27DB-BD31-4B8C-83A1-F6EECF244321}">
                <p14:modId xmlns:p14="http://schemas.microsoft.com/office/powerpoint/2010/main" val="828937269"/>
              </p:ext>
            </p:extLst>
          </p:nvPr>
        </p:nvGraphicFramePr>
        <p:xfrm>
          <a:off x="4021483" y="1252728"/>
          <a:ext cx="7536203" cy="4768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872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298112-E571-A160-E3B0-4FC5E3D19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EA0AA-F6A4-7267-9CC3-1B55B0CC51D1}"/>
              </a:ext>
            </a:extLst>
          </p:cNvPr>
          <p:cNvSpPr>
            <a:spLocks noGrp="1"/>
          </p:cNvSpPr>
          <p:nvPr>
            <p:ph type="title"/>
          </p:nvPr>
        </p:nvSpPr>
        <p:spPr>
          <a:xfrm>
            <a:off x="609601" y="1252010"/>
            <a:ext cx="3494315" cy="4572000"/>
          </a:xfrm>
        </p:spPr>
        <p:txBody>
          <a:bodyPr anchor="t">
            <a:normAutofit/>
          </a:bodyPr>
          <a:lstStyle/>
          <a:p>
            <a:r>
              <a:rPr lang="en-GB" b="1" kern="100" dirty="0">
                <a:effectLst/>
                <a:latin typeface="Garamond" panose="02020404030301010803" pitchFamily="18" charset="0"/>
                <a:ea typeface="Times New Roman" panose="02020603050405020304" pitchFamily="18" charset="0"/>
                <a:cs typeface="Times New Roman" panose="02020603050405020304" pitchFamily="18" charset="0"/>
              </a:rPr>
              <a:t>Figure 1.3: Educational qualifications of the respondents</a:t>
            </a:r>
            <a:br>
              <a:rPr lang="en-US" b="1" kern="100" dirty="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graphicFrame>
        <p:nvGraphicFramePr>
          <p:cNvPr id="7" name="Content Placeholder 3">
            <a:extLst>
              <a:ext uri="{FF2B5EF4-FFF2-40B4-BE49-F238E27FC236}">
                <a16:creationId xmlns:a16="http://schemas.microsoft.com/office/drawing/2014/main" id="{4EC3DA31-F28F-C363-DABC-928D2B27AC73}"/>
              </a:ext>
            </a:extLst>
          </p:cNvPr>
          <p:cNvGraphicFramePr>
            <a:graphicFrameLocks noGrp="1"/>
          </p:cNvGraphicFramePr>
          <p:nvPr>
            <p:ph idx="1"/>
            <p:extLst>
              <p:ext uri="{D42A27DB-BD31-4B8C-83A1-F6EECF244321}">
                <p14:modId xmlns:p14="http://schemas.microsoft.com/office/powerpoint/2010/main" val="2135218697"/>
              </p:ext>
            </p:extLst>
          </p:nvPr>
        </p:nvGraphicFramePr>
        <p:xfrm>
          <a:off x="4643648" y="1252010"/>
          <a:ext cx="69140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9DF52A2-3FCD-3569-45C6-E676467D44A9}"/>
              </a:ext>
            </a:extLst>
          </p:cNvPr>
          <p:cNvSpPr txBox="1"/>
          <p:nvPr/>
        </p:nvSpPr>
        <p:spPr>
          <a:xfrm>
            <a:off x="3048000" y="3071819"/>
            <a:ext cx="6096000" cy="714363"/>
          </a:xfrm>
          <a:prstGeom prst="rect">
            <a:avLst/>
          </a:prstGeom>
          <a:noFill/>
        </p:spPr>
        <p:txBody>
          <a:bodyPr wrap="square">
            <a:spAutoFit/>
          </a:bodyPr>
          <a:lstStyle/>
          <a:p>
            <a:pPr marL="0" marR="0" indent="457200">
              <a:lnSpc>
                <a:spcPct val="115000"/>
              </a:lnSpc>
              <a:spcBef>
                <a:spcPts val="400"/>
              </a:spcBef>
              <a:spcAft>
                <a:spcPts val="200"/>
              </a:spcAft>
            </a:pPr>
            <a:r>
              <a:rPr lang="en-GB" sz="1800" b="1" kern="100" dirty="0">
                <a:solidFill>
                  <a:srgbClr val="0F4761"/>
                </a:solidFill>
                <a:effectLst/>
                <a:latin typeface="Garamond" panose="02020404030301010803" pitchFamily="18" charset="0"/>
                <a:ea typeface="Times New Roman" panose="02020603050405020304" pitchFamily="18" charset="0"/>
                <a:cs typeface="Times New Roman" panose="02020603050405020304" pitchFamily="18" charset="0"/>
              </a:rPr>
              <a:t>Figure 1.3: Educational qualifications of the respondents</a:t>
            </a:r>
            <a:endPar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728164"/>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295</TotalTime>
  <Words>4797</Words>
  <Application>Microsoft Office PowerPoint</Application>
  <PresentationFormat>Widescreen</PresentationFormat>
  <Paragraphs>1894</Paragraphs>
  <Slides>69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Abadi</vt:lpstr>
      <vt:lpstr>Aptos</vt:lpstr>
      <vt:lpstr>Aptos Display</vt:lpstr>
      <vt:lpstr>Arial</vt:lpstr>
      <vt:lpstr>Calibri</vt:lpstr>
      <vt:lpstr>Garamond</vt:lpstr>
      <vt:lpstr>Neue Haas Grotesk Text Pro</vt:lpstr>
      <vt:lpstr>Symbol</vt:lpstr>
      <vt:lpstr>Wingdings</vt:lpstr>
      <vt:lpstr>VanillaVTI</vt:lpstr>
      <vt:lpstr>Post Election Survey</vt:lpstr>
      <vt:lpstr>Outline</vt:lpstr>
      <vt:lpstr>1. Introduction</vt:lpstr>
      <vt:lpstr>PowerPoint Presentation</vt:lpstr>
      <vt:lpstr>PowerPoint Presentation</vt:lpstr>
      <vt:lpstr>2. Demographic Characteristics</vt:lpstr>
      <vt:lpstr>PowerPoint Presentation</vt:lpstr>
      <vt:lpstr>Figure 1.2: Age groups of the respondents </vt:lpstr>
      <vt:lpstr>Figure 1.3: Educational qualifications of the respondents </vt:lpstr>
      <vt:lpstr>Figure 1.4: Ethnic affiliation of the respondents </vt:lpstr>
      <vt:lpstr>Figure 1.5: Religious affiliation of the respondents </vt:lpstr>
      <vt:lpstr>Table 1.1: Income levels of the respondents </vt:lpstr>
      <vt:lpstr>3. Political Affiliation and Participation in the Previous Elections</vt:lpstr>
      <vt:lpstr>Figure 3.1: Do you feel strongly attached to a political party? </vt:lpstr>
      <vt:lpstr>Figure 3.2: If strongly attached to a political party, which party is this? </vt:lpstr>
      <vt:lpstr>Figure 3.5: Did you vote in the 2016 General Election? </vt:lpstr>
      <vt:lpstr>Figure 3.6: If you voted in the 2016 General Election, which political party’s presidential candidate did you vote for? </vt:lpstr>
      <vt:lpstr>Figure 3.7: Did you vote in the 2020 General Election? </vt:lpstr>
      <vt:lpstr>Figure 3.8: if you voted in the 2020 general election, which party candidate did you vote for? </vt:lpstr>
      <vt:lpstr>Figure 3.9: Why did you vote for the party you voted for in the 2020 general elections? </vt:lpstr>
      <vt:lpstr> Figure 3.10: Did you participate in the just-ended (7th December 2024) general elections?</vt:lpstr>
      <vt:lpstr>Figure 3.11: Which political party’s presidential candidate did you vote for in the 2024 presidential elections? </vt:lpstr>
      <vt:lpstr>Figure 3.11: Indicate the most important reason for your choice for a president in the 2024 elections.  </vt:lpstr>
      <vt:lpstr>Table 1.3: Which voter of what political party voted for who? </vt:lpstr>
      <vt:lpstr>Table 1.4: Location and political parties of voters who voted for President Mahama </vt:lpstr>
      <vt:lpstr>Table 1.5: Location and political parties of voters who voted for Dr. Bawumia </vt:lpstr>
      <vt:lpstr>Table 6.1: Provide the specific reason why you did not participate in the elections.  </vt:lpstr>
      <vt:lpstr>Table 1.7: Locations and political party affiliation of voters who did not participate in the 2024 general election </vt:lpstr>
      <vt:lpstr>4. Perceptions on why NPP lost</vt:lpstr>
      <vt:lpstr>Figure 4.1: Did the increases in the general level of prices affect your voting behaviour?  </vt:lpstr>
      <vt:lpstr>Figure 4.2: How did the increases in the general level of prices affect your voting behaviour?  </vt:lpstr>
      <vt:lpstr>Figure 4.4: How did the incessant depreciation of the cedi affect your voting behaviour in the just-ended general elections?  </vt:lpstr>
      <vt:lpstr>Figure 4.7: Were your business/economic activities affected by the Covid-19 pandemic/Russian-Ukrainian war?  </vt:lpstr>
      <vt:lpstr>Figure 4.8: How did the combined effect of the Covid-19 pandemic and Russian Ukrainian war affect your voting decision?  </vt:lpstr>
      <vt:lpstr>Figure 4.13: How would you rate the performance of the NPP government in the provision of health infrastructure?  </vt:lpstr>
      <vt:lpstr>Figure 4.15: How was the national health insurance faring under NPP’s Nana Akuffo Addo tenure?  </vt:lpstr>
      <vt:lpstr>Figure 4.16: How would you rate the performance of the NPP government in the provision of educational infrastructure?  </vt:lpstr>
      <vt:lpstr>Figure 4.17: How would you rate the performance of the NPP government in the management of the entire educational system?  </vt:lpstr>
      <vt:lpstr>Figure 4.18: How would you rate the effectiveness of the implementation of the Free Senior High School educational policy under Akuffo Addo?  </vt:lpstr>
      <vt:lpstr>Figure 4.19: Do you agree with the opinion that the Free SHS policy should be abolished??  </vt:lpstr>
      <vt:lpstr>Figure 4.20: How would you rate the performance of the NPP government in the provision of road infrastructure?  </vt:lpstr>
      <vt:lpstr>Figure 4.21: How would you rate the performance of the government in the management of the agricultural sector?  </vt:lpstr>
      <vt:lpstr>Figure 4.22: Do you know of any factory which operated under the one-district one-factory policy?  </vt:lpstr>
      <vt:lpstr>Figure 4.23: What is your opinion about the unemployment situation in the country? </vt:lpstr>
      <vt:lpstr>5. NPP’s Defeat and the Political Future of Dr. Mahamudu Bawumia </vt:lpstr>
      <vt:lpstr>Table 5.1: What in your opinion contributed to the defeat of NPP in the recent elections? </vt:lpstr>
      <vt:lpstr>Figure 5.2: How would you rate the effectiveness of the NPP’s campaign strategy? </vt:lpstr>
      <vt:lpstr>Figure 5.3: Which of the following events contributed greatly to making NPP unpopular? </vt:lpstr>
      <vt:lpstr>Figure 5.4: Which of the following performed best before, during, and after the general elections to keep the popularity of the NPP intact? </vt:lpstr>
      <vt:lpstr>Figure 5.5: If you were an NPP delegate, which of the following candidates would you vote to become the next Flagbearer of the party? </vt:lpstr>
      <vt:lpstr>Table 5.2: Preferred candidate respondents would have voted to become the next Flagbearer of NPP if they were delegates, by political party affiliation </vt:lpstr>
      <vt:lpstr>PowerPoint Presentation</vt:lpstr>
      <vt:lpstr>Table 5.3: Preferred candidate respondents would have voted to become the next Flagbearer of NPP if they were delegates, by region </vt:lpstr>
      <vt:lpstr>Table 5.4: If the 2028 presidential elections were held today, which candidate would you have voted to become the next leader of the country? </vt:lpstr>
      <vt:lpstr>Table 5.5: If the 2028 presidential elections were held today, which candidate would you have voted to become the next leader of the country? By Gender </vt:lpstr>
      <vt:lpstr>Table 5.6: If the 2028 presidential elections were held today, which candidate would you have voted to become the next leader of the country? By NPP respondents alone </vt:lpstr>
      <vt:lpstr>Table 5.7: If the 2028 presidential elections were held today, which candidate would you have voted to become the next leader of the country? By NDC respondents alone </vt:lpstr>
      <vt:lpstr>Table 5.8: If the 2028 presidential elections were held today, which candidate would you have voted to become the next leader of the country? By respondents with no political affiliation alone </vt:lpstr>
      <vt:lpstr>6. Conclusion</vt:lpstr>
      <vt:lpstr>Key Findings </vt:lpstr>
      <vt:lpstr>Reasons for the low voter turnout </vt:lpstr>
      <vt:lpstr>  Popularity of Dr. Mahamudu Bawumia  (Towards NPP Presidential Primaries) </vt:lpstr>
      <vt:lpstr>Popularity of Dr. Mahamudu Bawumia  (Towards National Elections)</vt:lpstr>
      <vt:lpstr>Conclusions</vt:lpstr>
      <vt:lpstr>Conclusion</vt:lpstr>
      <vt:lpstr>1. Recommendation</vt:lpstr>
      <vt:lpstr>2. Recommendation</vt:lpstr>
      <vt:lpstr>3. Recommendation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Election Survey</dc:title>
  <dc:creator>George Domfe</dc:creator>
  <cp:lastModifiedBy>Eric Boachie Yiadom</cp:lastModifiedBy>
  <cp:revision>4</cp:revision>
  <dcterms:created xsi:type="dcterms:W3CDTF">2025-03-10T05:02:03Z</dcterms:created>
  <dcterms:modified xsi:type="dcterms:W3CDTF">2025-06-22T12:53:23Z</dcterms:modified>
</cp:coreProperties>
</file>