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6" r:id="rId3"/>
    <p:sldId id="287" r:id="rId4"/>
    <p:sldId id="289" r:id="rId5"/>
    <p:sldId id="294" r:id="rId6"/>
    <p:sldId id="296" r:id="rId7"/>
    <p:sldId id="295" r:id="rId8"/>
    <p:sldId id="482" r:id="rId9"/>
    <p:sldId id="481" r:id="rId10"/>
    <p:sldId id="280" r:id="rId11"/>
    <p:sldId id="485" r:id="rId12"/>
    <p:sldId id="486" r:id="rId13"/>
    <p:sldId id="288" r:id="rId14"/>
    <p:sldId id="479" r:id="rId15"/>
    <p:sldId id="290" r:id="rId16"/>
    <p:sldId id="480" r:id="rId17"/>
    <p:sldId id="474" r:id="rId18"/>
    <p:sldId id="291" r:id="rId19"/>
    <p:sldId id="483" r:id="rId20"/>
    <p:sldId id="484" r:id="rId21"/>
    <p:sldId id="292" r:id="rId22"/>
    <p:sldId id="476" r:id="rId23"/>
    <p:sldId id="475" r:id="rId24"/>
    <p:sldId id="477" r:id="rId25"/>
    <p:sldId id="478" r:id="rId26"/>
    <p:sldId id="293" r:id="rId27"/>
    <p:sldId id="285" r:id="rId28"/>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C3A"/>
    <a:srgbClr val="2E13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956" autoAdjust="0"/>
  </p:normalViewPr>
  <p:slideViewPr>
    <p:cSldViewPr snapToGrid="0">
      <p:cViewPr varScale="1">
        <p:scale>
          <a:sx n="72" d="100"/>
          <a:sy n="72" d="100"/>
        </p:scale>
        <p:origin x="110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ELL\Desktop\For%20Midyear%20Report%202025\Complaints%202025%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Complaint Received and Resolved by the Regional Office, Midyear 2025</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094521821390981E-2"/>
          <c:y val="0.17054430350066824"/>
          <c:w val="0.94860291497909388"/>
          <c:h val="0.47576956083378275"/>
        </c:manualLayout>
      </c:layout>
      <c:bar3DChart>
        <c:barDir val="col"/>
        <c:grouping val="standard"/>
        <c:varyColors val="0"/>
        <c:ser>
          <c:idx val="1"/>
          <c:order val="1"/>
          <c:tx>
            <c:strRef>
              <c:f>Sheet1!$E$6</c:f>
              <c:strCache>
                <c:ptCount val="1"/>
                <c:pt idx="0">
                  <c:v>NEDCo</c:v>
                </c:pt>
              </c:strCache>
            </c:strRef>
          </c:tx>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cat>
            <c:strRef>
              <c:f>Sheet1!$F$4:$J$4</c:f>
              <c:strCache>
                <c:ptCount val="5"/>
                <c:pt idx="0">
                  <c:v>Total Number of Complaints Received</c:v>
                </c:pt>
                <c:pt idx="1">
                  <c:v>Percentage (%) Received</c:v>
                </c:pt>
                <c:pt idx="2">
                  <c:v>Number of Complaints Resolved</c:v>
                </c:pt>
                <c:pt idx="3">
                  <c:v>Percentage (%) Resolved</c:v>
                </c:pt>
                <c:pt idx="4">
                  <c:v>CRSI</c:v>
                </c:pt>
              </c:strCache>
            </c:strRef>
          </c:cat>
          <c:val>
            <c:numRef>
              <c:f>Sheet1!$F$6:$J$6</c:f>
              <c:numCache>
                <c:formatCode>General</c:formatCode>
                <c:ptCount val="5"/>
                <c:pt idx="0">
                  <c:v>555</c:v>
                </c:pt>
                <c:pt idx="1">
                  <c:v>90.01</c:v>
                </c:pt>
                <c:pt idx="2">
                  <c:v>549</c:v>
                </c:pt>
                <c:pt idx="3">
                  <c:v>98.92</c:v>
                </c:pt>
                <c:pt idx="4">
                  <c:v>8.1999999999999993</c:v>
                </c:pt>
              </c:numCache>
            </c:numRef>
          </c:val>
          <c:extLst>
            <c:ext xmlns:c16="http://schemas.microsoft.com/office/drawing/2014/chart" uri="{C3380CC4-5D6E-409C-BE32-E72D297353CC}">
              <c16:uniqueId val="{00000000-FCD4-4120-A259-9E6B802F028B}"/>
            </c:ext>
          </c:extLst>
        </c:ser>
        <c:ser>
          <c:idx val="3"/>
          <c:order val="3"/>
          <c:tx>
            <c:strRef>
              <c:f>Sheet1!$E$8</c:f>
              <c:strCache>
                <c:ptCount val="1"/>
                <c:pt idx="0">
                  <c:v>GWL</c:v>
                </c:pt>
              </c:strCache>
            </c:strRef>
          </c:tx>
          <c:spPr>
            <a:solidFill>
              <a:schemeClr val="accent6">
                <a:lumMod val="60000"/>
                <a:alpha val="85000"/>
              </a:schemeClr>
            </a:solidFill>
            <a:ln w="9525" cap="flat" cmpd="sng" algn="ctr">
              <a:solidFill>
                <a:schemeClr val="accent6">
                  <a:lumMod val="60000"/>
                  <a:lumMod val="75000"/>
                </a:schemeClr>
              </a:solidFill>
              <a:round/>
            </a:ln>
            <a:effectLst/>
            <a:sp3d contourW="9525">
              <a:contourClr>
                <a:schemeClr val="accent6">
                  <a:lumMod val="60000"/>
                  <a:lumMod val="75000"/>
                </a:schemeClr>
              </a:contourClr>
            </a:sp3d>
          </c:spPr>
          <c:invertIfNegative val="0"/>
          <c:cat>
            <c:strRef>
              <c:f>Sheet1!$F$4:$J$4</c:f>
              <c:strCache>
                <c:ptCount val="5"/>
                <c:pt idx="0">
                  <c:v>Total Number of Complaints Received</c:v>
                </c:pt>
                <c:pt idx="1">
                  <c:v>Percentage (%) Received</c:v>
                </c:pt>
                <c:pt idx="2">
                  <c:v>Number of Complaints Resolved</c:v>
                </c:pt>
                <c:pt idx="3">
                  <c:v>Percentage (%) Resolved</c:v>
                </c:pt>
                <c:pt idx="4">
                  <c:v>CRSI</c:v>
                </c:pt>
              </c:strCache>
            </c:strRef>
          </c:cat>
          <c:val>
            <c:numRef>
              <c:f>Sheet1!$F$8:$J$8</c:f>
              <c:numCache>
                <c:formatCode>General</c:formatCode>
                <c:ptCount val="5"/>
                <c:pt idx="0">
                  <c:v>41</c:v>
                </c:pt>
                <c:pt idx="1">
                  <c:v>6.66</c:v>
                </c:pt>
                <c:pt idx="2">
                  <c:v>39</c:v>
                </c:pt>
                <c:pt idx="3">
                  <c:v>95.12</c:v>
                </c:pt>
                <c:pt idx="4">
                  <c:v>6.9</c:v>
                </c:pt>
              </c:numCache>
            </c:numRef>
          </c:val>
          <c:extLst>
            <c:ext xmlns:c16="http://schemas.microsoft.com/office/drawing/2014/chart" uri="{C3380CC4-5D6E-409C-BE32-E72D297353CC}">
              <c16:uniqueId val="{00000001-FCD4-4120-A259-9E6B802F028B}"/>
            </c:ext>
          </c:extLst>
        </c:ser>
        <c:ser>
          <c:idx val="6"/>
          <c:order val="6"/>
          <c:tx>
            <c:strRef>
              <c:f>Sheet1!$E$11</c:f>
              <c:strCache>
                <c:ptCount val="1"/>
                <c:pt idx="0">
                  <c:v> Consumers</c:v>
                </c:pt>
              </c:strCache>
            </c:strRef>
          </c:tx>
          <c:spPr>
            <a:solidFill>
              <a:schemeClr val="accent6">
                <a:lumMod val="80000"/>
                <a:lumOff val="20000"/>
                <a:alpha val="85000"/>
              </a:schemeClr>
            </a:solidFill>
            <a:ln w="9525" cap="flat" cmpd="sng" algn="ctr">
              <a:solidFill>
                <a:schemeClr val="accent6">
                  <a:lumMod val="80000"/>
                  <a:lumOff val="20000"/>
                  <a:lumMod val="75000"/>
                </a:schemeClr>
              </a:solidFill>
              <a:round/>
            </a:ln>
            <a:effectLst/>
            <a:sp3d contourW="9525">
              <a:contourClr>
                <a:schemeClr val="accent6">
                  <a:lumMod val="80000"/>
                  <a:lumOff val="20000"/>
                  <a:lumMod val="75000"/>
                </a:schemeClr>
              </a:contourClr>
            </a:sp3d>
          </c:spPr>
          <c:invertIfNegative val="0"/>
          <c:cat>
            <c:strRef>
              <c:f>Sheet1!$F$4:$J$4</c:f>
              <c:strCache>
                <c:ptCount val="5"/>
                <c:pt idx="0">
                  <c:v>Total Number of Complaints Received</c:v>
                </c:pt>
                <c:pt idx="1">
                  <c:v>Percentage (%) Received</c:v>
                </c:pt>
                <c:pt idx="2">
                  <c:v>Number of Complaints Resolved</c:v>
                </c:pt>
                <c:pt idx="3">
                  <c:v>Percentage (%) Resolved</c:v>
                </c:pt>
                <c:pt idx="4">
                  <c:v>CRSI</c:v>
                </c:pt>
              </c:strCache>
            </c:strRef>
          </c:cat>
          <c:val>
            <c:numRef>
              <c:f>Sheet1!$F$11:$J$11</c:f>
              <c:numCache>
                <c:formatCode>General</c:formatCode>
                <c:ptCount val="5"/>
                <c:pt idx="0">
                  <c:v>20</c:v>
                </c:pt>
                <c:pt idx="1">
                  <c:v>3.25</c:v>
                </c:pt>
                <c:pt idx="2">
                  <c:v>18</c:v>
                </c:pt>
                <c:pt idx="3">
                  <c:v>90</c:v>
                </c:pt>
              </c:numCache>
            </c:numRef>
          </c:val>
          <c:extLst>
            <c:ext xmlns:c16="http://schemas.microsoft.com/office/drawing/2014/chart" uri="{C3380CC4-5D6E-409C-BE32-E72D297353CC}">
              <c16:uniqueId val="{00000002-FCD4-4120-A259-9E6B802F028B}"/>
            </c:ext>
          </c:extLst>
        </c:ser>
        <c:ser>
          <c:idx val="8"/>
          <c:order val="8"/>
          <c:tx>
            <c:strRef>
              <c:f>Sheet1!$E$13</c:f>
              <c:strCache>
                <c:ptCount val="1"/>
                <c:pt idx="0">
                  <c:v>TOTAL</c:v>
                </c:pt>
              </c:strCache>
            </c:strRef>
          </c:tx>
          <c:spPr>
            <a:solidFill>
              <a:schemeClr val="accent4">
                <a:lumMod val="80000"/>
                <a:lumOff val="20000"/>
                <a:alpha val="85000"/>
              </a:schemeClr>
            </a:solidFill>
            <a:ln w="9525" cap="flat" cmpd="sng" algn="ctr">
              <a:solidFill>
                <a:schemeClr val="accent4">
                  <a:lumMod val="80000"/>
                  <a:lumOff val="20000"/>
                  <a:lumMod val="75000"/>
                </a:schemeClr>
              </a:solidFill>
              <a:round/>
            </a:ln>
            <a:effectLst/>
            <a:sp3d contourW="9525">
              <a:contourClr>
                <a:schemeClr val="accent4">
                  <a:lumMod val="80000"/>
                  <a:lumOff val="20000"/>
                  <a:lumMod val="75000"/>
                </a:schemeClr>
              </a:contourClr>
            </a:sp3d>
          </c:spPr>
          <c:invertIfNegative val="0"/>
          <c:cat>
            <c:strRef>
              <c:f>Sheet1!$F$4:$J$4</c:f>
              <c:strCache>
                <c:ptCount val="5"/>
                <c:pt idx="0">
                  <c:v>Total Number of Complaints Received</c:v>
                </c:pt>
                <c:pt idx="1">
                  <c:v>Percentage (%) Received</c:v>
                </c:pt>
                <c:pt idx="2">
                  <c:v>Number of Complaints Resolved</c:v>
                </c:pt>
                <c:pt idx="3">
                  <c:v>Percentage (%) Resolved</c:v>
                </c:pt>
                <c:pt idx="4">
                  <c:v>CRSI</c:v>
                </c:pt>
              </c:strCache>
            </c:strRef>
          </c:cat>
          <c:val>
            <c:numRef>
              <c:f>Sheet1!$F$13:$J$13</c:f>
              <c:numCache>
                <c:formatCode>General</c:formatCode>
                <c:ptCount val="5"/>
                <c:pt idx="0">
                  <c:v>616</c:v>
                </c:pt>
                <c:pt idx="1">
                  <c:v>100</c:v>
                </c:pt>
                <c:pt idx="2">
                  <c:v>606</c:v>
                </c:pt>
                <c:pt idx="3">
                  <c:v>98.38</c:v>
                </c:pt>
                <c:pt idx="4">
                  <c:v>7.6</c:v>
                </c:pt>
              </c:numCache>
            </c:numRef>
          </c:val>
          <c:extLst>
            <c:ext xmlns:c16="http://schemas.microsoft.com/office/drawing/2014/chart" uri="{C3380CC4-5D6E-409C-BE32-E72D297353CC}">
              <c16:uniqueId val="{00000003-FCD4-4120-A259-9E6B802F028B}"/>
            </c:ext>
          </c:extLst>
        </c:ser>
        <c:dLbls>
          <c:showLegendKey val="0"/>
          <c:showVal val="0"/>
          <c:showCatName val="0"/>
          <c:showSerName val="0"/>
          <c:showPercent val="0"/>
          <c:showBubbleSize val="0"/>
        </c:dLbls>
        <c:gapWidth val="65"/>
        <c:shape val="box"/>
        <c:axId val="1668438255"/>
        <c:axId val="1668436335"/>
        <c:axId val="1610015279"/>
        <c:extLst>
          <c:ext xmlns:c15="http://schemas.microsoft.com/office/drawing/2012/chart" uri="{02D57815-91ED-43cb-92C2-25804820EDAC}">
            <c15:filteredBarSeries>
              <c15:ser>
                <c:idx val="0"/>
                <c:order val="0"/>
                <c:tx>
                  <c:strRef>
                    <c:extLst>
                      <c:ext uri="{02D57815-91ED-43cb-92C2-25804820EDAC}">
                        <c15:formulaRef>
                          <c15:sqref>Sheet1!$E$5</c15:sqref>
                        </c15:formulaRef>
                      </c:ext>
                    </c:extLst>
                    <c:strCache>
                      <c:ptCount val="1"/>
                    </c:strCache>
                  </c:strRef>
                </c:tx>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invertIfNegative val="0"/>
                <c:cat>
                  <c:strRef>
                    <c:extLst>
                      <c:ext uri="{02D57815-91ED-43cb-92C2-25804820EDAC}">
                        <c15:formulaRef>
                          <c15:sqref>Sheet1!$F$4:$J$4</c15:sqref>
                        </c15:formulaRef>
                      </c:ext>
                    </c:extLst>
                    <c:strCache>
                      <c:ptCount val="5"/>
                      <c:pt idx="0">
                        <c:v>Total Number of Complaints Received</c:v>
                      </c:pt>
                      <c:pt idx="1">
                        <c:v>Percentage (%) Received</c:v>
                      </c:pt>
                      <c:pt idx="2">
                        <c:v>Number of Complaints Resolved</c:v>
                      </c:pt>
                      <c:pt idx="3">
                        <c:v>Percentage (%) Resolved</c:v>
                      </c:pt>
                      <c:pt idx="4">
                        <c:v>CRSI</c:v>
                      </c:pt>
                    </c:strCache>
                  </c:strRef>
                </c:cat>
                <c:val>
                  <c:numRef>
                    <c:extLst>
                      <c:ext uri="{02D57815-91ED-43cb-92C2-25804820EDAC}">
                        <c15:formulaRef>
                          <c15:sqref>Sheet1!$F$5:$J$5</c15:sqref>
                        </c15:formulaRef>
                      </c:ext>
                    </c:extLst>
                    <c:numCache>
                      <c:formatCode>General</c:formatCode>
                      <c:ptCount val="5"/>
                    </c:numCache>
                  </c:numRef>
                </c:val>
                <c:extLst>
                  <c:ext xmlns:c16="http://schemas.microsoft.com/office/drawing/2014/chart" uri="{C3380CC4-5D6E-409C-BE32-E72D297353CC}">
                    <c16:uniqueId val="{00000004-FCD4-4120-A259-9E6B802F028B}"/>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Sheet1!$E$7</c15:sqref>
                        </c15:formulaRef>
                      </c:ext>
                    </c:extLst>
                    <c:strCache>
                      <c:ptCount val="1"/>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cat>
                  <c:strRef>
                    <c:extLst xmlns:c15="http://schemas.microsoft.com/office/drawing/2012/chart">
                      <c:ext xmlns:c15="http://schemas.microsoft.com/office/drawing/2012/chart" uri="{02D57815-91ED-43cb-92C2-25804820EDAC}">
                        <c15:formulaRef>
                          <c15:sqref>Sheet1!$F$4:$J$4</c15:sqref>
                        </c15:formulaRef>
                      </c:ext>
                    </c:extLst>
                    <c:strCache>
                      <c:ptCount val="5"/>
                      <c:pt idx="0">
                        <c:v>Total Number of Complaints Received</c:v>
                      </c:pt>
                      <c:pt idx="1">
                        <c:v>Percentage (%) Received</c:v>
                      </c:pt>
                      <c:pt idx="2">
                        <c:v>Number of Complaints Resolved</c:v>
                      </c:pt>
                      <c:pt idx="3">
                        <c:v>Percentage (%) Resolved</c:v>
                      </c:pt>
                      <c:pt idx="4">
                        <c:v>CRSI</c:v>
                      </c:pt>
                    </c:strCache>
                  </c:strRef>
                </c:cat>
                <c:val>
                  <c:numRef>
                    <c:extLst xmlns:c15="http://schemas.microsoft.com/office/drawing/2012/chart">
                      <c:ext xmlns:c15="http://schemas.microsoft.com/office/drawing/2012/chart" uri="{02D57815-91ED-43cb-92C2-25804820EDAC}">
                        <c15:formulaRef>
                          <c15:sqref>Sheet1!$F$7:$J$7</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5-FCD4-4120-A259-9E6B802F028B}"/>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Sheet1!$E$9</c15:sqref>
                        </c15:formulaRef>
                      </c:ext>
                    </c:extLst>
                    <c:strCache>
                      <c:ptCount val="1"/>
                    </c:strCache>
                  </c:strRef>
                </c:tx>
                <c:spPr>
                  <a:solidFill>
                    <a:schemeClr val="accent5">
                      <a:lumMod val="60000"/>
                      <a:alpha val="85000"/>
                    </a:schemeClr>
                  </a:solidFill>
                  <a:ln w="9525" cap="flat" cmpd="sng" algn="ctr">
                    <a:solidFill>
                      <a:schemeClr val="accent5">
                        <a:lumMod val="60000"/>
                        <a:lumMod val="75000"/>
                      </a:schemeClr>
                    </a:solidFill>
                    <a:round/>
                  </a:ln>
                  <a:effectLst/>
                  <a:sp3d contourW="9525">
                    <a:contourClr>
                      <a:schemeClr val="accent5">
                        <a:lumMod val="60000"/>
                        <a:lumMod val="75000"/>
                      </a:schemeClr>
                    </a:contourClr>
                  </a:sp3d>
                </c:spPr>
                <c:invertIfNegative val="0"/>
                <c:cat>
                  <c:strRef>
                    <c:extLst xmlns:c15="http://schemas.microsoft.com/office/drawing/2012/chart">
                      <c:ext xmlns:c15="http://schemas.microsoft.com/office/drawing/2012/chart" uri="{02D57815-91ED-43cb-92C2-25804820EDAC}">
                        <c15:formulaRef>
                          <c15:sqref>Sheet1!$F$4:$J$4</c15:sqref>
                        </c15:formulaRef>
                      </c:ext>
                    </c:extLst>
                    <c:strCache>
                      <c:ptCount val="5"/>
                      <c:pt idx="0">
                        <c:v>Total Number of Complaints Received</c:v>
                      </c:pt>
                      <c:pt idx="1">
                        <c:v>Percentage (%) Received</c:v>
                      </c:pt>
                      <c:pt idx="2">
                        <c:v>Number of Complaints Resolved</c:v>
                      </c:pt>
                      <c:pt idx="3">
                        <c:v>Percentage (%) Resolved</c:v>
                      </c:pt>
                      <c:pt idx="4">
                        <c:v>CRSI</c:v>
                      </c:pt>
                    </c:strCache>
                  </c:strRef>
                </c:cat>
                <c:val>
                  <c:numRef>
                    <c:extLst xmlns:c15="http://schemas.microsoft.com/office/drawing/2012/chart">
                      <c:ext xmlns:c15="http://schemas.microsoft.com/office/drawing/2012/chart" uri="{02D57815-91ED-43cb-92C2-25804820EDAC}">
                        <c15:formulaRef>
                          <c15:sqref>Sheet1!$F$9:$J$9</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6-FCD4-4120-A259-9E6B802F028B}"/>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Sheet1!$E$10</c15:sqref>
                        </c15:formulaRef>
                      </c:ext>
                    </c:extLst>
                    <c:strCache>
                      <c:ptCount val="1"/>
                    </c:strCache>
                  </c:strRef>
                </c:tx>
                <c:spPr>
                  <a:solidFill>
                    <a:schemeClr val="accent4">
                      <a:lumMod val="60000"/>
                      <a:alpha val="85000"/>
                    </a:schemeClr>
                  </a:solidFill>
                  <a:ln w="9525" cap="flat" cmpd="sng" algn="ctr">
                    <a:solidFill>
                      <a:schemeClr val="accent4">
                        <a:lumMod val="60000"/>
                        <a:lumMod val="75000"/>
                      </a:schemeClr>
                    </a:solidFill>
                    <a:round/>
                  </a:ln>
                  <a:effectLst/>
                  <a:sp3d contourW="9525">
                    <a:contourClr>
                      <a:schemeClr val="accent4">
                        <a:lumMod val="60000"/>
                        <a:lumMod val="75000"/>
                      </a:schemeClr>
                    </a:contourClr>
                  </a:sp3d>
                </c:spPr>
                <c:invertIfNegative val="0"/>
                <c:cat>
                  <c:strRef>
                    <c:extLst xmlns:c15="http://schemas.microsoft.com/office/drawing/2012/chart">
                      <c:ext xmlns:c15="http://schemas.microsoft.com/office/drawing/2012/chart" uri="{02D57815-91ED-43cb-92C2-25804820EDAC}">
                        <c15:formulaRef>
                          <c15:sqref>Sheet1!$F$4:$J$4</c15:sqref>
                        </c15:formulaRef>
                      </c:ext>
                    </c:extLst>
                    <c:strCache>
                      <c:ptCount val="5"/>
                      <c:pt idx="0">
                        <c:v>Total Number of Complaints Received</c:v>
                      </c:pt>
                      <c:pt idx="1">
                        <c:v>Percentage (%) Received</c:v>
                      </c:pt>
                      <c:pt idx="2">
                        <c:v>Number of Complaints Resolved</c:v>
                      </c:pt>
                      <c:pt idx="3">
                        <c:v>Percentage (%) Resolved</c:v>
                      </c:pt>
                      <c:pt idx="4">
                        <c:v>CRSI</c:v>
                      </c:pt>
                    </c:strCache>
                  </c:strRef>
                </c:cat>
                <c:val>
                  <c:numRef>
                    <c:extLst xmlns:c15="http://schemas.microsoft.com/office/drawing/2012/chart">
                      <c:ext xmlns:c15="http://schemas.microsoft.com/office/drawing/2012/chart" uri="{02D57815-91ED-43cb-92C2-25804820EDAC}">
                        <c15:formulaRef>
                          <c15:sqref>Sheet1!$F$10:$J$10</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7-FCD4-4120-A259-9E6B802F028B}"/>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Sheet1!$E$12</c15:sqref>
                        </c15:formulaRef>
                      </c:ext>
                    </c:extLst>
                    <c:strCache>
                      <c:ptCount val="1"/>
                    </c:strCache>
                  </c:strRef>
                </c:tx>
                <c:spPr>
                  <a:solidFill>
                    <a:schemeClr val="accent5">
                      <a:lumMod val="80000"/>
                      <a:lumOff val="20000"/>
                      <a:alpha val="85000"/>
                    </a:schemeClr>
                  </a:solidFill>
                  <a:ln w="9525" cap="flat" cmpd="sng" algn="ctr">
                    <a:solidFill>
                      <a:schemeClr val="accent5">
                        <a:lumMod val="80000"/>
                        <a:lumOff val="20000"/>
                        <a:lumMod val="75000"/>
                      </a:schemeClr>
                    </a:solidFill>
                    <a:round/>
                  </a:ln>
                  <a:effectLst/>
                  <a:sp3d contourW="9525">
                    <a:contourClr>
                      <a:schemeClr val="accent5">
                        <a:lumMod val="80000"/>
                        <a:lumOff val="20000"/>
                        <a:lumMod val="75000"/>
                      </a:schemeClr>
                    </a:contourClr>
                  </a:sp3d>
                </c:spPr>
                <c:invertIfNegative val="0"/>
                <c:cat>
                  <c:strRef>
                    <c:extLst xmlns:c15="http://schemas.microsoft.com/office/drawing/2012/chart">
                      <c:ext xmlns:c15="http://schemas.microsoft.com/office/drawing/2012/chart" uri="{02D57815-91ED-43cb-92C2-25804820EDAC}">
                        <c15:formulaRef>
                          <c15:sqref>Sheet1!$F$4:$J$4</c15:sqref>
                        </c15:formulaRef>
                      </c:ext>
                    </c:extLst>
                    <c:strCache>
                      <c:ptCount val="5"/>
                      <c:pt idx="0">
                        <c:v>Total Number of Complaints Received</c:v>
                      </c:pt>
                      <c:pt idx="1">
                        <c:v>Percentage (%) Received</c:v>
                      </c:pt>
                      <c:pt idx="2">
                        <c:v>Number of Complaints Resolved</c:v>
                      </c:pt>
                      <c:pt idx="3">
                        <c:v>Percentage (%) Resolved</c:v>
                      </c:pt>
                      <c:pt idx="4">
                        <c:v>CRSI</c:v>
                      </c:pt>
                    </c:strCache>
                  </c:strRef>
                </c:cat>
                <c:val>
                  <c:numRef>
                    <c:extLst xmlns:c15="http://schemas.microsoft.com/office/drawing/2012/chart">
                      <c:ext xmlns:c15="http://schemas.microsoft.com/office/drawing/2012/chart" uri="{02D57815-91ED-43cb-92C2-25804820EDAC}">
                        <c15:formulaRef>
                          <c15:sqref>Sheet1!$F$12:$J$12</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8-FCD4-4120-A259-9E6B802F028B}"/>
                  </c:ext>
                </c:extLst>
              </c15:ser>
            </c15:filteredBarSeries>
          </c:ext>
        </c:extLst>
      </c:bar3DChart>
      <c:catAx>
        <c:axId val="166843825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668436335"/>
        <c:crosses val="autoZero"/>
        <c:auto val="1"/>
        <c:lblAlgn val="ctr"/>
        <c:lblOffset val="100"/>
        <c:noMultiLvlLbl val="0"/>
      </c:catAx>
      <c:valAx>
        <c:axId val="1668436335"/>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668438255"/>
        <c:crosses val="autoZero"/>
        <c:crossBetween val="between"/>
      </c:valAx>
      <c:serAx>
        <c:axId val="1610015279"/>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668436335"/>
        <c:crosses val="autoZero"/>
      </c:serAx>
      <c:dTable>
        <c:showHorzBorder val="1"/>
        <c:showVertBorder val="1"/>
        <c:showOutline val="1"/>
        <c:showKeys val="1"/>
        <c:spPr>
          <a:noFill/>
          <a:ln w="9525">
            <a:solidFill>
              <a:schemeClr val="dk1">
                <a:lumMod val="35000"/>
                <a:lumOff val="65000"/>
              </a:schemeClr>
            </a:solidFill>
          </a:ln>
          <a:effectLst/>
        </c:spPr>
        <c:txPr>
          <a:bodyPr rot="0" spcFirstLastPara="1" vertOverflow="ellipsis" vert="horz" wrap="square" anchor="ctr" anchorCtr="1"/>
          <a:lstStyle/>
          <a:p>
            <a:pPr rtl="0">
              <a:defRPr sz="1300" b="1" i="0" u="none" strike="noStrike" kern="1200" baseline="0">
                <a:solidFill>
                  <a:schemeClr val="dk1">
                    <a:lumMod val="75000"/>
                    <a:lumOff val="25000"/>
                  </a:schemeClr>
                </a:solidFill>
                <a:latin typeface="+mn-lt"/>
                <a:ea typeface="+mn-ea"/>
                <a:cs typeface="+mn-cs"/>
              </a:defRPr>
            </a:pPr>
            <a:endParaRPr lang="en-US"/>
          </a:p>
        </c:txPr>
      </c:dTable>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200"/>
              <a:t>Channels</a:t>
            </a:r>
            <a:r>
              <a:rPr lang="en-US" sz="2200" baseline="0"/>
              <a:t> of Complaints </a:t>
            </a:r>
            <a:endParaRPr lang="en-US" sz="2200"/>
          </a:p>
        </c:rich>
      </c:tx>
      <c:layout>
        <c:manualLayout>
          <c:xMode val="edge"/>
          <c:yMode val="edge"/>
          <c:x val="0.33342940684415617"/>
          <c:y val="0"/>
        </c:manualLayout>
      </c:layout>
      <c:overlay val="0"/>
      <c:spPr>
        <a:noFill/>
        <a:ln>
          <a:noFill/>
        </a:ln>
        <a:effectLst/>
      </c:spPr>
      <c:txPr>
        <a:bodyPr rot="0" spcFirstLastPara="1" vertOverflow="ellipsis" vert="horz" wrap="square" anchor="ctr" anchorCtr="1"/>
        <a:lstStyle/>
        <a:p>
          <a:pPr>
            <a:defRPr sz="2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3218296621683137E-2"/>
          <c:y val="0.1327230115898288"/>
          <c:w val="0.95293524695670806"/>
          <c:h val="0.75272377890959741"/>
        </c:manualLayout>
      </c:layout>
      <c:pie3DChart>
        <c:varyColors val="1"/>
        <c:ser>
          <c:idx val="0"/>
          <c:order val="0"/>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97A0-4501-AE4E-BCF2CD421BD3}"/>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97A0-4501-AE4E-BCF2CD421BD3}"/>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97A0-4501-AE4E-BCF2CD421BD3}"/>
              </c:ext>
            </c:extLst>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97A0-4501-AE4E-BCF2CD421BD3}"/>
              </c:ext>
            </c:extLst>
          </c:dPt>
          <c:dPt>
            <c:idx val="4"/>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97A0-4501-AE4E-BCF2CD421BD3}"/>
              </c:ext>
            </c:extLst>
          </c:dPt>
          <c:dLbls>
            <c:dLbl>
              <c:idx val="1"/>
              <c:layout>
                <c:manualLayout>
                  <c:x val="-3.0663043035399819E-2"/>
                  <c:y val="-3.297174555064360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7A0-4501-AE4E-BCF2CD421BD3}"/>
                </c:ext>
              </c:extLst>
            </c:dLbl>
            <c:dLbl>
              <c:idx val="3"/>
              <c:layout>
                <c:manualLayout>
                  <c:x val="-0.13031793290044927"/>
                  <c:y val="3.929419782493724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7A0-4501-AE4E-BCF2CD421BD3}"/>
                </c:ext>
              </c:extLst>
            </c:dLbl>
            <c:dLbl>
              <c:idx val="4"/>
              <c:layout>
                <c:manualLayout>
                  <c:x val="0.16670906979212408"/>
                  <c:y val="3.4054971448278938E-2"/>
                </c:manualLayout>
              </c:layout>
              <c:tx>
                <c:rich>
                  <a:bodyPr/>
                  <a:lstStyle/>
                  <a:p>
                    <a:fld id="{259C4D2A-181E-4426-9438-34D5FF5274B7}" type="CATEGORYNAME">
                      <a:rPr lang="en-US"/>
                      <a:pPr/>
                      <a:t>[CATEGORY NAME]</a:t>
                    </a:fld>
                    <a:r>
                      <a:rPr lang="en-US" baseline="0"/>
                      <a:t>
0.32%</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7A0-4501-AE4E-BCF2CD421BD3}"/>
                </c:ext>
              </c:extLst>
            </c:dLbl>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Midyear!$N$20:$R$20</c:f>
              <c:strCache>
                <c:ptCount val="5"/>
                <c:pt idx="0">
                  <c:v>Electronic</c:v>
                </c:pt>
                <c:pt idx="1">
                  <c:v>Walk In</c:v>
                </c:pt>
                <c:pt idx="2">
                  <c:v>Phone In</c:v>
                </c:pt>
                <c:pt idx="3">
                  <c:v>Written</c:v>
                </c:pt>
                <c:pt idx="4">
                  <c:v>Field</c:v>
                </c:pt>
              </c:strCache>
            </c:strRef>
          </c:cat>
          <c:val>
            <c:numRef>
              <c:f>Midyear!$N$21:$R$21</c:f>
              <c:numCache>
                <c:formatCode>0</c:formatCode>
                <c:ptCount val="5"/>
                <c:pt idx="0">
                  <c:v>53</c:v>
                </c:pt>
                <c:pt idx="1">
                  <c:v>4.3988269794721413</c:v>
                </c:pt>
                <c:pt idx="2">
                  <c:v>40</c:v>
                </c:pt>
                <c:pt idx="3">
                  <c:v>3</c:v>
                </c:pt>
                <c:pt idx="4" formatCode="0.00">
                  <c:v>0.32</c:v>
                </c:pt>
              </c:numCache>
            </c:numRef>
          </c:val>
          <c:extLst>
            <c:ext xmlns:c16="http://schemas.microsoft.com/office/drawing/2014/chart" uri="{C3380CC4-5D6E-409C-BE32-E72D297353CC}">
              <c16:uniqueId val="{0000000A-97A0-4501-AE4E-BCF2CD421BD3}"/>
            </c:ext>
          </c:extLst>
        </c:ser>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2200"/>
              <a:t>Categories of Complaints </a:t>
            </a:r>
          </a:p>
        </c:rich>
      </c:tx>
      <c:layout>
        <c:manualLayout>
          <c:xMode val="edge"/>
          <c:yMode val="edge"/>
          <c:x val="0.33923128750680853"/>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5232556699045197E-2"/>
          <c:y val="7.9318471463074969E-2"/>
          <c:w val="0.93465108602653713"/>
          <c:h val="0.41493485503736405"/>
        </c:manualLayout>
      </c:layout>
      <c:bar3DChart>
        <c:barDir val="col"/>
        <c:grouping val="clustered"/>
        <c:varyColors val="0"/>
        <c:ser>
          <c:idx val="0"/>
          <c:order val="0"/>
          <c:tx>
            <c:strRef>
              <c:f>Midyear!$A$20</c:f>
              <c:strCache>
                <c:ptCount val="1"/>
                <c:pt idx="0">
                  <c:v>Billing</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multiLvlStrRef>
              <c:f>Midyear!$B$18:$I$19</c:f>
              <c:multiLvlStrCache>
                <c:ptCount val="8"/>
                <c:lvl>
                  <c:pt idx="0">
                    <c:v>Received</c:v>
                  </c:pt>
                  <c:pt idx="1">
                    <c:v>Resolved</c:v>
                  </c:pt>
                  <c:pt idx="2">
                    <c:v>Received</c:v>
                  </c:pt>
                  <c:pt idx="3">
                    <c:v>Resolved</c:v>
                  </c:pt>
                  <c:pt idx="4">
                    <c:v>Received</c:v>
                  </c:pt>
                  <c:pt idx="5">
                    <c:v>Resolved</c:v>
                  </c:pt>
                </c:lvl>
                <c:lvl>
                  <c:pt idx="0">
                    <c:v>NEDCo</c:v>
                  </c:pt>
                  <c:pt idx="2">
                    <c:v>GWL</c:v>
                  </c:pt>
                  <c:pt idx="4">
                    <c:v>Against Consumers</c:v>
                  </c:pt>
                  <c:pt idx="6">
                    <c:v>Total Received</c:v>
                  </c:pt>
                  <c:pt idx="7">
                    <c:v>Total Resolved</c:v>
                  </c:pt>
                </c:lvl>
              </c:multiLvlStrCache>
            </c:multiLvlStrRef>
          </c:cat>
          <c:val>
            <c:numRef>
              <c:f>Midyear!$B$20:$I$20</c:f>
              <c:numCache>
                <c:formatCode>General</c:formatCode>
                <c:ptCount val="8"/>
                <c:pt idx="0">
                  <c:v>14</c:v>
                </c:pt>
                <c:pt idx="1">
                  <c:v>14</c:v>
                </c:pt>
                <c:pt idx="2">
                  <c:v>3</c:v>
                </c:pt>
                <c:pt idx="3">
                  <c:v>3</c:v>
                </c:pt>
                <c:pt idx="6">
                  <c:v>17</c:v>
                </c:pt>
                <c:pt idx="7">
                  <c:v>17</c:v>
                </c:pt>
              </c:numCache>
            </c:numRef>
          </c:val>
          <c:extLst>
            <c:ext xmlns:c16="http://schemas.microsoft.com/office/drawing/2014/chart" uri="{C3380CC4-5D6E-409C-BE32-E72D297353CC}">
              <c16:uniqueId val="{00000000-D4BF-451A-A556-60477C0EB3F6}"/>
            </c:ext>
          </c:extLst>
        </c:ser>
        <c:ser>
          <c:idx val="1"/>
          <c:order val="1"/>
          <c:tx>
            <c:strRef>
              <c:f>Midyear!$A$21</c:f>
              <c:strCache>
                <c:ptCount val="1"/>
                <c:pt idx="0">
                  <c:v>Quality of Service</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multiLvlStrRef>
              <c:f>Midyear!$B$18:$I$19</c:f>
              <c:multiLvlStrCache>
                <c:ptCount val="8"/>
                <c:lvl>
                  <c:pt idx="0">
                    <c:v>Received</c:v>
                  </c:pt>
                  <c:pt idx="1">
                    <c:v>Resolved</c:v>
                  </c:pt>
                  <c:pt idx="2">
                    <c:v>Received</c:v>
                  </c:pt>
                  <c:pt idx="3">
                    <c:v>Resolved</c:v>
                  </c:pt>
                  <c:pt idx="4">
                    <c:v>Received</c:v>
                  </c:pt>
                  <c:pt idx="5">
                    <c:v>Resolved</c:v>
                  </c:pt>
                </c:lvl>
                <c:lvl>
                  <c:pt idx="0">
                    <c:v>NEDCo</c:v>
                  </c:pt>
                  <c:pt idx="2">
                    <c:v>GWL</c:v>
                  </c:pt>
                  <c:pt idx="4">
                    <c:v>Against Consumers</c:v>
                  </c:pt>
                  <c:pt idx="6">
                    <c:v>Total Received</c:v>
                  </c:pt>
                  <c:pt idx="7">
                    <c:v>Total Resolved</c:v>
                  </c:pt>
                </c:lvl>
              </c:multiLvlStrCache>
            </c:multiLvlStrRef>
          </c:cat>
          <c:val>
            <c:numRef>
              <c:f>Midyear!$B$21:$I$21</c:f>
              <c:numCache>
                <c:formatCode>General</c:formatCode>
                <c:ptCount val="8"/>
                <c:pt idx="0">
                  <c:v>529</c:v>
                </c:pt>
                <c:pt idx="1">
                  <c:v>526</c:v>
                </c:pt>
                <c:pt idx="2">
                  <c:v>37</c:v>
                </c:pt>
                <c:pt idx="3">
                  <c:v>35</c:v>
                </c:pt>
                <c:pt idx="6">
                  <c:v>566</c:v>
                </c:pt>
                <c:pt idx="7">
                  <c:v>561</c:v>
                </c:pt>
              </c:numCache>
            </c:numRef>
          </c:val>
          <c:extLst>
            <c:ext xmlns:c16="http://schemas.microsoft.com/office/drawing/2014/chart" uri="{C3380CC4-5D6E-409C-BE32-E72D297353CC}">
              <c16:uniqueId val="{00000001-D4BF-451A-A556-60477C0EB3F6}"/>
            </c:ext>
          </c:extLst>
        </c:ser>
        <c:ser>
          <c:idx val="2"/>
          <c:order val="2"/>
          <c:tx>
            <c:strRef>
              <c:f>Midyear!$A$22</c:f>
              <c:strCache>
                <c:ptCount val="1"/>
                <c:pt idx="0">
                  <c:v>Unlawful Disconnection</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cat>
            <c:multiLvlStrRef>
              <c:f>Midyear!$B$18:$I$19</c:f>
              <c:multiLvlStrCache>
                <c:ptCount val="8"/>
                <c:lvl>
                  <c:pt idx="0">
                    <c:v>Received</c:v>
                  </c:pt>
                  <c:pt idx="1">
                    <c:v>Resolved</c:v>
                  </c:pt>
                  <c:pt idx="2">
                    <c:v>Received</c:v>
                  </c:pt>
                  <c:pt idx="3">
                    <c:v>Resolved</c:v>
                  </c:pt>
                  <c:pt idx="4">
                    <c:v>Received</c:v>
                  </c:pt>
                  <c:pt idx="5">
                    <c:v>Resolved</c:v>
                  </c:pt>
                </c:lvl>
                <c:lvl>
                  <c:pt idx="0">
                    <c:v>NEDCo</c:v>
                  </c:pt>
                  <c:pt idx="2">
                    <c:v>GWL</c:v>
                  </c:pt>
                  <c:pt idx="4">
                    <c:v>Against Consumers</c:v>
                  </c:pt>
                  <c:pt idx="6">
                    <c:v>Total Received</c:v>
                  </c:pt>
                  <c:pt idx="7">
                    <c:v>Total Resolved</c:v>
                  </c:pt>
                </c:lvl>
              </c:multiLvlStrCache>
            </c:multiLvlStrRef>
          </c:cat>
          <c:val>
            <c:numRef>
              <c:f>Midyear!$B$22:$I$22</c:f>
              <c:numCache>
                <c:formatCode>General</c:formatCode>
                <c:ptCount val="8"/>
                <c:pt idx="0">
                  <c:v>4</c:v>
                </c:pt>
                <c:pt idx="1">
                  <c:v>4</c:v>
                </c:pt>
                <c:pt idx="2">
                  <c:v>1</c:v>
                </c:pt>
                <c:pt idx="3">
                  <c:v>1</c:v>
                </c:pt>
                <c:pt idx="6">
                  <c:v>5</c:v>
                </c:pt>
                <c:pt idx="7">
                  <c:v>5</c:v>
                </c:pt>
              </c:numCache>
            </c:numRef>
          </c:val>
          <c:extLst>
            <c:ext xmlns:c16="http://schemas.microsoft.com/office/drawing/2014/chart" uri="{C3380CC4-5D6E-409C-BE32-E72D297353CC}">
              <c16:uniqueId val="{00000002-D4BF-451A-A556-60477C0EB3F6}"/>
            </c:ext>
          </c:extLst>
        </c:ser>
        <c:ser>
          <c:idx val="3"/>
          <c:order val="3"/>
          <c:tx>
            <c:strRef>
              <c:f>Midyear!$A$23</c:f>
              <c:strCache>
                <c:ptCount val="1"/>
                <c:pt idx="0">
                  <c:v>Metering</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cat>
            <c:multiLvlStrRef>
              <c:f>Midyear!$B$18:$I$19</c:f>
              <c:multiLvlStrCache>
                <c:ptCount val="8"/>
                <c:lvl>
                  <c:pt idx="0">
                    <c:v>Received</c:v>
                  </c:pt>
                  <c:pt idx="1">
                    <c:v>Resolved</c:v>
                  </c:pt>
                  <c:pt idx="2">
                    <c:v>Received</c:v>
                  </c:pt>
                  <c:pt idx="3">
                    <c:v>Resolved</c:v>
                  </c:pt>
                  <c:pt idx="4">
                    <c:v>Received</c:v>
                  </c:pt>
                  <c:pt idx="5">
                    <c:v>Resolved</c:v>
                  </c:pt>
                </c:lvl>
                <c:lvl>
                  <c:pt idx="0">
                    <c:v>NEDCo</c:v>
                  </c:pt>
                  <c:pt idx="2">
                    <c:v>GWL</c:v>
                  </c:pt>
                  <c:pt idx="4">
                    <c:v>Against Consumers</c:v>
                  </c:pt>
                  <c:pt idx="6">
                    <c:v>Total Received</c:v>
                  </c:pt>
                  <c:pt idx="7">
                    <c:v>Total Resolved</c:v>
                  </c:pt>
                </c:lvl>
              </c:multiLvlStrCache>
            </c:multiLvlStrRef>
          </c:cat>
          <c:val>
            <c:numRef>
              <c:f>Midyear!$B$23:$I$23</c:f>
              <c:numCache>
                <c:formatCode>General</c:formatCode>
                <c:ptCount val="8"/>
                <c:pt idx="0">
                  <c:v>3</c:v>
                </c:pt>
                <c:pt idx="1">
                  <c:v>1</c:v>
                </c:pt>
                <c:pt idx="4">
                  <c:v>8</c:v>
                </c:pt>
                <c:pt idx="5">
                  <c:v>8</c:v>
                </c:pt>
                <c:pt idx="6">
                  <c:v>11</c:v>
                </c:pt>
                <c:pt idx="7">
                  <c:v>9</c:v>
                </c:pt>
              </c:numCache>
            </c:numRef>
          </c:val>
          <c:extLst>
            <c:ext xmlns:c16="http://schemas.microsoft.com/office/drawing/2014/chart" uri="{C3380CC4-5D6E-409C-BE32-E72D297353CC}">
              <c16:uniqueId val="{00000003-D4BF-451A-A556-60477C0EB3F6}"/>
            </c:ext>
          </c:extLst>
        </c:ser>
        <c:ser>
          <c:idx val="4"/>
          <c:order val="4"/>
          <c:tx>
            <c:strRef>
              <c:f>Midyear!$A$24</c:f>
              <c:strCache>
                <c:ptCount val="1"/>
                <c:pt idx="0">
                  <c:v>Others</c:v>
                </c:pt>
              </c:strCache>
            </c:strRef>
          </c:tx>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cat>
            <c:multiLvlStrRef>
              <c:f>Midyear!$B$18:$I$19</c:f>
              <c:multiLvlStrCache>
                <c:ptCount val="8"/>
                <c:lvl>
                  <c:pt idx="0">
                    <c:v>Received</c:v>
                  </c:pt>
                  <c:pt idx="1">
                    <c:v>Resolved</c:v>
                  </c:pt>
                  <c:pt idx="2">
                    <c:v>Received</c:v>
                  </c:pt>
                  <c:pt idx="3">
                    <c:v>Resolved</c:v>
                  </c:pt>
                  <c:pt idx="4">
                    <c:v>Received</c:v>
                  </c:pt>
                  <c:pt idx="5">
                    <c:v>Resolved</c:v>
                  </c:pt>
                </c:lvl>
                <c:lvl>
                  <c:pt idx="0">
                    <c:v>NEDCo</c:v>
                  </c:pt>
                  <c:pt idx="2">
                    <c:v>GWL</c:v>
                  </c:pt>
                  <c:pt idx="4">
                    <c:v>Against Consumers</c:v>
                  </c:pt>
                  <c:pt idx="6">
                    <c:v>Total Received</c:v>
                  </c:pt>
                  <c:pt idx="7">
                    <c:v>Total Resolved</c:v>
                  </c:pt>
                </c:lvl>
              </c:multiLvlStrCache>
            </c:multiLvlStrRef>
          </c:cat>
          <c:val>
            <c:numRef>
              <c:f>Midyear!$B$24:$I$24</c:f>
              <c:numCache>
                <c:formatCode>General</c:formatCode>
                <c:ptCount val="8"/>
                <c:pt idx="0">
                  <c:v>4</c:v>
                </c:pt>
                <c:pt idx="1">
                  <c:v>4</c:v>
                </c:pt>
                <c:pt idx="4">
                  <c:v>12</c:v>
                </c:pt>
                <c:pt idx="5">
                  <c:v>10</c:v>
                </c:pt>
                <c:pt idx="6">
                  <c:v>16</c:v>
                </c:pt>
                <c:pt idx="7">
                  <c:v>14</c:v>
                </c:pt>
              </c:numCache>
            </c:numRef>
          </c:val>
          <c:extLst>
            <c:ext xmlns:c16="http://schemas.microsoft.com/office/drawing/2014/chart" uri="{C3380CC4-5D6E-409C-BE32-E72D297353CC}">
              <c16:uniqueId val="{00000004-D4BF-451A-A556-60477C0EB3F6}"/>
            </c:ext>
          </c:extLst>
        </c:ser>
        <c:ser>
          <c:idx val="5"/>
          <c:order val="5"/>
          <c:tx>
            <c:strRef>
              <c:f>Midyear!$A$25</c:f>
              <c:strCache>
                <c:ptCount val="1"/>
                <c:pt idx="0">
                  <c:v>Damaged  Property</c:v>
                </c:pt>
              </c:strCache>
            </c:strRef>
          </c:tx>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invertIfNegative val="0"/>
          <c:cat>
            <c:multiLvlStrRef>
              <c:f>Midyear!$B$18:$I$19</c:f>
              <c:multiLvlStrCache>
                <c:ptCount val="8"/>
                <c:lvl>
                  <c:pt idx="0">
                    <c:v>Received</c:v>
                  </c:pt>
                  <c:pt idx="1">
                    <c:v>Resolved</c:v>
                  </c:pt>
                  <c:pt idx="2">
                    <c:v>Received</c:v>
                  </c:pt>
                  <c:pt idx="3">
                    <c:v>Resolved</c:v>
                  </c:pt>
                  <c:pt idx="4">
                    <c:v>Received</c:v>
                  </c:pt>
                  <c:pt idx="5">
                    <c:v>Resolved</c:v>
                  </c:pt>
                </c:lvl>
                <c:lvl>
                  <c:pt idx="0">
                    <c:v>NEDCo</c:v>
                  </c:pt>
                  <c:pt idx="2">
                    <c:v>GWL</c:v>
                  </c:pt>
                  <c:pt idx="4">
                    <c:v>Against Consumers</c:v>
                  </c:pt>
                  <c:pt idx="6">
                    <c:v>Total Received</c:v>
                  </c:pt>
                  <c:pt idx="7">
                    <c:v>Total Resolved</c:v>
                  </c:pt>
                </c:lvl>
              </c:multiLvlStrCache>
            </c:multiLvlStrRef>
          </c:cat>
          <c:val>
            <c:numRef>
              <c:f>Midyear!$B$25:$I$25</c:f>
              <c:numCache>
                <c:formatCode>General</c:formatCode>
                <c:ptCount val="8"/>
                <c:pt idx="0">
                  <c:v>1</c:v>
                </c:pt>
                <c:pt idx="1">
                  <c:v>0</c:v>
                </c:pt>
                <c:pt idx="6">
                  <c:v>1</c:v>
                </c:pt>
                <c:pt idx="7">
                  <c:v>0</c:v>
                </c:pt>
              </c:numCache>
            </c:numRef>
          </c:val>
          <c:extLst>
            <c:ext xmlns:c16="http://schemas.microsoft.com/office/drawing/2014/chart" uri="{C3380CC4-5D6E-409C-BE32-E72D297353CC}">
              <c16:uniqueId val="{00000005-D4BF-451A-A556-60477C0EB3F6}"/>
            </c:ext>
          </c:extLst>
        </c:ser>
        <c:ser>
          <c:idx val="6"/>
          <c:order val="6"/>
          <c:tx>
            <c:strRef>
              <c:f>Midyear!$A$26</c:f>
              <c:strCache>
                <c:ptCount val="1"/>
                <c:pt idx="0">
                  <c:v>Total</c:v>
                </c:pt>
              </c:strCache>
            </c:strRef>
          </c:tx>
          <c:spPr>
            <a:solidFill>
              <a:schemeClr val="accent1">
                <a:lumMod val="60000"/>
                <a:alpha val="85000"/>
              </a:schemeClr>
            </a:solidFill>
            <a:ln w="9525" cap="flat" cmpd="sng" algn="ctr">
              <a:solidFill>
                <a:schemeClr val="accent1">
                  <a:lumMod val="60000"/>
                  <a:lumMod val="75000"/>
                </a:schemeClr>
              </a:solidFill>
              <a:round/>
            </a:ln>
            <a:effectLst/>
            <a:sp3d contourW="9525">
              <a:contourClr>
                <a:schemeClr val="accent1">
                  <a:lumMod val="60000"/>
                  <a:lumMod val="75000"/>
                </a:schemeClr>
              </a:contourClr>
            </a:sp3d>
          </c:spPr>
          <c:invertIfNegative val="0"/>
          <c:cat>
            <c:multiLvlStrRef>
              <c:f>Midyear!$B$18:$I$19</c:f>
              <c:multiLvlStrCache>
                <c:ptCount val="8"/>
                <c:lvl>
                  <c:pt idx="0">
                    <c:v>Received</c:v>
                  </c:pt>
                  <c:pt idx="1">
                    <c:v>Resolved</c:v>
                  </c:pt>
                  <c:pt idx="2">
                    <c:v>Received</c:v>
                  </c:pt>
                  <c:pt idx="3">
                    <c:v>Resolved</c:v>
                  </c:pt>
                  <c:pt idx="4">
                    <c:v>Received</c:v>
                  </c:pt>
                  <c:pt idx="5">
                    <c:v>Resolved</c:v>
                  </c:pt>
                </c:lvl>
                <c:lvl>
                  <c:pt idx="0">
                    <c:v>NEDCo</c:v>
                  </c:pt>
                  <c:pt idx="2">
                    <c:v>GWL</c:v>
                  </c:pt>
                  <c:pt idx="4">
                    <c:v>Against Consumers</c:v>
                  </c:pt>
                  <c:pt idx="6">
                    <c:v>Total Received</c:v>
                  </c:pt>
                  <c:pt idx="7">
                    <c:v>Total Resolved</c:v>
                  </c:pt>
                </c:lvl>
              </c:multiLvlStrCache>
            </c:multiLvlStrRef>
          </c:cat>
          <c:val>
            <c:numRef>
              <c:f>Midyear!$B$26:$I$26</c:f>
              <c:numCache>
                <c:formatCode>General</c:formatCode>
                <c:ptCount val="8"/>
                <c:pt idx="0">
                  <c:v>555</c:v>
                </c:pt>
                <c:pt idx="1">
                  <c:v>549</c:v>
                </c:pt>
                <c:pt idx="2">
                  <c:v>41</c:v>
                </c:pt>
                <c:pt idx="3">
                  <c:v>39</c:v>
                </c:pt>
                <c:pt idx="4">
                  <c:v>20</c:v>
                </c:pt>
                <c:pt idx="5">
                  <c:v>18</c:v>
                </c:pt>
                <c:pt idx="6">
                  <c:v>616</c:v>
                </c:pt>
                <c:pt idx="7">
                  <c:v>606</c:v>
                </c:pt>
              </c:numCache>
            </c:numRef>
          </c:val>
          <c:extLst>
            <c:ext xmlns:c16="http://schemas.microsoft.com/office/drawing/2014/chart" uri="{C3380CC4-5D6E-409C-BE32-E72D297353CC}">
              <c16:uniqueId val="{00000006-D4BF-451A-A556-60477C0EB3F6}"/>
            </c:ext>
          </c:extLst>
        </c:ser>
        <c:dLbls>
          <c:showLegendKey val="0"/>
          <c:showVal val="0"/>
          <c:showCatName val="0"/>
          <c:showSerName val="0"/>
          <c:showPercent val="0"/>
          <c:showBubbleSize val="0"/>
        </c:dLbls>
        <c:gapWidth val="65"/>
        <c:shape val="box"/>
        <c:axId val="1731401680"/>
        <c:axId val="1731411280"/>
        <c:axId val="0"/>
      </c:bar3DChart>
      <c:catAx>
        <c:axId val="17314016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731411280"/>
        <c:crosses val="autoZero"/>
        <c:auto val="1"/>
        <c:lblAlgn val="ctr"/>
        <c:lblOffset val="100"/>
        <c:noMultiLvlLbl val="0"/>
      </c:catAx>
      <c:valAx>
        <c:axId val="173141128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1731401680"/>
        <c:crosses val="autoZero"/>
        <c:crossBetween val="between"/>
      </c:valAx>
      <c:dTable>
        <c:showHorzBorder val="1"/>
        <c:showVertBorder val="1"/>
        <c:showOutline val="1"/>
        <c:showKeys val="1"/>
        <c:spPr>
          <a:noFill/>
          <a:ln w="9525">
            <a:solidFill>
              <a:schemeClr val="dk1">
                <a:lumMod val="35000"/>
                <a:lumOff val="65000"/>
              </a:schemeClr>
            </a:solidFill>
          </a:ln>
          <a:effectLst/>
        </c:spPr>
        <c:txPr>
          <a:bodyPr rot="0" spcFirstLastPara="1" vertOverflow="ellipsis" vert="horz" wrap="square" anchor="ctr" anchorCtr="1"/>
          <a:lstStyle/>
          <a:p>
            <a:pPr rtl="0">
              <a:defRPr sz="1200" b="1" i="0" u="none" strike="noStrike" kern="1200" baseline="0">
                <a:solidFill>
                  <a:schemeClr val="dk1">
                    <a:lumMod val="75000"/>
                    <a:lumOff val="25000"/>
                  </a:schemeClr>
                </a:solidFill>
                <a:latin typeface="+mn-lt"/>
                <a:ea typeface="+mn-ea"/>
                <a:cs typeface="+mn-cs"/>
              </a:defRPr>
            </a:pPr>
            <a:endParaRPr lang="en-US"/>
          </a:p>
        </c:txPr>
      </c:dTable>
      <c:spPr>
        <a:noFill/>
        <a:ln>
          <a:noFill/>
        </a:ln>
        <a:effectLst/>
      </c:spPr>
    </c:plotArea>
    <c:legend>
      <c:legendPos val="b"/>
      <c:layout>
        <c:manualLayout>
          <c:xMode val="edge"/>
          <c:yMode val="edge"/>
          <c:x val="9.8473392719488129E-2"/>
          <c:y val="0.96655367161102135"/>
          <c:w val="0.80904588096660213"/>
          <c:h val="3.189780778407638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200" dirty="0"/>
              <a:t>Direct</a:t>
            </a:r>
            <a:r>
              <a:rPr lang="en-US" sz="2200" baseline="0" dirty="0"/>
              <a:t> and Reported Complaints</a:t>
            </a:r>
            <a:endParaRPr lang="en-US" sz="2200" dirty="0"/>
          </a:p>
        </c:rich>
      </c:tx>
      <c:overlay val="0"/>
      <c:spPr>
        <a:noFill/>
        <a:ln>
          <a:noFill/>
        </a:ln>
        <a:effectLst/>
      </c:spPr>
      <c:txPr>
        <a:bodyPr rot="0" spcFirstLastPara="1" vertOverflow="ellipsis" vert="horz" wrap="square" anchor="ctr" anchorCtr="1"/>
        <a:lstStyle/>
        <a:p>
          <a:pPr>
            <a:defRPr sz="2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1"/>
          <c:order val="1"/>
          <c:tx>
            <c:strRef>
              <c:f>Sheet2!$I$10</c:f>
              <c:strCache>
                <c:ptCount val="1"/>
                <c:pt idx="0">
                  <c:v>NEDCo</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Sheet2!$J$8:$L$8</c:f>
              <c:strCache>
                <c:ptCount val="3"/>
                <c:pt idx="0">
                  <c:v>Direct</c:v>
                </c:pt>
                <c:pt idx="1">
                  <c:v>Reported</c:v>
                </c:pt>
                <c:pt idx="2">
                  <c:v>Total</c:v>
                </c:pt>
              </c:strCache>
            </c:strRef>
          </c:cat>
          <c:val>
            <c:numRef>
              <c:f>Sheet2!$J$10:$L$10</c:f>
              <c:numCache>
                <c:formatCode>General</c:formatCode>
                <c:ptCount val="3"/>
                <c:pt idx="0">
                  <c:v>361</c:v>
                </c:pt>
                <c:pt idx="1">
                  <c:v>194</c:v>
                </c:pt>
                <c:pt idx="2">
                  <c:v>555</c:v>
                </c:pt>
              </c:numCache>
            </c:numRef>
          </c:val>
          <c:extLst>
            <c:ext xmlns:c16="http://schemas.microsoft.com/office/drawing/2014/chart" uri="{C3380CC4-5D6E-409C-BE32-E72D297353CC}">
              <c16:uniqueId val="{00000000-864C-4039-A860-A1CA6DC3F438}"/>
            </c:ext>
          </c:extLst>
        </c:ser>
        <c:ser>
          <c:idx val="3"/>
          <c:order val="3"/>
          <c:tx>
            <c:strRef>
              <c:f>Sheet2!$I$12</c:f>
              <c:strCache>
                <c:ptCount val="1"/>
                <c:pt idx="0">
                  <c:v>GWL</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Sheet2!$J$8:$L$8</c:f>
              <c:strCache>
                <c:ptCount val="3"/>
                <c:pt idx="0">
                  <c:v>Direct</c:v>
                </c:pt>
                <c:pt idx="1">
                  <c:v>Reported</c:v>
                </c:pt>
                <c:pt idx="2">
                  <c:v>Total</c:v>
                </c:pt>
              </c:strCache>
            </c:strRef>
          </c:cat>
          <c:val>
            <c:numRef>
              <c:f>Sheet2!$J$12:$L$12</c:f>
              <c:numCache>
                <c:formatCode>General</c:formatCode>
                <c:ptCount val="3"/>
                <c:pt idx="0">
                  <c:v>27</c:v>
                </c:pt>
                <c:pt idx="1">
                  <c:v>14</c:v>
                </c:pt>
                <c:pt idx="2">
                  <c:v>41</c:v>
                </c:pt>
              </c:numCache>
            </c:numRef>
          </c:val>
          <c:extLst>
            <c:ext xmlns:c16="http://schemas.microsoft.com/office/drawing/2014/chart" uri="{C3380CC4-5D6E-409C-BE32-E72D297353CC}">
              <c16:uniqueId val="{00000001-864C-4039-A860-A1CA6DC3F438}"/>
            </c:ext>
          </c:extLst>
        </c:ser>
        <c:ser>
          <c:idx val="5"/>
          <c:order val="5"/>
          <c:tx>
            <c:strRef>
              <c:f>Sheet2!$I$14</c:f>
              <c:strCache>
                <c:ptCount val="1"/>
                <c:pt idx="0">
                  <c:v>AGAINST CONSUMERS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Sheet2!$J$8:$L$8</c:f>
              <c:strCache>
                <c:ptCount val="3"/>
                <c:pt idx="0">
                  <c:v>Direct</c:v>
                </c:pt>
                <c:pt idx="1">
                  <c:v>Reported</c:v>
                </c:pt>
                <c:pt idx="2">
                  <c:v>Total</c:v>
                </c:pt>
              </c:strCache>
            </c:strRef>
          </c:cat>
          <c:val>
            <c:numRef>
              <c:f>Sheet2!$J$14:$L$14</c:f>
              <c:numCache>
                <c:formatCode>General</c:formatCode>
                <c:ptCount val="3"/>
                <c:pt idx="1">
                  <c:v>20</c:v>
                </c:pt>
                <c:pt idx="2">
                  <c:v>20</c:v>
                </c:pt>
              </c:numCache>
            </c:numRef>
          </c:val>
          <c:extLst>
            <c:ext xmlns:c16="http://schemas.microsoft.com/office/drawing/2014/chart" uri="{C3380CC4-5D6E-409C-BE32-E72D297353CC}">
              <c16:uniqueId val="{00000002-864C-4039-A860-A1CA6DC3F438}"/>
            </c:ext>
          </c:extLst>
        </c:ser>
        <c:ser>
          <c:idx val="7"/>
          <c:order val="7"/>
          <c:tx>
            <c:strRef>
              <c:f>Sheet2!$I$16</c:f>
              <c:strCache>
                <c:ptCount val="1"/>
                <c:pt idx="0">
                  <c:v>TOTAL</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Sheet2!$J$8:$L$8</c:f>
              <c:strCache>
                <c:ptCount val="3"/>
                <c:pt idx="0">
                  <c:v>Direct</c:v>
                </c:pt>
                <c:pt idx="1">
                  <c:v>Reported</c:v>
                </c:pt>
                <c:pt idx="2">
                  <c:v>Total</c:v>
                </c:pt>
              </c:strCache>
            </c:strRef>
          </c:cat>
          <c:val>
            <c:numRef>
              <c:f>Sheet2!$J$16:$L$16</c:f>
              <c:numCache>
                <c:formatCode>General</c:formatCode>
                <c:ptCount val="3"/>
                <c:pt idx="0">
                  <c:v>388</c:v>
                </c:pt>
                <c:pt idx="1">
                  <c:v>228</c:v>
                </c:pt>
                <c:pt idx="2">
                  <c:v>616</c:v>
                </c:pt>
              </c:numCache>
            </c:numRef>
          </c:val>
          <c:extLst>
            <c:ext xmlns:c16="http://schemas.microsoft.com/office/drawing/2014/chart" uri="{C3380CC4-5D6E-409C-BE32-E72D297353CC}">
              <c16:uniqueId val="{00000003-864C-4039-A860-A1CA6DC3F438}"/>
            </c:ext>
          </c:extLst>
        </c:ser>
        <c:dLbls>
          <c:showLegendKey val="0"/>
          <c:showVal val="0"/>
          <c:showCatName val="0"/>
          <c:showSerName val="0"/>
          <c:showPercent val="0"/>
          <c:showBubbleSize val="0"/>
        </c:dLbls>
        <c:gapWidth val="150"/>
        <c:shape val="box"/>
        <c:axId val="710083920"/>
        <c:axId val="710084400"/>
        <c:axId val="0"/>
        <c:extLst>
          <c:ext xmlns:c15="http://schemas.microsoft.com/office/drawing/2012/chart" uri="{02D57815-91ED-43cb-92C2-25804820EDAC}">
            <c15:filteredBarSeries>
              <c15:ser>
                <c:idx val="0"/>
                <c:order val="0"/>
                <c:tx>
                  <c:strRef>
                    <c:extLst>
                      <c:ext uri="{02D57815-91ED-43cb-92C2-25804820EDAC}">
                        <c15:formulaRef>
                          <c15:sqref>Sheet2!$I$9</c15:sqref>
                        </c15:formulaRef>
                      </c:ext>
                    </c:extLst>
                    <c:strCache>
                      <c:ptCount val="1"/>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extLst>
                      <c:ext uri="{02D57815-91ED-43cb-92C2-25804820EDAC}">
                        <c15:formulaRef>
                          <c15:sqref>Sheet2!$J$8:$L$8</c15:sqref>
                        </c15:formulaRef>
                      </c:ext>
                    </c:extLst>
                    <c:strCache>
                      <c:ptCount val="3"/>
                      <c:pt idx="0">
                        <c:v>Direct</c:v>
                      </c:pt>
                      <c:pt idx="1">
                        <c:v>Reported</c:v>
                      </c:pt>
                      <c:pt idx="2">
                        <c:v>Total</c:v>
                      </c:pt>
                    </c:strCache>
                  </c:strRef>
                </c:cat>
                <c:val>
                  <c:numRef>
                    <c:extLst>
                      <c:ext uri="{02D57815-91ED-43cb-92C2-25804820EDAC}">
                        <c15:formulaRef>
                          <c15:sqref>Sheet2!$J$9:$L$9</c15:sqref>
                        </c15:formulaRef>
                      </c:ext>
                    </c:extLst>
                    <c:numCache>
                      <c:formatCode>General</c:formatCode>
                      <c:ptCount val="3"/>
                    </c:numCache>
                  </c:numRef>
                </c:val>
                <c:extLst>
                  <c:ext xmlns:c16="http://schemas.microsoft.com/office/drawing/2014/chart" uri="{C3380CC4-5D6E-409C-BE32-E72D297353CC}">
                    <c16:uniqueId val="{00000004-864C-4039-A860-A1CA6DC3F438}"/>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Sheet2!$I$11</c15:sqref>
                        </c15:formulaRef>
                      </c:ext>
                    </c:extLst>
                    <c:strCache>
                      <c:ptCount val="1"/>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extLst xmlns:c15="http://schemas.microsoft.com/office/drawing/2012/chart">
                      <c:ext xmlns:c15="http://schemas.microsoft.com/office/drawing/2012/chart" uri="{02D57815-91ED-43cb-92C2-25804820EDAC}">
                        <c15:formulaRef>
                          <c15:sqref>Sheet2!$J$8:$L$8</c15:sqref>
                        </c15:formulaRef>
                      </c:ext>
                    </c:extLst>
                    <c:strCache>
                      <c:ptCount val="3"/>
                      <c:pt idx="0">
                        <c:v>Direct</c:v>
                      </c:pt>
                      <c:pt idx="1">
                        <c:v>Reported</c:v>
                      </c:pt>
                      <c:pt idx="2">
                        <c:v>Total</c:v>
                      </c:pt>
                    </c:strCache>
                  </c:strRef>
                </c:cat>
                <c:val>
                  <c:numRef>
                    <c:extLst xmlns:c15="http://schemas.microsoft.com/office/drawing/2012/chart">
                      <c:ext xmlns:c15="http://schemas.microsoft.com/office/drawing/2012/chart" uri="{02D57815-91ED-43cb-92C2-25804820EDAC}">
                        <c15:formulaRef>
                          <c15:sqref>Sheet2!$J$11:$L$11</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5-864C-4039-A860-A1CA6DC3F438}"/>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Sheet2!$I$13</c15:sqref>
                        </c15:formulaRef>
                      </c:ext>
                    </c:extLst>
                    <c:strCache>
                      <c:ptCount val="1"/>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extLst xmlns:c15="http://schemas.microsoft.com/office/drawing/2012/chart">
                      <c:ext xmlns:c15="http://schemas.microsoft.com/office/drawing/2012/chart" uri="{02D57815-91ED-43cb-92C2-25804820EDAC}">
                        <c15:formulaRef>
                          <c15:sqref>Sheet2!$J$8:$L$8</c15:sqref>
                        </c15:formulaRef>
                      </c:ext>
                    </c:extLst>
                    <c:strCache>
                      <c:ptCount val="3"/>
                      <c:pt idx="0">
                        <c:v>Direct</c:v>
                      </c:pt>
                      <c:pt idx="1">
                        <c:v>Reported</c:v>
                      </c:pt>
                      <c:pt idx="2">
                        <c:v>Total</c:v>
                      </c:pt>
                    </c:strCache>
                  </c:strRef>
                </c:cat>
                <c:val>
                  <c:numRef>
                    <c:extLst xmlns:c15="http://schemas.microsoft.com/office/drawing/2012/chart">
                      <c:ext xmlns:c15="http://schemas.microsoft.com/office/drawing/2012/chart" uri="{02D57815-91ED-43cb-92C2-25804820EDAC}">
                        <c15:formulaRef>
                          <c15:sqref>Sheet2!$J$13:$L$13</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6-864C-4039-A860-A1CA6DC3F438}"/>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Sheet2!$I$15</c15:sqref>
                        </c15:formulaRef>
                      </c:ext>
                    </c:extLst>
                    <c:strCache>
                      <c:ptCount val="1"/>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extLst xmlns:c15="http://schemas.microsoft.com/office/drawing/2012/chart">
                      <c:ext xmlns:c15="http://schemas.microsoft.com/office/drawing/2012/chart" uri="{02D57815-91ED-43cb-92C2-25804820EDAC}">
                        <c15:formulaRef>
                          <c15:sqref>Sheet2!$J$8:$L$8</c15:sqref>
                        </c15:formulaRef>
                      </c:ext>
                    </c:extLst>
                    <c:strCache>
                      <c:ptCount val="3"/>
                      <c:pt idx="0">
                        <c:v>Direct</c:v>
                      </c:pt>
                      <c:pt idx="1">
                        <c:v>Reported</c:v>
                      </c:pt>
                      <c:pt idx="2">
                        <c:v>Total</c:v>
                      </c:pt>
                    </c:strCache>
                  </c:strRef>
                </c:cat>
                <c:val>
                  <c:numRef>
                    <c:extLst xmlns:c15="http://schemas.microsoft.com/office/drawing/2012/chart">
                      <c:ext xmlns:c15="http://schemas.microsoft.com/office/drawing/2012/chart" uri="{02D57815-91ED-43cb-92C2-25804820EDAC}">
                        <c15:formulaRef>
                          <c15:sqref>Sheet2!$J$15:$L$15</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7-864C-4039-A860-A1CA6DC3F438}"/>
                  </c:ext>
                </c:extLst>
              </c15:ser>
            </c15:filteredBarSeries>
          </c:ext>
        </c:extLst>
      </c:bar3DChart>
      <c:catAx>
        <c:axId val="7100839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crossAx val="710084400"/>
        <c:crosses val="autoZero"/>
        <c:auto val="1"/>
        <c:lblAlgn val="ctr"/>
        <c:lblOffset val="100"/>
        <c:noMultiLvlLbl val="0"/>
      </c:catAx>
      <c:valAx>
        <c:axId val="710084400"/>
        <c:scaling>
          <c:orientation val="minMax"/>
        </c:scaling>
        <c:delete val="0"/>
        <c:axPos val="b"/>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710083920"/>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200" b="1" i="0" u="none" strike="noStrike" kern="1200" baseline="0">
                <a:solidFill>
                  <a:schemeClr val="lt1">
                    <a:lumMod val="8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9F85B6B6-13A5-4656-A925-D3EF1026541A}" type="datetimeFigureOut">
              <a:rPr lang="en-US" smtClean="0"/>
              <a:t>19-Jul-25</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5A4EE8D8-8E86-46EC-8002-1746872B3FE8}" type="slidenum">
              <a:rPr lang="en-US" smtClean="0"/>
              <a:t>‹#›</a:t>
            </a:fld>
            <a:endParaRPr lang="en-US"/>
          </a:p>
        </p:txBody>
      </p:sp>
    </p:spTree>
    <p:extLst>
      <p:ext uri="{BB962C8B-B14F-4D97-AF65-F5344CB8AC3E}">
        <p14:creationId xmlns:p14="http://schemas.microsoft.com/office/powerpoint/2010/main" val="1744300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4EE8D8-8E86-46EC-8002-1746872B3FE8}" type="slidenum">
              <a:rPr lang="en-US" smtClean="0"/>
              <a:t>13</a:t>
            </a:fld>
            <a:endParaRPr lang="en-US"/>
          </a:p>
        </p:txBody>
      </p:sp>
    </p:spTree>
    <p:extLst>
      <p:ext uri="{BB962C8B-B14F-4D97-AF65-F5344CB8AC3E}">
        <p14:creationId xmlns:p14="http://schemas.microsoft.com/office/powerpoint/2010/main" val="2424311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BB373-E764-B0F7-79A2-0A6DE98FD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1D47A-C5FD-2D1F-D725-0EE8703EAA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0566A6-863C-3493-485E-7872A2F186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5B6599-C654-9C4C-2A89-6FAB02FE0C4E}"/>
              </a:ext>
            </a:extLst>
          </p:cNvPr>
          <p:cNvSpPr>
            <a:spLocks noGrp="1"/>
          </p:cNvSpPr>
          <p:nvPr>
            <p:ph type="sldNum" sz="quarter" idx="5"/>
          </p:nvPr>
        </p:nvSpPr>
        <p:spPr/>
        <p:txBody>
          <a:bodyPr/>
          <a:lstStyle/>
          <a:p>
            <a:fld id="{5A4EE8D8-8E86-46EC-8002-1746872B3FE8}" type="slidenum">
              <a:rPr lang="en-US" smtClean="0"/>
              <a:t>14</a:t>
            </a:fld>
            <a:endParaRPr lang="en-US"/>
          </a:p>
        </p:txBody>
      </p:sp>
    </p:spTree>
    <p:extLst>
      <p:ext uri="{BB962C8B-B14F-4D97-AF65-F5344CB8AC3E}">
        <p14:creationId xmlns:p14="http://schemas.microsoft.com/office/powerpoint/2010/main" val="1846054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010E2EF6-B9C3-128B-9D4A-63C4ECEBAF40}"/>
              </a:ext>
            </a:extLst>
          </p:cNvPr>
          <p:cNvSpPr>
            <a:spLocks/>
          </p:cNvSpPr>
          <p:nvPr userDrawn="1"/>
        </p:nvSpPr>
        <p:spPr>
          <a:xfrm>
            <a:off x="5518034" y="0"/>
            <a:ext cx="6675120" cy="6858000"/>
          </a:xfrm>
          <a:custGeom>
            <a:avLst/>
            <a:gdLst>
              <a:gd name="connsiteX0" fmla="*/ 4567500 w 6267567"/>
              <a:gd name="connsiteY0" fmla="*/ 0 h 6858000"/>
              <a:gd name="connsiteX1" fmla="*/ 6267567 w 6267567"/>
              <a:gd name="connsiteY1" fmla="*/ 0 h 6858000"/>
              <a:gd name="connsiteX2" fmla="*/ 6267567 w 6267567"/>
              <a:gd name="connsiteY2" fmla="*/ 6858000 h 6858000"/>
              <a:gd name="connsiteX3" fmla="*/ 1577256 w 6267567"/>
              <a:gd name="connsiteY3" fmla="*/ 6858000 h 6858000"/>
              <a:gd name="connsiteX4" fmla="*/ 292793 w 6267567"/>
              <a:gd name="connsiteY4" fmla="*/ 5484578 h 6858000"/>
              <a:gd name="connsiteX5" fmla="*/ 344164 w 6267567"/>
              <a:gd name="connsiteY5" fmla="*/ 39497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7567" h="6858000">
                <a:moveTo>
                  <a:pt x="4567500" y="0"/>
                </a:moveTo>
                <a:lnTo>
                  <a:pt x="6267567" y="0"/>
                </a:lnTo>
                <a:lnTo>
                  <a:pt x="6267567" y="6858000"/>
                </a:lnTo>
                <a:lnTo>
                  <a:pt x="1577256" y="6858000"/>
                </a:lnTo>
                <a:lnTo>
                  <a:pt x="292793" y="5484578"/>
                </a:lnTo>
                <a:cubicBezTo>
                  <a:pt x="-116844" y="5046570"/>
                  <a:pt x="-93844" y="4359419"/>
                  <a:pt x="344164" y="3949782"/>
                </a:cubicBezTo>
                <a:close/>
              </a:path>
            </a:pathLst>
          </a:cu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8375894-97DB-F627-EDAD-B74B022DD6F2}"/>
              </a:ext>
            </a:extLst>
          </p:cNvPr>
          <p:cNvSpPr>
            <a:spLocks noGrp="1"/>
          </p:cNvSpPr>
          <p:nvPr>
            <p:ph type="ctrTitle"/>
          </p:nvPr>
        </p:nvSpPr>
        <p:spPr>
          <a:xfrm>
            <a:off x="485002" y="2743503"/>
            <a:ext cx="5692514" cy="873615"/>
          </a:xfrm>
        </p:spPr>
        <p:txBody>
          <a:bodyPr anchor="b">
            <a:normAutofit/>
          </a:bodyPr>
          <a:lstStyle>
            <a:lvl1pPr algn="l">
              <a:defRPr sz="3200" b="1">
                <a:solidFill>
                  <a:schemeClr val="tx1"/>
                </a:solidFill>
                <a:latin typeface="Arial" panose="020B0604020202020204" pitchFamily="34" charset="0"/>
                <a:cs typeface="Arial" panose="020B0604020202020204" pitchFamily="34" charset="0"/>
              </a:defRPr>
            </a:lvl1pPr>
          </a:lstStyle>
          <a:p>
            <a:endParaRPr lang="en-US" dirty="0"/>
          </a:p>
        </p:txBody>
      </p:sp>
      <p:sp>
        <p:nvSpPr>
          <p:cNvPr id="3" name="Subtitle 2">
            <a:extLst>
              <a:ext uri="{FF2B5EF4-FFF2-40B4-BE49-F238E27FC236}">
                <a16:creationId xmlns:a16="http://schemas.microsoft.com/office/drawing/2014/main" id="{32FC0411-5535-54B7-3B29-4348C90B7780}"/>
              </a:ext>
            </a:extLst>
          </p:cNvPr>
          <p:cNvSpPr>
            <a:spLocks noGrp="1"/>
          </p:cNvSpPr>
          <p:nvPr>
            <p:ph type="subTitle" idx="1" hasCustomPrompt="1"/>
          </p:nvPr>
        </p:nvSpPr>
        <p:spPr>
          <a:xfrm>
            <a:off x="485002" y="4040096"/>
            <a:ext cx="4937604" cy="789874"/>
          </a:xfrm>
        </p:spPr>
        <p:txBody>
          <a:bodyPr/>
          <a:lstStyle>
            <a:lvl1pPr marL="0" indent="0" algn="l">
              <a:buFont typeface="Arial" panose="020B0604020202020204" pitchFamily="34" charset="0"/>
              <a:buNone/>
              <a:defRPr sz="24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Date Placeholder 3">
            <a:extLst>
              <a:ext uri="{FF2B5EF4-FFF2-40B4-BE49-F238E27FC236}">
                <a16:creationId xmlns:a16="http://schemas.microsoft.com/office/drawing/2014/main" id="{FF941FA2-09D7-9978-E242-DAF6D64991FE}"/>
              </a:ext>
            </a:extLst>
          </p:cNvPr>
          <p:cNvSpPr>
            <a:spLocks noGrp="1"/>
          </p:cNvSpPr>
          <p:nvPr>
            <p:ph type="dt" sz="half" idx="10"/>
          </p:nvPr>
        </p:nvSpPr>
        <p:spPr/>
        <p:txBody>
          <a:bodyPr/>
          <a:lstStyle/>
          <a:p>
            <a:fld id="{D871A6D8-D5C1-4899-B938-B5B0FD79D438}" type="datetimeFigureOut">
              <a:rPr lang="en-US" smtClean="0"/>
              <a:t>19-Jul-25</a:t>
            </a:fld>
            <a:endParaRPr lang="en-US"/>
          </a:p>
        </p:txBody>
      </p:sp>
      <p:sp>
        <p:nvSpPr>
          <p:cNvPr id="5" name="Footer Placeholder 4">
            <a:extLst>
              <a:ext uri="{FF2B5EF4-FFF2-40B4-BE49-F238E27FC236}">
                <a16:creationId xmlns:a16="http://schemas.microsoft.com/office/drawing/2014/main" id="{A5F137A9-5147-8C70-66EA-19D7C7A58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292102-3B60-03EF-B7BD-CD7D24987554}"/>
              </a:ext>
            </a:extLst>
          </p:cNvPr>
          <p:cNvSpPr>
            <a:spLocks noGrp="1"/>
          </p:cNvSpPr>
          <p:nvPr>
            <p:ph type="sldNum" sz="quarter" idx="12"/>
          </p:nvPr>
        </p:nvSpPr>
        <p:spPr/>
        <p:txBody>
          <a:bodyPr/>
          <a:lstStyle/>
          <a:p>
            <a:fld id="{5635C4FB-DFD0-40C6-B39C-8A94FFCF960C}" type="slidenum">
              <a:rPr lang="en-US" smtClean="0"/>
              <a:t>‹#›</a:t>
            </a:fld>
            <a:endParaRPr lang="en-US"/>
          </a:p>
        </p:txBody>
      </p:sp>
      <p:sp>
        <p:nvSpPr>
          <p:cNvPr id="8" name="Freeform: Shape 7">
            <a:extLst>
              <a:ext uri="{FF2B5EF4-FFF2-40B4-BE49-F238E27FC236}">
                <a16:creationId xmlns:a16="http://schemas.microsoft.com/office/drawing/2014/main" id="{A49D3848-0187-0015-6BAB-89236B0FBDFF}"/>
              </a:ext>
            </a:extLst>
          </p:cNvPr>
          <p:cNvSpPr/>
          <p:nvPr userDrawn="1"/>
        </p:nvSpPr>
        <p:spPr>
          <a:xfrm>
            <a:off x="5518611" y="0"/>
            <a:ext cx="6673966" cy="6858000"/>
          </a:xfrm>
          <a:custGeom>
            <a:avLst/>
            <a:gdLst>
              <a:gd name="connsiteX0" fmla="*/ 4567500 w 6267567"/>
              <a:gd name="connsiteY0" fmla="*/ 0 h 6858000"/>
              <a:gd name="connsiteX1" fmla="*/ 6267567 w 6267567"/>
              <a:gd name="connsiteY1" fmla="*/ 0 h 6858000"/>
              <a:gd name="connsiteX2" fmla="*/ 6267567 w 6267567"/>
              <a:gd name="connsiteY2" fmla="*/ 6858000 h 6858000"/>
              <a:gd name="connsiteX3" fmla="*/ 1577256 w 6267567"/>
              <a:gd name="connsiteY3" fmla="*/ 6858000 h 6858000"/>
              <a:gd name="connsiteX4" fmla="*/ 292793 w 6267567"/>
              <a:gd name="connsiteY4" fmla="*/ 5484578 h 6858000"/>
              <a:gd name="connsiteX5" fmla="*/ 344164 w 6267567"/>
              <a:gd name="connsiteY5" fmla="*/ 39497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7567" h="6858000">
                <a:moveTo>
                  <a:pt x="4567500" y="0"/>
                </a:moveTo>
                <a:lnTo>
                  <a:pt x="6267567" y="0"/>
                </a:lnTo>
                <a:lnTo>
                  <a:pt x="6267567" y="6858000"/>
                </a:lnTo>
                <a:lnTo>
                  <a:pt x="1577256" y="6858000"/>
                </a:lnTo>
                <a:lnTo>
                  <a:pt x="292793" y="5484578"/>
                </a:lnTo>
                <a:cubicBezTo>
                  <a:pt x="-116844" y="5046570"/>
                  <a:pt x="-93844" y="4359419"/>
                  <a:pt x="344164" y="3949782"/>
                </a:cubicBezTo>
                <a:close/>
              </a:path>
            </a:pathLst>
          </a:custGeom>
          <a:solidFill>
            <a:srgbClr val="2E138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5B8E0947-FBDA-0F2B-E612-466FAFDCDB57}"/>
              </a:ext>
            </a:extLst>
          </p:cNvPr>
          <p:cNvGrpSpPr/>
          <p:nvPr userDrawn="1"/>
        </p:nvGrpSpPr>
        <p:grpSpPr>
          <a:xfrm>
            <a:off x="6834502" y="540421"/>
            <a:ext cx="3167191" cy="2888579"/>
            <a:chOff x="6623721" y="362040"/>
            <a:chExt cx="3167191" cy="2888579"/>
          </a:xfrm>
        </p:grpSpPr>
        <p:sp>
          <p:nvSpPr>
            <p:cNvPr id="10" name="Oval 9">
              <a:extLst>
                <a:ext uri="{FF2B5EF4-FFF2-40B4-BE49-F238E27FC236}">
                  <a16:creationId xmlns:a16="http://schemas.microsoft.com/office/drawing/2014/main" id="{DCB0F3CC-6582-5543-17D0-000A8650D780}"/>
                </a:ext>
              </a:extLst>
            </p:cNvPr>
            <p:cNvSpPr/>
            <p:nvPr/>
          </p:nvSpPr>
          <p:spPr>
            <a:xfrm>
              <a:off x="6623721" y="362040"/>
              <a:ext cx="2888579" cy="28885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D8541E5-6DF5-44A1-FE08-FD2B1B90D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121" y="593335"/>
              <a:ext cx="3141791" cy="2591088"/>
            </a:xfrm>
            <a:prstGeom prst="rect">
              <a:avLst/>
            </a:prstGeom>
          </p:spPr>
        </p:pic>
      </p:grpSp>
      <p:sp>
        <p:nvSpPr>
          <p:cNvPr id="15" name="TextBox 14">
            <a:extLst>
              <a:ext uri="{FF2B5EF4-FFF2-40B4-BE49-F238E27FC236}">
                <a16:creationId xmlns:a16="http://schemas.microsoft.com/office/drawing/2014/main" id="{D4A10315-75E9-B7C0-CF35-5D041CCBB35E}"/>
              </a:ext>
            </a:extLst>
          </p:cNvPr>
          <p:cNvSpPr txBox="1"/>
          <p:nvPr userDrawn="1"/>
        </p:nvSpPr>
        <p:spPr>
          <a:xfrm>
            <a:off x="485002" y="456069"/>
            <a:ext cx="7287398" cy="1446550"/>
          </a:xfrm>
          <a:prstGeom prst="rect">
            <a:avLst/>
          </a:prstGeom>
          <a:noFill/>
        </p:spPr>
        <p:txBody>
          <a:bodyPr wrap="square" rtlCol="0">
            <a:spAutoFit/>
          </a:bodyPr>
          <a:lstStyle/>
          <a:p>
            <a:r>
              <a:rPr lang="en-US" sz="4400" b="1" dirty="0">
                <a:solidFill>
                  <a:srgbClr val="2E1386"/>
                </a:solidFill>
                <a:latin typeface="Arial" panose="020B0604020202020204" pitchFamily="34" charset="0"/>
                <a:cs typeface="Arial" panose="020B0604020202020204" pitchFamily="34" charset="0"/>
              </a:rPr>
              <a:t>Public Utilities Regulatory Commission (PURC)</a:t>
            </a:r>
          </a:p>
        </p:txBody>
      </p:sp>
    </p:spTree>
    <p:extLst>
      <p:ext uri="{BB962C8B-B14F-4D97-AF65-F5344CB8AC3E}">
        <p14:creationId xmlns:p14="http://schemas.microsoft.com/office/powerpoint/2010/main" val="2301257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6D9E0-F6FA-7336-6A0D-594B324E58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AC4828-C992-DA40-7862-6FCB4D3497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5329C-504B-64C1-376E-D1DB5D9475B1}"/>
              </a:ext>
            </a:extLst>
          </p:cNvPr>
          <p:cNvSpPr>
            <a:spLocks noGrp="1"/>
          </p:cNvSpPr>
          <p:nvPr>
            <p:ph type="dt" sz="half" idx="10"/>
          </p:nvPr>
        </p:nvSpPr>
        <p:spPr/>
        <p:txBody>
          <a:bodyPr/>
          <a:lstStyle/>
          <a:p>
            <a:fld id="{D871A6D8-D5C1-4899-B938-B5B0FD79D438}" type="datetimeFigureOut">
              <a:rPr lang="en-US" smtClean="0"/>
              <a:t>19-Jul-25</a:t>
            </a:fld>
            <a:endParaRPr lang="en-US"/>
          </a:p>
        </p:txBody>
      </p:sp>
      <p:sp>
        <p:nvSpPr>
          <p:cNvPr id="5" name="Footer Placeholder 4">
            <a:extLst>
              <a:ext uri="{FF2B5EF4-FFF2-40B4-BE49-F238E27FC236}">
                <a16:creationId xmlns:a16="http://schemas.microsoft.com/office/drawing/2014/main" id="{E55050AF-492D-E47B-3D7D-8B42BC06C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77645-EF76-4028-5FE5-46B70DEB3199}"/>
              </a:ext>
            </a:extLst>
          </p:cNvPr>
          <p:cNvSpPr>
            <a:spLocks noGrp="1"/>
          </p:cNvSpPr>
          <p:nvPr>
            <p:ph type="sldNum" sz="quarter" idx="12"/>
          </p:nvPr>
        </p:nvSpPr>
        <p:spPr/>
        <p:txBody>
          <a:bodyPr/>
          <a:lstStyle/>
          <a:p>
            <a:fld id="{5635C4FB-DFD0-40C6-B39C-8A94FFCF960C}" type="slidenum">
              <a:rPr lang="en-US" smtClean="0"/>
              <a:t>‹#›</a:t>
            </a:fld>
            <a:endParaRPr lang="en-US"/>
          </a:p>
        </p:txBody>
      </p:sp>
    </p:spTree>
    <p:extLst>
      <p:ext uri="{BB962C8B-B14F-4D97-AF65-F5344CB8AC3E}">
        <p14:creationId xmlns:p14="http://schemas.microsoft.com/office/powerpoint/2010/main" val="491901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5AD4EC-FC33-E295-5478-CBC531CB93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B34EB0-FD5B-F6F8-675B-3C85BDA97C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D2DE47-5BE1-8690-F4E3-969805733A03}"/>
              </a:ext>
            </a:extLst>
          </p:cNvPr>
          <p:cNvSpPr>
            <a:spLocks noGrp="1"/>
          </p:cNvSpPr>
          <p:nvPr>
            <p:ph type="dt" sz="half" idx="10"/>
          </p:nvPr>
        </p:nvSpPr>
        <p:spPr/>
        <p:txBody>
          <a:bodyPr/>
          <a:lstStyle/>
          <a:p>
            <a:fld id="{D871A6D8-D5C1-4899-B938-B5B0FD79D438}" type="datetimeFigureOut">
              <a:rPr lang="en-US" smtClean="0"/>
              <a:t>19-Jul-25</a:t>
            </a:fld>
            <a:endParaRPr lang="en-US"/>
          </a:p>
        </p:txBody>
      </p:sp>
      <p:sp>
        <p:nvSpPr>
          <p:cNvPr id="5" name="Footer Placeholder 4">
            <a:extLst>
              <a:ext uri="{FF2B5EF4-FFF2-40B4-BE49-F238E27FC236}">
                <a16:creationId xmlns:a16="http://schemas.microsoft.com/office/drawing/2014/main" id="{FF14B20B-E0EF-D6DB-4E6B-74C32E8A6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93214-52BC-D88C-E96B-0DA4C68DFA87}"/>
              </a:ext>
            </a:extLst>
          </p:cNvPr>
          <p:cNvSpPr>
            <a:spLocks noGrp="1"/>
          </p:cNvSpPr>
          <p:nvPr>
            <p:ph type="sldNum" sz="quarter" idx="12"/>
          </p:nvPr>
        </p:nvSpPr>
        <p:spPr/>
        <p:txBody>
          <a:bodyPr/>
          <a:lstStyle/>
          <a:p>
            <a:fld id="{5635C4FB-DFD0-40C6-B39C-8A94FFCF960C}" type="slidenum">
              <a:rPr lang="en-US" smtClean="0"/>
              <a:t>‹#›</a:t>
            </a:fld>
            <a:endParaRPr lang="en-US"/>
          </a:p>
        </p:txBody>
      </p:sp>
    </p:spTree>
    <p:extLst>
      <p:ext uri="{BB962C8B-B14F-4D97-AF65-F5344CB8AC3E}">
        <p14:creationId xmlns:p14="http://schemas.microsoft.com/office/powerpoint/2010/main" val="2166348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1D10-DCED-28E8-D569-1B7D97D79D2C}"/>
              </a:ext>
            </a:extLst>
          </p:cNvPr>
          <p:cNvSpPr>
            <a:spLocks noGrp="1"/>
          </p:cNvSpPr>
          <p:nvPr>
            <p:ph type="title"/>
          </p:nvPr>
        </p:nvSpPr>
        <p:spPr>
          <a:xfrm>
            <a:off x="2424222" y="365125"/>
            <a:ext cx="8929577" cy="1325563"/>
          </a:xfrm>
        </p:spPr>
        <p:txBody>
          <a:bodyPr/>
          <a:lstStyle>
            <a:lvl1pPr>
              <a:defRPr b="1">
                <a:solidFill>
                  <a:srgbClr val="2E138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F2C0081-2393-C5F7-1AD0-1B567A67756B}"/>
              </a:ext>
            </a:extLst>
          </p:cNvPr>
          <p:cNvSpPr>
            <a:spLocks noGrp="1"/>
          </p:cNvSpPr>
          <p:nvPr>
            <p:ph idx="1"/>
          </p:nvPr>
        </p:nvSpPr>
        <p:spPr>
          <a:xfrm>
            <a:off x="2424222" y="1825625"/>
            <a:ext cx="8929577"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B3CD2D0-D607-56CC-9FDD-E0A2BF265106}"/>
              </a:ext>
            </a:extLst>
          </p:cNvPr>
          <p:cNvSpPr>
            <a:spLocks noGrp="1"/>
          </p:cNvSpPr>
          <p:nvPr>
            <p:ph type="dt" sz="half" idx="10"/>
          </p:nvPr>
        </p:nvSpPr>
        <p:spPr>
          <a:xfrm>
            <a:off x="2424222" y="6356350"/>
            <a:ext cx="1157178" cy="365125"/>
          </a:xfrm>
        </p:spPr>
        <p:txBody>
          <a:bodyPr/>
          <a:lstStyle/>
          <a:p>
            <a:fld id="{D871A6D8-D5C1-4899-B938-B5B0FD79D438}" type="datetimeFigureOut">
              <a:rPr lang="en-US" smtClean="0"/>
              <a:t>19-Jul-25</a:t>
            </a:fld>
            <a:endParaRPr lang="en-US"/>
          </a:p>
        </p:txBody>
      </p:sp>
      <p:sp>
        <p:nvSpPr>
          <p:cNvPr id="5" name="Footer Placeholder 4">
            <a:extLst>
              <a:ext uri="{FF2B5EF4-FFF2-40B4-BE49-F238E27FC236}">
                <a16:creationId xmlns:a16="http://schemas.microsoft.com/office/drawing/2014/main" id="{E03A1A0B-955D-A0B8-E3AB-DE9634CD4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EE0977-4CBC-B7D6-46B7-F3C128849465}"/>
              </a:ext>
            </a:extLst>
          </p:cNvPr>
          <p:cNvSpPr>
            <a:spLocks noGrp="1"/>
          </p:cNvSpPr>
          <p:nvPr>
            <p:ph type="sldNum" sz="quarter" idx="12"/>
          </p:nvPr>
        </p:nvSpPr>
        <p:spPr/>
        <p:txBody>
          <a:bodyPr/>
          <a:lstStyle/>
          <a:p>
            <a:fld id="{5635C4FB-DFD0-40C6-B39C-8A94FFCF960C}" type="slidenum">
              <a:rPr lang="en-US" smtClean="0"/>
              <a:t>‹#›</a:t>
            </a:fld>
            <a:endParaRPr lang="en-US"/>
          </a:p>
        </p:txBody>
      </p:sp>
      <p:sp>
        <p:nvSpPr>
          <p:cNvPr id="7" name="Rectangle 6">
            <a:extLst>
              <a:ext uri="{FF2B5EF4-FFF2-40B4-BE49-F238E27FC236}">
                <a16:creationId xmlns:a16="http://schemas.microsoft.com/office/drawing/2014/main" id="{57CEB574-B66E-327C-FA59-4D99BEBBC1FF}"/>
              </a:ext>
            </a:extLst>
          </p:cNvPr>
          <p:cNvSpPr/>
          <p:nvPr userDrawn="1"/>
        </p:nvSpPr>
        <p:spPr>
          <a:xfrm>
            <a:off x="1377966" y="0"/>
            <a:ext cx="241268" cy="2844800"/>
          </a:xfrm>
          <a:prstGeom prst="rect">
            <a:avLst/>
          </a:prstGeom>
          <a:solidFill>
            <a:srgbClr val="C82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90EAF85-3296-2C66-B631-60F0F32A9753}"/>
              </a:ext>
            </a:extLst>
          </p:cNvPr>
          <p:cNvSpPr/>
          <p:nvPr userDrawn="1"/>
        </p:nvSpPr>
        <p:spPr>
          <a:xfrm>
            <a:off x="0" y="0"/>
            <a:ext cx="1377966" cy="6858000"/>
          </a:xfrm>
          <a:prstGeom prst="rect">
            <a:avLst/>
          </a:prstGeom>
          <a:solidFill>
            <a:srgbClr val="2E13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448E416-EB0A-8149-1720-468D2C78DABF}"/>
              </a:ext>
            </a:extLst>
          </p:cNvPr>
          <p:cNvSpPr/>
          <p:nvPr userDrawn="1"/>
        </p:nvSpPr>
        <p:spPr>
          <a:xfrm>
            <a:off x="1377966" y="4013201"/>
            <a:ext cx="241268" cy="2844800"/>
          </a:xfrm>
          <a:prstGeom prst="rect">
            <a:avLst/>
          </a:prstGeom>
          <a:solidFill>
            <a:srgbClr val="C0C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15F1F1C-3602-7F78-6D70-B9D7147D8585}"/>
              </a:ext>
            </a:extLst>
          </p:cNvPr>
          <p:cNvGrpSpPr/>
          <p:nvPr userDrawn="1"/>
        </p:nvGrpSpPr>
        <p:grpSpPr>
          <a:xfrm>
            <a:off x="52966" y="2484306"/>
            <a:ext cx="2225371" cy="1889387"/>
            <a:chOff x="182515" y="2288913"/>
            <a:chExt cx="2619701" cy="2224182"/>
          </a:xfrm>
        </p:grpSpPr>
        <p:sp>
          <p:nvSpPr>
            <p:cNvPr id="10" name="Oval 9">
              <a:extLst>
                <a:ext uri="{FF2B5EF4-FFF2-40B4-BE49-F238E27FC236}">
                  <a16:creationId xmlns:a16="http://schemas.microsoft.com/office/drawing/2014/main" id="{B493F1F8-D136-8AD3-5EFE-C834B5937D45}"/>
                </a:ext>
              </a:extLst>
            </p:cNvPr>
            <p:cNvSpPr/>
            <p:nvPr/>
          </p:nvSpPr>
          <p:spPr>
            <a:xfrm>
              <a:off x="279244" y="2288913"/>
              <a:ext cx="2224182" cy="22241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39546E8-A764-42F1-AF89-66E953011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15" y="2339713"/>
              <a:ext cx="2619701" cy="2160511"/>
            </a:xfrm>
            <a:prstGeom prst="rect">
              <a:avLst/>
            </a:prstGeom>
          </p:spPr>
        </p:pic>
      </p:grpSp>
      <p:sp>
        <p:nvSpPr>
          <p:cNvPr id="13" name="Rectangle 12">
            <a:extLst>
              <a:ext uri="{FF2B5EF4-FFF2-40B4-BE49-F238E27FC236}">
                <a16:creationId xmlns:a16="http://schemas.microsoft.com/office/drawing/2014/main" id="{8FACA9F1-6CF5-0D2B-CC2D-6EEB81B31068}"/>
              </a:ext>
            </a:extLst>
          </p:cNvPr>
          <p:cNvSpPr/>
          <p:nvPr userDrawn="1"/>
        </p:nvSpPr>
        <p:spPr>
          <a:xfrm>
            <a:off x="2424222" y="6492875"/>
            <a:ext cx="8217526" cy="354150"/>
          </a:xfrm>
          <a:prstGeom prst="rect">
            <a:avLst/>
          </a:prstGeom>
          <a:solidFill>
            <a:srgbClr val="2E1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5E118FF-DE0B-99BC-760A-F29CDC077E2D}"/>
              </a:ext>
            </a:extLst>
          </p:cNvPr>
          <p:cNvSpPr/>
          <p:nvPr userDrawn="1"/>
        </p:nvSpPr>
        <p:spPr>
          <a:xfrm>
            <a:off x="10814034" y="6492875"/>
            <a:ext cx="1377966" cy="354150"/>
          </a:xfrm>
          <a:prstGeom prst="rect">
            <a:avLst/>
          </a:prstGeom>
          <a:solidFill>
            <a:srgbClr val="C82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764CEC0-989B-765B-9B39-F6F16C221843}"/>
              </a:ext>
            </a:extLst>
          </p:cNvPr>
          <p:cNvSpPr txBox="1"/>
          <p:nvPr userDrawn="1"/>
        </p:nvSpPr>
        <p:spPr>
          <a:xfrm>
            <a:off x="2540852" y="6516061"/>
            <a:ext cx="7913914"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PROTECTING THE INTEREST OF CONSUMERS AND UTILITY SERVICE PROVIDERS</a:t>
            </a:r>
          </a:p>
        </p:txBody>
      </p:sp>
      <p:sp>
        <p:nvSpPr>
          <p:cNvPr id="16" name="TextBox 15">
            <a:extLst>
              <a:ext uri="{FF2B5EF4-FFF2-40B4-BE49-F238E27FC236}">
                <a16:creationId xmlns:a16="http://schemas.microsoft.com/office/drawing/2014/main" id="{78063278-56F7-1298-089C-4B864F152A4A}"/>
              </a:ext>
            </a:extLst>
          </p:cNvPr>
          <p:cNvSpPr txBox="1"/>
          <p:nvPr userDrawn="1"/>
        </p:nvSpPr>
        <p:spPr>
          <a:xfrm>
            <a:off x="10758378" y="6516061"/>
            <a:ext cx="1433622"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PURC</a:t>
            </a:r>
          </a:p>
        </p:txBody>
      </p:sp>
    </p:spTree>
    <p:extLst>
      <p:ext uri="{BB962C8B-B14F-4D97-AF65-F5344CB8AC3E}">
        <p14:creationId xmlns:p14="http://schemas.microsoft.com/office/powerpoint/2010/main" val="1690023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BAF8-BB87-E6EE-A132-E179E5E01A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E15F5-3C42-8C05-D09D-25FC84719E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D33540-B4BF-D748-AE5A-8D8FFAA5E158}"/>
              </a:ext>
            </a:extLst>
          </p:cNvPr>
          <p:cNvSpPr>
            <a:spLocks noGrp="1"/>
          </p:cNvSpPr>
          <p:nvPr>
            <p:ph type="dt" sz="half" idx="10"/>
          </p:nvPr>
        </p:nvSpPr>
        <p:spPr/>
        <p:txBody>
          <a:bodyPr/>
          <a:lstStyle/>
          <a:p>
            <a:fld id="{D871A6D8-D5C1-4899-B938-B5B0FD79D438}" type="datetimeFigureOut">
              <a:rPr lang="en-US" smtClean="0"/>
              <a:t>19-Jul-25</a:t>
            </a:fld>
            <a:endParaRPr lang="en-US"/>
          </a:p>
        </p:txBody>
      </p:sp>
      <p:sp>
        <p:nvSpPr>
          <p:cNvPr id="5" name="Footer Placeholder 4">
            <a:extLst>
              <a:ext uri="{FF2B5EF4-FFF2-40B4-BE49-F238E27FC236}">
                <a16:creationId xmlns:a16="http://schemas.microsoft.com/office/drawing/2014/main" id="{D1BDFD13-AB31-43C2-8E7D-56CC6D913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87F57-CACD-7685-A841-F69822695056}"/>
              </a:ext>
            </a:extLst>
          </p:cNvPr>
          <p:cNvSpPr>
            <a:spLocks noGrp="1"/>
          </p:cNvSpPr>
          <p:nvPr>
            <p:ph type="sldNum" sz="quarter" idx="12"/>
          </p:nvPr>
        </p:nvSpPr>
        <p:spPr/>
        <p:txBody>
          <a:bodyPr/>
          <a:lstStyle/>
          <a:p>
            <a:fld id="{5635C4FB-DFD0-40C6-B39C-8A94FFCF960C}" type="slidenum">
              <a:rPr lang="en-US" smtClean="0"/>
              <a:t>‹#›</a:t>
            </a:fld>
            <a:endParaRPr lang="en-US"/>
          </a:p>
        </p:txBody>
      </p:sp>
    </p:spTree>
    <p:extLst>
      <p:ext uri="{BB962C8B-B14F-4D97-AF65-F5344CB8AC3E}">
        <p14:creationId xmlns:p14="http://schemas.microsoft.com/office/powerpoint/2010/main" val="1550916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0561-85D9-DFF8-E9CA-DC219A7B2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86737F-1D2D-F294-2BD9-E3CE3CD59D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8C9340-8E57-1D93-249C-764AB4DADB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6D480B-3F97-CEE3-0E9A-E41BB8695F90}"/>
              </a:ext>
            </a:extLst>
          </p:cNvPr>
          <p:cNvSpPr>
            <a:spLocks noGrp="1"/>
          </p:cNvSpPr>
          <p:nvPr>
            <p:ph type="dt" sz="half" idx="10"/>
          </p:nvPr>
        </p:nvSpPr>
        <p:spPr/>
        <p:txBody>
          <a:bodyPr/>
          <a:lstStyle/>
          <a:p>
            <a:fld id="{D871A6D8-D5C1-4899-B938-B5B0FD79D438}" type="datetimeFigureOut">
              <a:rPr lang="en-US" smtClean="0"/>
              <a:t>19-Jul-25</a:t>
            </a:fld>
            <a:endParaRPr lang="en-US"/>
          </a:p>
        </p:txBody>
      </p:sp>
      <p:sp>
        <p:nvSpPr>
          <p:cNvPr id="6" name="Footer Placeholder 5">
            <a:extLst>
              <a:ext uri="{FF2B5EF4-FFF2-40B4-BE49-F238E27FC236}">
                <a16:creationId xmlns:a16="http://schemas.microsoft.com/office/drawing/2014/main" id="{9C4F4A39-1297-6987-B8FA-B97E23FF56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849251-E6DA-6329-8ABC-AA6F7A22731A}"/>
              </a:ext>
            </a:extLst>
          </p:cNvPr>
          <p:cNvSpPr>
            <a:spLocks noGrp="1"/>
          </p:cNvSpPr>
          <p:nvPr>
            <p:ph type="sldNum" sz="quarter" idx="12"/>
          </p:nvPr>
        </p:nvSpPr>
        <p:spPr/>
        <p:txBody>
          <a:bodyPr/>
          <a:lstStyle/>
          <a:p>
            <a:fld id="{5635C4FB-DFD0-40C6-B39C-8A94FFCF960C}" type="slidenum">
              <a:rPr lang="en-US" smtClean="0"/>
              <a:t>‹#›</a:t>
            </a:fld>
            <a:endParaRPr lang="en-US"/>
          </a:p>
        </p:txBody>
      </p:sp>
    </p:spTree>
    <p:extLst>
      <p:ext uri="{BB962C8B-B14F-4D97-AF65-F5344CB8AC3E}">
        <p14:creationId xmlns:p14="http://schemas.microsoft.com/office/powerpoint/2010/main" val="217484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3DF76-F7F9-B2EB-FF2A-31F12AFFD9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BBD0A0-EC25-E121-EFAE-50AA9ADD7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94B937-DB01-0E66-B9D9-01C04503D2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B912DF-97DE-0A14-B6EB-76D9A2A153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9774A6-1E1B-9E32-81DC-1D485A4880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681B3-DE30-37ED-477D-27889B01CAC9}"/>
              </a:ext>
            </a:extLst>
          </p:cNvPr>
          <p:cNvSpPr>
            <a:spLocks noGrp="1"/>
          </p:cNvSpPr>
          <p:nvPr>
            <p:ph type="dt" sz="half" idx="10"/>
          </p:nvPr>
        </p:nvSpPr>
        <p:spPr/>
        <p:txBody>
          <a:bodyPr/>
          <a:lstStyle/>
          <a:p>
            <a:fld id="{D871A6D8-D5C1-4899-B938-B5B0FD79D438}" type="datetimeFigureOut">
              <a:rPr lang="en-US" smtClean="0"/>
              <a:t>19-Jul-25</a:t>
            </a:fld>
            <a:endParaRPr lang="en-US"/>
          </a:p>
        </p:txBody>
      </p:sp>
      <p:sp>
        <p:nvSpPr>
          <p:cNvPr id="8" name="Footer Placeholder 7">
            <a:extLst>
              <a:ext uri="{FF2B5EF4-FFF2-40B4-BE49-F238E27FC236}">
                <a16:creationId xmlns:a16="http://schemas.microsoft.com/office/drawing/2014/main" id="{72A74199-D5EE-3502-B843-D51AF9DCAB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EAC9E5-5F23-6B48-79CD-C20CA2F888B4}"/>
              </a:ext>
            </a:extLst>
          </p:cNvPr>
          <p:cNvSpPr>
            <a:spLocks noGrp="1"/>
          </p:cNvSpPr>
          <p:nvPr>
            <p:ph type="sldNum" sz="quarter" idx="12"/>
          </p:nvPr>
        </p:nvSpPr>
        <p:spPr/>
        <p:txBody>
          <a:bodyPr/>
          <a:lstStyle/>
          <a:p>
            <a:fld id="{5635C4FB-DFD0-40C6-B39C-8A94FFCF960C}" type="slidenum">
              <a:rPr lang="en-US" smtClean="0"/>
              <a:t>‹#›</a:t>
            </a:fld>
            <a:endParaRPr lang="en-US"/>
          </a:p>
        </p:txBody>
      </p:sp>
    </p:spTree>
    <p:extLst>
      <p:ext uri="{BB962C8B-B14F-4D97-AF65-F5344CB8AC3E}">
        <p14:creationId xmlns:p14="http://schemas.microsoft.com/office/powerpoint/2010/main" val="1621891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82C80-6CB1-B1C5-3111-F97FBC2F82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58D8BD-26A2-AD4D-5E71-5A5CCE119CAE}"/>
              </a:ext>
            </a:extLst>
          </p:cNvPr>
          <p:cNvSpPr>
            <a:spLocks noGrp="1"/>
          </p:cNvSpPr>
          <p:nvPr>
            <p:ph type="dt" sz="half" idx="10"/>
          </p:nvPr>
        </p:nvSpPr>
        <p:spPr/>
        <p:txBody>
          <a:bodyPr/>
          <a:lstStyle/>
          <a:p>
            <a:fld id="{D871A6D8-D5C1-4899-B938-B5B0FD79D438}" type="datetimeFigureOut">
              <a:rPr lang="en-US" smtClean="0"/>
              <a:t>19-Jul-25</a:t>
            </a:fld>
            <a:endParaRPr lang="en-US"/>
          </a:p>
        </p:txBody>
      </p:sp>
      <p:sp>
        <p:nvSpPr>
          <p:cNvPr id="4" name="Footer Placeholder 3">
            <a:extLst>
              <a:ext uri="{FF2B5EF4-FFF2-40B4-BE49-F238E27FC236}">
                <a16:creationId xmlns:a16="http://schemas.microsoft.com/office/drawing/2014/main" id="{B38D9C96-8D3A-152E-F919-CB0E985441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358E64-4063-AAEE-A674-2DD963BCF05C}"/>
              </a:ext>
            </a:extLst>
          </p:cNvPr>
          <p:cNvSpPr>
            <a:spLocks noGrp="1"/>
          </p:cNvSpPr>
          <p:nvPr>
            <p:ph type="sldNum" sz="quarter" idx="12"/>
          </p:nvPr>
        </p:nvSpPr>
        <p:spPr/>
        <p:txBody>
          <a:bodyPr/>
          <a:lstStyle/>
          <a:p>
            <a:fld id="{5635C4FB-DFD0-40C6-B39C-8A94FFCF960C}" type="slidenum">
              <a:rPr lang="en-US" smtClean="0"/>
              <a:t>‹#›</a:t>
            </a:fld>
            <a:endParaRPr lang="en-US"/>
          </a:p>
        </p:txBody>
      </p:sp>
    </p:spTree>
    <p:extLst>
      <p:ext uri="{BB962C8B-B14F-4D97-AF65-F5344CB8AC3E}">
        <p14:creationId xmlns:p14="http://schemas.microsoft.com/office/powerpoint/2010/main" val="3128692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38F397-C0FB-42EE-9D60-7342C62519A4}"/>
              </a:ext>
            </a:extLst>
          </p:cNvPr>
          <p:cNvSpPr>
            <a:spLocks noGrp="1"/>
          </p:cNvSpPr>
          <p:nvPr>
            <p:ph type="dt" sz="half" idx="10"/>
          </p:nvPr>
        </p:nvSpPr>
        <p:spPr/>
        <p:txBody>
          <a:bodyPr/>
          <a:lstStyle/>
          <a:p>
            <a:fld id="{D871A6D8-D5C1-4899-B938-B5B0FD79D438}" type="datetimeFigureOut">
              <a:rPr lang="en-US" smtClean="0"/>
              <a:t>19-Jul-25</a:t>
            </a:fld>
            <a:endParaRPr lang="en-US"/>
          </a:p>
        </p:txBody>
      </p:sp>
      <p:sp>
        <p:nvSpPr>
          <p:cNvPr id="3" name="Footer Placeholder 2">
            <a:extLst>
              <a:ext uri="{FF2B5EF4-FFF2-40B4-BE49-F238E27FC236}">
                <a16:creationId xmlns:a16="http://schemas.microsoft.com/office/drawing/2014/main" id="{16AA735E-7A48-0440-930F-66019325EB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87618-908D-A9DB-96BA-4844535EF37B}"/>
              </a:ext>
            </a:extLst>
          </p:cNvPr>
          <p:cNvSpPr>
            <a:spLocks noGrp="1"/>
          </p:cNvSpPr>
          <p:nvPr>
            <p:ph type="sldNum" sz="quarter" idx="12"/>
          </p:nvPr>
        </p:nvSpPr>
        <p:spPr/>
        <p:txBody>
          <a:bodyPr/>
          <a:lstStyle/>
          <a:p>
            <a:fld id="{5635C4FB-DFD0-40C6-B39C-8A94FFCF960C}" type="slidenum">
              <a:rPr lang="en-US" smtClean="0"/>
              <a:t>‹#›</a:t>
            </a:fld>
            <a:endParaRPr lang="en-US"/>
          </a:p>
        </p:txBody>
      </p:sp>
    </p:spTree>
    <p:extLst>
      <p:ext uri="{BB962C8B-B14F-4D97-AF65-F5344CB8AC3E}">
        <p14:creationId xmlns:p14="http://schemas.microsoft.com/office/powerpoint/2010/main" val="1233176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1231-A150-3F75-B30C-405A70BFF7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A2D384-CB4F-74F9-B8A1-0B4886715D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EF91F5-6DF5-2042-D8EA-5F26289AC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EB31E-B318-6FD5-3F81-1C24F49623E1}"/>
              </a:ext>
            </a:extLst>
          </p:cNvPr>
          <p:cNvSpPr>
            <a:spLocks noGrp="1"/>
          </p:cNvSpPr>
          <p:nvPr>
            <p:ph type="dt" sz="half" idx="10"/>
          </p:nvPr>
        </p:nvSpPr>
        <p:spPr/>
        <p:txBody>
          <a:bodyPr/>
          <a:lstStyle/>
          <a:p>
            <a:fld id="{D871A6D8-D5C1-4899-B938-B5B0FD79D438}" type="datetimeFigureOut">
              <a:rPr lang="en-US" smtClean="0"/>
              <a:t>19-Jul-25</a:t>
            </a:fld>
            <a:endParaRPr lang="en-US"/>
          </a:p>
        </p:txBody>
      </p:sp>
      <p:sp>
        <p:nvSpPr>
          <p:cNvPr id="6" name="Footer Placeholder 5">
            <a:extLst>
              <a:ext uri="{FF2B5EF4-FFF2-40B4-BE49-F238E27FC236}">
                <a16:creationId xmlns:a16="http://schemas.microsoft.com/office/drawing/2014/main" id="{F821EEF2-7CAA-710C-C266-FBC259093E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163D2C-D954-91EC-D6A0-E415E37EBF9A}"/>
              </a:ext>
            </a:extLst>
          </p:cNvPr>
          <p:cNvSpPr>
            <a:spLocks noGrp="1"/>
          </p:cNvSpPr>
          <p:nvPr>
            <p:ph type="sldNum" sz="quarter" idx="12"/>
          </p:nvPr>
        </p:nvSpPr>
        <p:spPr/>
        <p:txBody>
          <a:bodyPr/>
          <a:lstStyle/>
          <a:p>
            <a:fld id="{5635C4FB-DFD0-40C6-B39C-8A94FFCF960C}" type="slidenum">
              <a:rPr lang="en-US" smtClean="0"/>
              <a:t>‹#›</a:t>
            </a:fld>
            <a:endParaRPr lang="en-US"/>
          </a:p>
        </p:txBody>
      </p:sp>
    </p:spTree>
    <p:extLst>
      <p:ext uri="{BB962C8B-B14F-4D97-AF65-F5344CB8AC3E}">
        <p14:creationId xmlns:p14="http://schemas.microsoft.com/office/powerpoint/2010/main" val="1947012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97903-DD6D-CDC8-77D6-EAB424FB74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5D5CBF-0F88-55CC-6F03-B2233BB180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080D5D-A196-38C5-0E2E-A90D315DA1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AF65B9-DFCC-5526-C661-CC58A83CA56C}"/>
              </a:ext>
            </a:extLst>
          </p:cNvPr>
          <p:cNvSpPr>
            <a:spLocks noGrp="1"/>
          </p:cNvSpPr>
          <p:nvPr>
            <p:ph type="dt" sz="half" idx="10"/>
          </p:nvPr>
        </p:nvSpPr>
        <p:spPr/>
        <p:txBody>
          <a:bodyPr/>
          <a:lstStyle/>
          <a:p>
            <a:fld id="{D871A6D8-D5C1-4899-B938-B5B0FD79D438}" type="datetimeFigureOut">
              <a:rPr lang="en-US" smtClean="0"/>
              <a:t>19-Jul-25</a:t>
            </a:fld>
            <a:endParaRPr lang="en-US"/>
          </a:p>
        </p:txBody>
      </p:sp>
      <p:sp>
        <p:nvSpPr>
          <p:cNvPr id="6" name="Footer Placeholder 5">
            <a:extLst>
              <a:ext uri="{FF2B5EF4-FFF2-40B4-BE49-F238E27FC236}">
                <a16:creationId xmlns:a16="http://schemas.microsoft.com/office/drawing/2014/main" id="{2C8B0A87-034B-0555-9C39-F63B831AA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6F4C67-BB64-9174-F0ED-8D486ED7BBC1}"/>
              </a:ext>
            </a:extLst>
          </p:cNvPr>
          <p:cNvSpPr>
            <a:spLocks noGrp="1"/>
          </p:cNvSpPr>
          <p:nvPr>
            <p:ph type="sldNum" sz="quarter" idx="12"/>
          </p:nvPr>
        </p:nvSpPr>
        <p:spPr/>
        <p:txBody>
          <a:bodyPr/>
          <a:lstStyle/>
          <a:p>
            <a:fld id="{5635C4FB-DFD0-40C6-B39C-8A94FFCF960C}" type="slidenum">
              <a:rPr lang="en-US" smtClean="0"/>
              <a:t>‹#›</a:t>
            </a:fld>
            <a:endParaRPr lang="en-US"/>
          </a:p>
        </p:txBody>
      </p:sp>
    </p:spTree>
    <p:extLst>
      <p:ext uri="{BB962C8B-B14F-4D97-AF65-F5344CB8AC3E}">
        <p14:creationId xmlns:p14="http://schemas.microsoft.com/office/powerpoint/2010/main" val="4178382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C70A54-0118-18B3-E5F6-23F69A4115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4091F-599E-FB61-E535-FEFFE372DE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A29FA-3B39-453F-74B1-5DFD569E71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71A6D8-D5C1-4899-B938-B5B0FD79D438}" type="datetimeFigureOut">
              <a:rPr lang="en-US" smtClean="0"/>
              <a:t>19-Jul-25</a:t>
            </a:fld>
            <a:endParaRPr lang="en-US"/>
          </a:p>
        </p:txBody>
      </p:sp>
      <p:sp>
        <p:nvSpPr>
          <p:cNvPr id="5" name="Footer Placeholder 4">
            <a:extLst>
              <a:ext uri="{FF2B5EF4-FFF2-40B4-BE49-F238E27FC236}">
                <a16:creationId xmlns:a16="http://schemas.microsoft.com/office/drawing/2014/main" id="{C0654544-7717-84CB-D78D-2DAB3FCE55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6908A4-97FA-C7FA-BE52-4938E48EF0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35C4FB-DFD0-40C6-B39C-8A94FFCF960C}" type="slidenum">
              <a:rPr lang="en-US" smtClean="0"/>
              <a:t>‹#›</a:t>
            </a:fld>
            <a:endParaRPr lang="en-US"/>
          </a:p>
        </p:txBody>
      </p:sp>
    </p:spTree>
    <p:extLst>
      <p:ext uri="{BB962C8B-B14F-4D97-AF65-F5344CB8AC3E}">
        <p14:creationId xmlns:p14="http://schemas.microsoft.com/office/powerpoint/2010/main" val="818078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8EAD-B916-57BC-C056-E50677AE5A23}"/>
              </a:ext>
            </a:extLst>
          </p:cNvPr>
          <p:cNvSpPr>
            <a:spLocks noGrp="1"/>
          </p:cNvSpPr>
          <p:nvPr>
            <p:ph type="ctrTitle"/>
          </p:nvPr>
        </p:nvSpPr>
        <p:spPr>
          <a:xfrm>
            <a:off x="159391" y="1996580"/>
            <a:ext cx="6258188" cy="3061982"/>
          </a:xfrm>
        </p:spPr>
        <p:txBody>
          <a:bodyPr>
            <a:normAutofit fontScale="90000"/>
          </a:bodyPr>
          <a:lstStyle/>
          <a:p>
            <a:pPr algn="ctr">
              <a:lnSpc>
                <a:spcPct val="100000"/>
              </a:lnSpc>
            </a:pP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r>
              <a:rPr lang="en-US" sz="3600" dirty="0">
                <a:latin typeface="Britannic Bold" panose="020B0903060703020204" pitchFamily="34" charset="0"/>
              </a:rPr>
              <a:t>Midyear Presentation</a:t>
            </a:r>
            <a:br>
              <a:rPr lang="en-US" sz="3600" dirty="0">
                <a:latin typeface="Britannic Bold" panose="020B0903060703020204" pitchFamily="34" charset="0"/>
              </a:rPr>
            </a:br>
            <a:r>
              <a:rPr lang="en-US" sz="3600" dirty="0">
                <a:latin typeface="Britannic Bold" panose="020B0903060703020204" pitchFamily="34" charset="0"/>
              </a:rPr>
              <a:t>(Jan-June 2025)</a:t>
            </a:r>
            <a:br>
              <a:rPr lang="en-US" sz="3600" dirty="0">
                <a:latin typeface="Britannic Bold" panose="020B0903060703020204" pitchFamily="34" charset="0"/>
              </a:rPr>
            </a:br>
            <a:br>
              <a:rPr lang="en-US" sz="2400" dirty="0">
                <a:latin typeface="Gill Sans MT" panose="020B0502020104020203" pitchFamily="34" charset="0"/>
              </a:rPr>
            </a:br>
            <a:br>
              <a:rPr lang="en-US" sz="2400" dirty="0">
                <a:latin typeface="Gill Sans MT" panose="020B0502020104020203" pitchFamily="34" charset="0"/>
              </a:rPr>
            </a:br>
            <a:br>
              <a:rPr lang="en-US" sz="2400" dirty="0">
                <a:latin typeface="Gill Sans MT" panose="020B0502020104020203" pitchFamily="34" charset="0"/>
              </a:rPr>
            </a:br>
            <a:r>
              <a:rPr lang="en-US" sz="2400" dirty="0">
                <a:latin typeface="Gill Sans MT" panose="020B0502020104020203" pitchFamily="34" charset="0"/>
              </a:rPr>
              <a:t>By: Ali Simon Jarana</a:t>
            </a:r>
          </a:p>
        </p:txBody>
      </p:sp>
    </p:spTree>
    <p:extLst>
      <p:ext uri="{BB962C8B-B14F-4D97-AF65-F5344CB8AC3E}">
        <p14:creationId xmlns:p14="http://schemas.microsoft.com/office/powerpoint/2010/main" val="4246411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EA7B-F11B-EAF4-3161-E3626B41252D}"/>
              </a:ext>
            </a:extLst>
          </p:cNvPr>
          <p:cNvSpPr>
            <a:spLocks noGrp="1"/>
          </p:cNvSpPr>
          <p:nvPr>
            <p:ph type="title"/>
          </p:nvPr>
        </p:nvSpPr>
        <p:spPr>
          <a:xfrm>
            <a:off x="2424223" y="0"/>
            <a:ext cx="8929577" cy="858982"/>
          </a:xfrm>
        </p:spPr>
        <p:txBody>
          <a:bodyPr>
            <a:normAutofit/>
          </a:bodyPr>
          <a:lstStyle/>
          <a:p>
            <a:pPr algn="ctr"/>
            <a:r>
              <a:rPr lang="en-US" dirty="0">
                <a:latin typeface="Century" panose="02040604050505020304" pitchFamily="18" charset="0"/>
              </a:rPr>
              <a:t>Key Observations </a:t>
            </a:r>
          </a:p>
        </p:txBody>
      </p:sp>
      <p:graphicFrame>
        <p:nvGraphicFramePr>
          <p:cNvPr id="6" name="Table 7">
            <a:extLst>
              <a:ext uri="{FF2B5EF4-FFF2-40B4-BE49-F238E27FC236}">
                <a16:creationId xmlns:a16="http://schemas.microsoft.com/office/drawing/2014/main" id="{B39CBE6D-3F0C-D2DB-4E05-6931774453A3}"/>
              </a:ext>
            </a:extLst>
          </p:cNvPr>
          <p:cNvGraphicFramePr>
            <a:graphicFrameLocks noGrp="1"/>
          </p:cNvGraphicFramePr>
          <p:nvPr>
            <p:ph idx="1"/>
            <p:extLst>
              <p:ext uri="{D42A27DB-BD31-4B8C-83A1-F6EECF244321}">
                <p14:modId xmlns:p14="http://schemas.microsoft.com/office/powerpoint/2010/main" val="870275869"/>
              </p:ext>
            </p:extLst>
          </p:nvPr>
        </p:nvGraphicFramePr>
        <p:xfrm>
          <a:off x="1864509" y="742854"/>
          <a:ext cx="10242430" cy="6765645"/>
        </p:xfrm>
        <a:graphic>
          <a:graphicData uri="http://schemas.openxmlformats.org/drawingml/2006/table">
            <a:tbl>
              <a:tblPr firstRow="1" bandRow="1">
                <a:tableStyleId>{3B4B98B0-60AC-42C2-AFA5-B58CD77FA1E5}</a:tableStyleId>
              </a:tblPr>
              <a:tblGrid>
                <a:gridCol w="917997">
                  <a:extLst>
                    <a:ext uri="{9D8B030D-6E8A-4147-A177-3AD203B41FA5}">
                      <a16:colId xmlns:a16="http://schemas.microsoft.com/office/drawing/2014/main" val="3899773354"/>
                    </a:ext>
                  </a:extLst>
                </a:gridCol>
                <a:gridCol w="2515138">
                  <a:extLst>
                    <a:ext uri="{9D8B030D-6E8A-4147-A177-3AD203B41FA5}">
                      <a16:colId xmlns:a16="http://schemas.microsoft.com/office/drawing/2014/main" val="2212436916"/>
                    </a:ext>
                  </a:extLst>
                </a:gridCol>
                <a:gridCol w="1310326">
                  <a:extLst>
                    <a:ext uri="{9D8B030D-6E8A-4147-A177-3AD203B41FA5}">
                      <a16:colId xmlns:a16="http://schemas.microsoft.com/office/drawing/2014/main" val="299238365"/>
                    </a:ext>
                  </a:extLst>
                </a:gridCol>
                <a:gridCol w="5498969">
                  <a:extLst>
                    <a:ext uri="{9D8B030D-6E8A-4147-A177-3AD203B41FA5}">
                      <a16:colId xmlns:a16="http://schemas.microsoft.com/office/drawing/2014/main" val="3999346707"/>
                    </a:ext>
                  </a:extLst>
                </a:gridCol>
              </a:tblGrid>
              <a:tr h="425805">
                <a:tc>
                  <a:txBody>
                    <a:bodyPr/>
                    <a:lstStyle/>
                    <a:p>
                      <a:r>
                        <a:rPr lang="en-US" sz="2000" dirty="0"/>
                        <a:t>No.</a:t>
                      </a:r>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Activity/Program</a:t>
                      </a:r>
                    </a:p>
                  </a:txBody>
                  <a:tcPr/>
                </a:tc>
                <a:tc>
                  <a:txBody>
                    <a:bodyPr/>
                    <a:lstStyle/>
                    <a:p>
                      <a:r>
                        <a:rPr lang="en-US" sz="2000" dirty="0">
                          <a:latin typeface="Century" panose="02040604050505020304" pitchFamily="18" charset="0"/>
                        </a:rPr>
                        <a:t>Utility</a:t>
                      </a:r>
                    </a:p>
                  </a:txBody>
                  <a:tcPr/>
                </a:tc>
                <a:tc>
                  <a:txBody>
                    <a:bodyPr/>
                    <a:lstStyle/>
                    <a:p>
                      <a:pPr algn="ctr"/>
                      <a:r>
                        <a:rPr lang="en-US" sz="2000" dirty="0">
                          <a:latin typeface="Century" panose="02040604050505020304" pitchFamily="18" charset="0"/>
                        </a:rPr>
                        <a:t>Observations</a:t>
                      </a:r>
                    </a:p>
                  </a:txBody>
                  <a:tcPr/>
                </a:tc>
                <a:extLst>
                  <a:ext uri="{0D108BD9-81ED-4DB2-BD59-A6C34878D82A}">
                    <a16:rowId xmlns:a16="http://schemas.microsoft.com/office/drawing/2014/main" val="3959218661"/>
                  </a:ext>
                </a:extLst>
              </a:tr>
              <a:tr h="2032669">
                <a:tc>
                  <a:txBody>
                    <a:bodyPr/>
                    <a:lstStyle/>
                    <a:p>
                      <a:r>
                        <a:rPr lang="en-US" sz="2000" dirty="0"/>
                        <a:t>1.</a:t>
                      </a:r>
                      <a:endParaRPr lang="en-US" sz="2000" dirty="0">
                        <a:latin typeface="Century" panose="02040604050505020304" pitchFamily="18" charset="0"/>
                      </a:endParaRPr>
                    </a:p>
                  </a:txBody>
                  <a:tcPr/>
                </a:tc>
                <a:tc>
                  <a:txBody>
                    <a:bodyPr/>
                    <a:lstStyle/>
                    <a:p>
                      <a:r>
                        <a:rPr lang="en-US" sz="2000" dirty="0"/>
                        <a:t>Customer Service Center Monitoring</a:t>
                      </a:r>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NEDCo</a:t>
                      </a:r>
                    </a:p>
                  </a:txBody>
                  <a:tcPr/>
                </a:tc>
                <a:tc>
                  <a:txBody>
                    <a:bodyPr/>
                    <a:lstStyle/>
                    <a:p>
                      <a:r>
                        <a:rPr lang="en-US" sz="2000" dirty="0">
                          <a:latin typeface="Century" panose="02040604050505020304" pitchFamily="18" charset="0"/>
                        </a:rPr>
                        <a:t>Confined space for office operations, some stations are not accessible to physically challenge customers, faded or no signages for outstation, poor security for bonded cashiers at some outstations, no impress for office operations, delayed NSC due to short supply of meters and the non-functionality of the eGIS</a:t>
                      </a:r>
                    </a:p>
                  </a:txBody>
                  <a:tcPr/>
                </a:tc>
                <a:extLst>
                  <a:ext uri="{0D108BD9-81ED-4DB2-BD59-A6C34878D82A}">
                    <a16:rowId xmlns:a16="http://schemas.microsoft.com/office/drawing/2014/main" val="2633499056"/>
                  </a:ext>
                </a:extLst>
              </a:tr>
              <a:tr h="563270">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Short supply of prepaid cards, staffing and vehicular challenges</a:t>
                      </a:r>
                    </a:p>
                  </a:txBody>
                  <a:tcPr/>
                </a:tc>
                <a:extLst>
                  <a:ext uri="{0D108BD9-81ED-4DB2-BD59-A6C34878D82A}">
                    <a16:rowId xmlns:a16="http://schemas.microsoft.com/office/drawing/2014/main" val="2719508245"/>
                  </a:ext>
                </a:extLst>
              </a:tr>
              <a:tr h="1297970">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GWL</a:t>
                      </a:r>
                    </a:p>
                  </a:txBody>
                  <a:tcPr/>
                </a:tc>
                <a:tc>
                  <a:txBody>
                    <a:bodyPr/>
                    <a:lstStyle/>
                    <a:p>
                      <a:r>
                        <a:rPr lang="en-US" sz="2000" dirty="0">
                          <a:latin typeface="Century" panose="02040604050505020304" pitchFamily="18" charset="0"/>
                        </a:rPr>
                        <a:t>Poor outlook, poor staffing especially customer care assistants and short supply of meters and materials for connection resulting in thousands of customers placed on estimates.</a:t>
                      </a:r>
                    </a:p>
                  </a:txBody>
                  <a:tcPr/>
                </a:tc>
                <a:extLst>
                  <a:ext uri="{0D108BD9-81ED-4DB2-BD59-A6C34878D82A}">
                    <a16:rowId xmlns:a16="http://schemas.microsoft.com/office/drawing/2014/main" val="647747659"/>
                  </a:ext>
                </a:extLst>
              </a:tr>
              <a:tr h="318370">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extLst>
                  <a:ext uri="{0D108BD9-81ED-4DB2-BD59-A6C34878D82A}">
                    <a16:rowId xmlns:a16="http://schemas.microsoft.com/office/drawing/2014/main" val="1572994735"/>
                  </a:ext>
                </a:extLst>
              </a:tr>
              <a:tr h="318370">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 </a:t>
                      </a:r>
                    </a:p>
                  </a:txBody>
                  <a:tcPr/>
                </a:tc>
                <a:extLst>
                  <a:ext uri="{0D108BD9-81ED-4DB2-BD59-A6C34878D82A}">
                    <a16:rowId xmlns:a16="http://schemas.microsoft.com/office/drawing/2014/main" val="1039806125"/>
                  </a:ext>
                </a:extLst>
              </a:tr>
              <a:tr h="563270">
                <a:tc>
                  <a:txBody>
                    <a:bodyPr/>
                    <a:lstStyle/>
                    <a:p>
                      <a:endParaRPr lang="en-US" sz="2000" b="1" dirty="0"/>
                    </a:p>
                    <a:p>
                      <a:endParaRPr lang="en-US" sz="2000" b="1" dirty="0">
                        <a:latin typeface="Century" panose="02040604050505020304" pitchFamily="18" charset="0"/>
                      </a:endParaRPr>
                    </a:p>
                  </a:txBody>
                  <a:tcPr/>
                </a:tc>
                <a:tc>
                  <a:txBody>
                    <a:bodyPr/>
                    <a:lstStyle/>
                    <a:p>
                      <a:endParaRPr lang="en-US" sz="2000" b="1" dirty="0"/>
                    </a:p>
                    <a:p>
                      <a:endParaRPr lang="en-US" sz="2000" b="1" dirty="0">
                        <a:latin typeface="Century" panose="02040604050505020304" pitchFamily="18" charset="0"/>
                      </a:endParaRPr>
                    </a:p>
                  </a:txBody>
                  <a:tcPr/>
                </a:tc>
                <a:tc>
                  <a:txBody>
                    <a:bodyPr/>
                    <a:lstStyle/>
                    <a:p>
                      <a:endParaRPr lang="en-US" sz="2000" b="1" dirty="0"/>
                    </a:p>
                    <a:p>
                      <a:endParaRPr lang="en-US" sz="2000" b="1" dirty="0">
                        <a:latin typeface="Century" panose="02040604050505020304" pitchFamily="18" charset="0"/>
                      </a:endParaRPr>
                    </a:p>
                  </a:txBody>
                  <a:tcPr/>
                </a:tc>
                <a:tc>
                  <a:txBody>
                    <a:bodyPr/>
                    <a:lstStyle/>
                    <a:p>
                      <a:endParaRPr lang="en-US" sz="2000" b="1" dirty="0"/>
                    </a:p>
                    <a:p>
                      <a:endParaRPr lang="en-US" sz="2000" b="1" dirty="0">
                        <a:latin typeface="Century" panose="02040604050505020304" pitchFamily="18" charset="0"/>
                      </a:endParaRPr>
                    </a:p>
                  </a:txBody>
                  <a:tcPr/>
                </a:tc>
                <a:extLst>
                  <a:ext uri="{0D108BD9-81ED-4DB2-BD59-A6C34878D82A}">
                    <a16:rowId xmlns:a16="http://schemas.microsoft.com/office/drawing/2014/main" val="922755304"/>
                  </a:ext>
                </a:extLst>
              </a:tr>
            </a:tbl>
          </a:graphicData>
        </a:graphic>
      </p:graphicFrame>
    </p:spTree>
    <p:extLst>
      <p:ext uri="{BB962C8B-B14F-4D97-AF65-F5344CB8AC3E}">
        <p14:creationId xmlns:p14="http://schemas.microsoft.com/office/powerpoint/2010/main" val="3006523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EA7B-F11B-EAF4-3161-E3626B41252D}"/>
              </a:ext>
            </a:extLst>
          </p:cNvPr>
          <p:cNvSpPr>
            <a:spLocks noGrp="1"/>
          </p:cNvSpPr>
          <p:nvPr>
            <p:ph type="title"/>
          </p:nvPr>
        </p:nvSpPr>
        <p:spPr>
          <a:xfrm>
            <a:off x="2424223" y="0"/>
            <a:ext cx="8929577" cy="858982"/>
          </a:xfrm>
        </p:spPr>
        <p:txBody>
          <a:bodyPr>
            <a:normAutofit/>
          </a:bodyPr>
          <a:lstStyle/>
          <a:p>
            <a:pPr algn="ctr"/>
            <a:r>
              <a:rPr lang="en-US" dirty="0">
                <a:latin typeface="Century" panose="02040604050505020304" pitchFamily="18" charset="0"/>
              </a:rPr>
              <a:t>Key Observations </a:t>
            </a:r>
          </a:p>
        </p:txBody>
      </p:sp>
      <p:graphicFrame>
        <p:nvGraphicFramePr>
          <p:cNvPr id="6" name="Table 7">
            <a:extLst>
              <a:ext uri="{FF2B5EF4-FFF2-40B4-BE49-F238E27FC236}">
                <a16:creationId xmlns:a16="http://schemas.microsoft.com/office/drawing/2014/main" id="{B39CBE6D-3F0C-D2DB-4E05-6931774453A3}"/>
              </a:ext>
            </a:extLst>
          </p:cNvPr>
          <p:cNvGraphicFramePr>
            <a:graphicFrameLocks noGrp="1"/>
          </p:cNvGraphicFramePr>
          <p:nvPr>
            <p:ph idx="1"/>
            <p:extLst>
              <p:ext uri="{D42A27DB-BD31-4B8C-83A1-F6EECF244321}">
                <p14:modId xmlns:p14="http://schemas.microsoft.com/office/powerpoint/2010/main" val="2010256024"/>
              </p:ext>
            </p:extLst>
          </p:nvPr>
        </p:nvGraphicFramePr>
        <p:xfrm>
          <a:off x="1864509" y="742853"/>
          <a:ext cx="10242430" cy="7655155"/>
        </p:xfrm>
        <a:graphic>
          <a:graphicData uri="http://schemas.openxmlformats.org/drawingml/2006/table">
            <a:tbl>
              <a:tblPr firstRow="1" bandRow="1">
                <a:tableStyleId>{3B4B98B0-60AC-42C2-AFA5-B58CD77FA1E5}</a:tableStyleId>
              </a:tblPr>
              <a:tblGrid>
                <a:gridCol w="917997">
                  <a:extLst>
                    <a:ext uri="{9D8B030D-6E8A-4147-A177-3AD203B41FA5}">
                      <a16:colId xmlns:a16="http://schemas.microsoft.com/office/drawing/2014/main" val="3899773354"/>
                    </a:ext>
                  </a:extLst>
                </a:gridCol>
                <a:gridCol w="2515138">
                  <a:extLst>
                    <a:ext uri="{9D8B030D-6E8A-4147-A177-3AD203B41FA5}">
                      <a16:colId xmlns:a16="http://schemas.microsoft.com/office/drawing/2014/main" val="2212436916"/>
                    </a:ext>
                  </a:extLst>
                </a:gridCol>
                <a:gridCol w="1310326">
                  <a:extLst>
                    <a:ext uri="{9D8B030D-6E8A-4147-A177-3AD203B41FA5}">
                      <a16:colId xmlns:a16="http://schemas.microsoft.com/office/drawing/2014/main" val="299238365"/>
                    </a:ext>
                  </a:extLst>
                </a:gridCol>
                <a:gridCol w="5498969">
                  <a:extLst>
                    <a:ext uri="{9D8B030D-6E8A-4147-A177-3AD203B41FA5}">
                      <a16:colId xmlns:a16="http://schemas.microsoft.com/office/drawing/2014/main" val="3999346707"/>
                    </a:ext>
                  </a:extLst>
                </a:gridCol>
              </a:tblGrid>
              <a:tr h="511789">
                <a:tc>
                  <a:txBody>
                    <a:bodyPr/>
                    <a:lstStyle/>
                    <a:p>
                      <a:r>
                        <a:rPr lang="en-US" sz="2000" dirty="0"/>
                        <a:t>No.</a:t>
                      </a:r>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Activity/Program</a:t>
                      </a:r>
                    </a:p>
                  </a:txBody>
                  <a:tcPr/>
                </a:tc>
                <a:tc>
                  <a:txBody>
                    <a:bodyPr/>
                    <a:lstStyle/>
                    <a:p>
                      <a:r>
                        <a:rPr lang="en-US" sz="2000" dirty="0">
                          <a:latin typeface="Century" panose="02040604050505020304" pitchFamily="18" charset="0"/>
                        </a:rPr>
                        <a:t>Utility</a:t>
                      </a:r>
                    </a:p>
                  </a:txBody>
                  <a:tcPr/>
                </a:tc>
                <a:tc>
                  <a:txBody>
                    <a:bodyPr/>
                    <a:lstStyle/>
                    <a:p>
                      <a:pPr algn="ctr"/>
                      <a:r>
                        <a:rPr lang="en-US" sz="2000" dirty="0">
                          <a:latin typeface="Century" panose="02040604050505020304" pitchFamily="18" charset="0"/>
                        </a:rPr>
                        <a:t>Observations</a:t>
                      </a:r>
                    </a:p>
                  </a:txBody>
                  <a:tcPr/>
                </a:tc>
                <a:extLst>
                  <a:ext uri="{0D108BD9-81ED-4DB2-BD59-A6C34878D82A}">
                    <a16:rowId xmlns:a16="http://schemas.microsoft.com/office/drawing/2014/main" val="3959218661"/>
                  </a:ext>
                </a:extLst>
              </a:tr>
              <a:tr h="985615">
                <a:tc>
                  <a:txBody>
                    <a:bodyPr/>
                    <a:lstStyle/>
                    <a:p>
                      <a:r>
                        <a:rPr lang="en-US" sz="2000" dirty="0"/>
                        <a:t>2.</a:t>
                      </a:r>
                      <a:endParaRPr lang="en-US" sz="2000" dirty="0">
                        <a:latin typeface="Century" panose="02040604050505020304" pitchFamily="18" charset="0"/>
                      </a:endParaRPr>
                    </a:p>
                  </a:txBody>
                  <a:tcPr/>
                </a:tc>
                <a:tc>
                  <a:txBody>
                    <a:bodyPr/>
                    <a:lstStyle/>
                    <a:p>
                      <a:r>
                        <a:rPr lang="en-US" sz="2000" dirty="0"/>
                        <a:t>Community Monitoring</a:t>
                      </a:r>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NEDCo</a:t>
                      </a:r>
                    </a:p>
                  </a:txBody>
                  <a:tcPr/>
                </a:tc>
                <a:tc>
                  <a:txBody>
                    <a:bodyPr/>
                    <a:lstStyle/>
                    <a:p>
                      <a:r>
                        <a:rPr lang="en-US" sz="2000" dirty="0">
                          <a:latin typeface="Century" panose="02040604050505020304" pitchFamily="18" charset="0"/>
                        </a:rPr>
                        <a:t>Persistent phase offs, outages and voltage fluctuations especially during the heat season. Inconsistent meter reading and bill delivery(accumulated billing). Removal of service wires during disconnections to be replaced by customers. Payment for bills not reflecting resulting in unlawful disconnections. Poor response time for faults</a:t>
                      </a:r>
                    </a:p>
                  </a:txBody>
                  <a:tcPr/>
                </a:tc>
                <a:extLst>
                  <a:ext uri="{0D108BD9-81ED-4DB2-BD59-A6C34878D82A}">
                    <a16:rowId xmlns:a16="http://schemas.microsoft.com/office/drawing/2014/main" val="2633499056"/>
                  </a:ext>
                </a:extLst>
              </a:tr>
              <a:tr h="592274">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Fading receipts from NEDCo making reconciliation difficult during revenue mobilization exercises. Improved awareness of the commission in the visited comm</a:t>
                      </a:r>
                    </a:p>
                  </a:txBody>
                  <a:tcPr/>
                </a:tc>
                <a:extLst>
                  <a:ext uri="{0D108BD9-81ED-4DB2-BD59-A6C34878D82A}">
                    <a16:rowId xmlns:a16="http://schemas.microsoft.com/office/drawing/2014/main" val="2719508245"/>
                  </a:ext>
                </a:extLst>
              </a:tr>
              <a:tr h="738437">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Lack of education regarding billing, metering and disconnection procedures as well as poor publicity of NEDCo’s fault contacts</a:t>
                      </a:r>
                    </a:p>
                  </a:txBody>
                  <a:tcPr/>
                </a:tc>
                <a:extLst>
                  <a:ext uri="{0D108BD9-81ED-4DB2-BD59-A6C34878D82A}">
                    <a16:rowId xmlns:a16="http://schemas.microsoft.com/office/drawing/2014/main" val="647747659"/>
                  </a:ext>
                </a:extLst>
              </a:tr>
              <a:tr h="738437">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extLst>
                  <a:ext uri="{0D108BD9-81ED-4DB2-BD59-A6C34878D82A}">
                    <a16:rowId xmlns:a16="http://schemas.microsoft.com/office/drawing/2014/main" val="1572994735"/>
                  </a:ext>
                </a:extLst>
              </a:tr>
              <a:tr h="560363">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 </a:t>
                      </a:r>
                    </a:p>
                  </a:txBody>
                  <a:tcPr/>
                </a:tc>
                <a:extLst>
                  <a:ext uri="{0D108BD9-81ED-4DB2-BD59-A6C34878D82A}">
                    <a16:rowId xmlns:a16="http://schemas.microsoft.com/office/drawing/2014/main" val="1039806125"/>
                  </a:ext>
                </a:extLst>
              </a:tr>
              <a:tr h="998246">
                <a:tc>
                  <a:txBody>
                    <a:bodyPr/>
                    <a:lstStyle/>
                    <a:p>
                      <a:endParaRPr lang="en-US" sz="2000" b="1" dirty="0"/>
                    </a:p>
                    <a:p>
                      <a:endParaRPr lang="en-US" sz="2000" b="1" dirty="0">
                        <a:latin typeface="Century" panose="02040604050505020304" pitchFamily="18" charset="0"/>
                      </a:endParaRPr>
                    </a:p>
                  </a:txBody>
                  <a:tcPr/>
                </a:tc>
                <a:tc>
                  <a:txBody>
                    <a:bodyPr/>
                    <a:lstStyle/>
                    <a:p>
                      <a:endParaRPr lang="en-US" sz="2000" b="1" dirty="0"/>
                    </a:p>
                    <a:p>
                      <a:endParaRPr lang="en-US" sz="2000" b="1" dirty="0">
                        <a:latin typeface="Century" panose="02040604050505020304" pitchFamily="18" charset="0"/>
                      </a:endParaRPr>
                    </a:p>
                  </a:txBody>
                  <a:tcPr/>
                </a:tc>
                <a:tc>
                  <a:txBody>
                    <a:bodyPr/>
                    <a:lstStyle/>
                    <a:p>
                      <a:endParaRPr lang="en-US" sz="2000" b="1" dirty="0"/>
                    </a:p>
                    <a:p>
                      <a:endParaRPr lang="en-US" sz="2000" b="1" dirty="0">
                        <a:latin typeface="Century" panose="02040604050505020304" pitchFamily="18" charset="0"/>
                      </a:endParaRPr>
                    </a:p>
                  </a:txBody>
                  <a:tcPr/>
                </a:tc>
                <a:tc>
                  <a:txBody>
                    <a:bodyPr/>
                    <a:lstStyle/>
                    <a:p>
                      <a:endParaRPr lang="en-US" sz="2000" b="1" dirty="0"/>
                    </a:p>
                    <a:p>
                      <a:endParaRPr lang="en-US" sz="2000" b="1" dirty="0">
                        <a:latin typeface="Century" panose="02040604050505020304" pitchFamily="18" charset="0"/>
                      </a:endParaRPr>
                    </a:p>
                  </a:txBody>
                  <a:tcPr/>
                </a:tc>
                <a:extLst>
                  <a:ext uri="{0D108BD9-81ED-4DB2-BD59-A6C34878D82A}">
                    <a16:rowId xmlns:a16="http://schemas.microsoft.com/office/drawing/2014/main" val="922755304"/>
                  </a:ext>
                </a:extLst>
              </a:tr>
            </a:tbl>
          </a:graphicData>
        </a:graphic>
      </p:graphicFrame>
    </p:spTree>
    <p:extLst>
      <p:ext uri="{BB962C8B-B14F-4D97-AF65-F5344CB8AC3E}">
        <p14:creationId xmlns:p14="http://schemas.microsoft.com/office/powerpoint/2010/main" val="1373551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EA7B-F11B-EAF4-3161-E3626B41252D}"/>
              </a:ext>
            </a:extLst>
          </p:cNvPr>
          <p:cNvSpPr>
            <a:spLocks noGrp="1"/>
          </p:cNvSpPr>
          <p:nvPr>
            <p:ph type="title"/>
          </p:nvPr>
        </p:nvSpPr>
        <p:spPr>
          <a:xfrm>
            <a:off x="2424223" y="0"/>
            <a:ext cx="8929577" cy="858982"/>
          </a:xfrm>
        </p:spPr>
        <p:txBody>
          <a:bodyPr>
            <a:normAutofit/>
          </a:bodyPr>
          <a:lstStyle/>
          <a:p>
            <a:pPr algn="ctr"/>
            <a:r>
              <a:rPr lang="en-US" dirty="0">
                <a:latin typeface="Century" panose="02040604050505020304" pitchFamily="18" charset="0"/>
              </a:rPr>
              <a:t>Key Observations </a:t>
            </a:r>
          </a:p>
        </p:txBody>
      </p:sp>
      <p:graphicFrame>
        <p:nvGraphicFramePr>
          <p:cNvPr id="6" name="Table 7">
            <a:extLst>
              <a:ext uri="{FF2B5EF4-FFF2-40B4-BE49-F238E27FC236}">
                <a16:creationId xmlns:a16="http://schemas.microsoft.com/office/drawing/2014/main" id="{B39CBE6D-3F0C-D2DB-4E05-6931774453A3}"/>
              </a:ext>
            </a:extLst>
          </p:cNvPr>
          <p:cNvGraphicFramePr>
            <a:graphicFrameLocks noGrp="1"/>
          </p:cNvGraphicFramePr>
          <p:nvPr>
            <p:ph idx="1"/>
            <p:extLst>
              <p:ext uri="{D42A27DB-BD31-4B8C-83A1-F6EECF244321}">
                <p14:modId xmlns:p14="http://schemas.microsoft.com/office/powerpoint/2010/main" val="3569949963"/>
              </p:ext>
            </p:extLst>
          </p:nvPr>
        </p:nvGraphicFramePr>
        <p:xfrm>
          <a:off x="1864509" y="742853"/>
          <a:ext cx="10242430" cy="7014755"/>
        </p:xfrm>
        <a:graphic>
          <a:graphicData uri="http://schemas.openxmlformats.org/drawingml/2006/table">
            <a:tbl>
              <a:tblPr firstRow="1" bandRow="1">
                <a:tableStyleId>{3B4B98B0-60AC-42C2-AFA5-B58CD77FA1E5}</a:tableStyleId>
              </a:tblPr>
              <a:tblGrid>
                <a:gridCol w="917997">
                  <a:extLst>
                    <a:ext uri="{9D8B030D-6E8A-4147-A177-3AD203B41FA5}">
                      <a16:colId xmlns:a16="http://schemas.microsoft.com/office/drawing/2014/main" val="3899773354"/>
                    </a:ext>
                  </a:extLst>
                </a:gridCol>
                <a:gridCol w="2515138">
                  <a:extLst>
                    <a:ext uri="{9D8B030D-6E8A-4147-A177-3AD203B41FA5}">
                      <a16:colId xmlns:a16="http://schemas.microsoft.com/office/drawing/2014/main" val="2212436916"/>
                    </a:ext>
                  </a:extLst>
                </a:gridCol>
                <a:gridCol w="1310326">
                  <a:extLst>
                    <a:ext uri="{9D8B030D-6E8A-4147-A177-3AD203B41FA5}">
                      <a16:colId xmlns:a16="http://schemas.microsoft.com/office/drawing/2014/main" val="299238365"/>
                    </a:ext>
                  </a:extLst>
                </a:gridCol>
                <a:gridCol w="5498969">
                  <a:extLst>
                    <a:ext uri="{9D8B030D-6E8A-4147-A177-3AD203B41FA5}">
                      <a16:colId xmlns:a16="http://schemas.microsoft.com/office/drawing/2014/main" val="3999346707"/>
                    </a:ext>
                  </a:extLst>
                </a:gridCol>
              </a:tblGrid>
              <a:tr h="561714">
                <a:tc>
                  <a:txBody>
                    <a:bodyPr/>
                    <a:lstStyle/>
                    <a:p>
                      <a:r>
                        <a:rPr lang="en-US" sz="2000" dirty="0"/>
                        <a:t>No.</a:t>
                      </a:r>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Activity/Program</a:t>
                      </a:r>
                    </a:p>
                  </a:txBody>
                  <a:tcPr/>
                </a:tc>
                <a:tc>
                  <a:txBody>
                    <a:bodyPr/>
                    <a:lstStyle/>
                    <a:p>
                      <a:r>
                        <a:rPr lang="en-US" sz="2000" dirty="0">
                          <a:latin typeface="Century" panose="02040604050505020304" pitchFamily="18" charset="0"/>
                        </a:rPr>
                        <a:t>Utility</a:t>
                      </a:r>
                    </a:p>
                  </a:txBody>
                  <a:tcPr/>
                </a:tc>
                <a:tc>
                  <a:txBody>
                    <a:bodyPr/>
                    <a:lstStyle/>
                    <a:p>
                      <a:pPr algn="ctr"/>
                      <a:r>
                        <a:rPr lang="en-US" sz="2000" dirty="0">
                          <a:latin typeface="Century" panose="02040604050505020304" pitchFamily="18" charset="0"/>
                        </a:rPr>
                        <a:t>Observations</a:t>
                      </a:r>
                    </a:p>
                  </a:txBody>
                  <a:tcPr/>
                </a:tc>
                <a:extLst>
                  <a:ext uri="{0D108BD9-81ED-4DB2-BD59-A6C34878D82A}">
                    <a16:rowId xmlns:a16="http://schemas.microsoft.com/office/drawing/2014/main" val="3959218661"/>
                  </a:ext>
                </a:extLst>
              </a:tr>
              <a:tr h="1103959">
                <a:tc>
                  <a:txBody>
                    <a:bodyPr/>
                    <a:lstStyle/>
                    <a:p>
                      <a:r>
                        <a:rPr lang="en-US" sz="2000" dirty="0"/>
                        <a:t>3.</a:t>
                      </a:r>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Third Party Vending station Monitoring</a:t>
                      </a:r>
                    </a:p>
                  </a:txBody>
                  <a:tcPr/>
                </a:tc>
                <a:tc>
                  <a:txBody>
                    <a:bodyPr/>
                    <a:lstStyle/>
                    <a:p>
                      <a:r>
                        <a:rPr lang="en-US" sz="2000" dirty="0">
                          <a:latin typeface="Century" panose="02040604050505020304" pitchFamily="18" charset="0"/>
                        </a:rPr>
                        <a:t>NEDCo</a:t>
                      </a:r>
                    </a:p>
                  </a:txBody>
                  <a:tcPr/>
                </a:tc>
                <a:tc>
                  <a:txBody>
                    <a:bodyPr/>
                    <a:lstStyle/>
                    <a:p>
                      <a:pPr marL="342900" indent="-342900">
                        <a:buFont typeface="Wingdings" panose="05000000000000000000" pitchFamily="2" charset="2"/>
                        <a:buChar char="ü"/>
                      </a:pPr>
                      <a:r>
                        <a:rPr lang="en-US" sz="2000" dirty="0">
                          <a:latin typeface="Century" panose="02040604050505020304" pitchFamily="18" charset="0"/>
                        </a:rPr>
                        <a:t>Short supply of POS devices for vending operations for damaged ones. </a:t>
                      </a:r>
                    </a:p>
                    <a:p>
                      <a:pPr marL="342900" indent="-342900">
                        <a:buFont typeface="Wingdings" panose="05000000000000000000" pitchFamily="2" charset="2"/>
                        <a:buChar char="ü"/>
                      </a:pPr>
                      <a:r>
                        <a:rPr lang="en-US" sz="2000" dirty="0">
                          <a:latin typeface="Century" panose="02040604050505020304" pitchFamily="18" charset="0"/>
                        </a:rPr>
                        <a:t>Vending platforms allowing some purchased credit to be save to customers account </a:t>
                      </a:r>
                      <a:r>
                        <a:rPr lang="en-US" sz="2000">
                          <a:latin typeface="Century" panose="02040604050505020304" pitchFamily="18" charset="0"/>
                        </a:rPr>
                        <a:t>that allows </a:t>
                      </a:r>
                      <a:r>
                        <a:rPr lang="en-US" sz="2000" dirty="0">
                          <a:latin typeface="Century" panose="02040604050505020304" pitchFamily="18" charset="0"/>
                        </a:rPr>
                        <a:t>vendors to vend from such accounts.    </a:t>
                      </a:r>
                    </a:p>
                  </a:txBody>
                  <a:tcPr/>
                </a:tc>
                <a:extLst>
                  <a:ext uri="{0D108BD9-81ED-4DB2-BD59-A6C34878D82A}">
                    <a16:rowId xmlns:a16="http://schemas.microsoft.com/office/drawing/2014/main" val="2633499056"/>
                  </a:ext>
                </a:extLst>
              </a:tr>
              <a:tr h="650050">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pPr marL="342900" indent="-342900">
                        <a:buFont typeface="Wingdings" panose="05000000000000000000" pitchFamily="2" charset="2"/>
                        <a:buChar char="ü"/>
                      </a:pPr>
                      <a:r>
                        <a:rPr lang="en-US" sz="2000" dirty="0">
                          <a:latin typeface="Century" panose="02040604050505020304" pitchFamily="18" charset="0"/>
                        </a:rPr>
                        <a:t>Inconveniences associated with purchased power not reflecting on the meters of customers due to network challenges</a:t>
                      </a:r>
                    </a:p>
                  </a:txBody>
                  <a:tcPr/>
                </a:tc>
                <a:extLst>
                  <a:ext uri="{0D108BD9-81ED-4DB2-BD59-A6C34878D82A}">
                    <a16:rowId xmlns:a16="http://schemas.microsoft.com/office/drawing/2014/main" val="2719508245"/>
                  </a:ext>
                </a:extLst>
              </a:tr>
              <a:tr h="810471">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dirty="0">
                          <a:latin typeface="Century" panose="02040604050505020304" pitchFamily="18" charset="0"/>
                        </a:rPr>
                        <a:t>Poor awareness of tariff adjustment and its implications on purchased credit</a:t>
                      </a:r>
                    </a:p>
                  </a:txBody>
                  <a:tcPr/>
                </a:tc>
                <a:extLst>
                  <a:ext uri="{0D108BD9-81ED-4DB2-BD59-A6C34878D82A}">
                    <a16:rowId xmlns:a16="http://schemas.microsoft.com/office/drawing/2014/main" val="647747659"/>
                  </a:ext>
                </a:extLst>
              </a:tr>
              <a:tr h="810471">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dirty="0">
                          <a:latin typeface="Century" panose="02040604050505020304" pitchFamily="18" charset="0"/>
                        </a:rPr>
                        <a:t>Improved awareness of the Commission and its operations</a:t>
                      </a:r>
                    </a:p>
                    <a:p>
                      <a:endParaRPr lang="en-US" sz="2000" dirty="0">
                        <a:latin typeface="Century" panose="02040604050505020304" pitchFamily="18" charset="0"/>
                      </a:endParaRPr>
                    </a:p>
                  </a:txBody>
                  <a:tcPr/>
                </a:tc>
                <a:extLst>
                  <a:ext uri="{0D108BD9-81ED-4DB2-BD59-A6C34878D82A}">
                    <a16:rowId xmlns:a16="http://schemas.microsoft.com/office/drawing/2014/main" val="1572994735"/>
                  </a:ext>
                </a:extLst>
              </a:tr>
              <a:tr h="615026">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 </a:t>
                      </a:r>
                    </a:p>
                  </a:txBody>
                  <a:tcPr/>
                </a:tc>
                <a:extLst>
                  <a:ext uri="{0D108BD9-81ED-4DB2-BD59-A6C34878D82A}">
                    <a16:rowId xmlns:a16="http://schemas.microsoft.com/office/drawing/2014/main" val="1039806125"/>
                  </a:ext>
                </a:extLst>
              </a:tr>
              <a:tr h="1095624">
                <a:tc>
                  <a:txBody>
                    <a:bodyPr/>
                    <a:lstStyle/>
                    <a:p>
                      <a:endParaRPr lang="en-US" sz="2000" b="1" dirty="0"/>
                    </a:p>
                    <a:p>
                      <a:endParaRPr lang="en-US" sz="2000" b="1" dirty="0">
                        <a:latin typeface="Century" panose="02040604050505020304" pitchFamily="18" charset="0"/>
                      </a:endParaRPr>
                    </a:p>
                  </a:txBody>
                  <a:tcPr/>
                </a:tc>
                <a:tc>
                  <a:txBody>
                    <a:bodyPr/>
                    <a:lstStyle/>
                    <a:p>
                      <a:endParaRPr lang="en-US" sz="2000" b="1" dirty="0"/>
                    </a:p>
                    <a:p>
                      <a:endParaRPr lang="en-US" sz="2000" b="1" dirty="0">
                        <a:latin typeface="Century" panose="02040604050505020304" pitchFamily="18" charset="0"/>
                      </a:endParaRPr>
                    </a:p>
                  </a:txBody>
                  <a:tcPr/>
                </a:tc>
                <a:tc>
                  <a:txBody>
                    <a:bodyPr/>
                    <a:lstStyle/>
                    <a:p>
                      <a:endParaRPr lang="en-US" sz="2000" b="1" dirty="0"/>
                    </a:p>
                    <a:p>
                      <a:endParaRPr lang="en-US" sz="2000" b="1" dirty="0">
                        <a:latin typeface="Century" panose="02040604050505020304" pitchFamily="18" charset="0"/>
                      </a:endParaRPr>
                    </a:p>
                  </a:txBody>
                  <a:tcPr/>
                </a:tc>
                <a:tc>
                  <a:txBody>
                    <a:bodyPr/>
                    <a:lstStyle/>
                    <a:p>
                      <a:endParaRPr lang="en-US" sz="2000" b="1" dirty="0"/>
                    </a:p>
                    <a:p>
                      <a:endParaRPr lang="en-US" sz="2000" b="1" dirty="0">
                        <a:latin typeface="Century" panose="02040604050505020304" pitchFamily="18" charset="0"/>
                      </a:endParaRPr>
                    </a:p>
                  </a:txBody>
                  <a:tcPr/>
                </a:tc>
                <a:extLst>
                  <a:ext uri="{0D108BD9-81ED-4DB2-BD59-A6C34878D82A}">
                    <a16:rowId xmlns:a16="http://schemas.microsoft.com/office/drawing/2014/main" val="922755304"/>
                  </a:ext>
                </a:extLst>
              </a:tr>
            </a:tbl>
          </a:graphicData>
        </a:graphic>
      </p:graphicFrame>
    </p:spTree>
    <p:extLst>
      <p:ext uri="{BB962C8B-B14F-4D97-AF65-F5344CB8AC3E}">
        <p14:creationId xmlns:p14="http://schemas.microsoft.com/office/powerpoint/2010/main" val="2396604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28FAC-0812-FB9E-BE9E-11327F6EC3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877CAE-B6E5-7BF8-3300-0F654E539559}"/>
              </a:ext>
            </a:extLst>
          </p:cNvPr>
          <p:cNvSpPr>
            <a:spLocks noGrp="1"/>
          </p:cNvSpPr>
          <p:nvPr>
            <p:ph type="title"/>
          </p:nvPr>
        </p:nvSpPr>
        <p:spPr>
          <a:xfrm>
            <a:off x="1838228" y="132213"/>
            <a:ext cx="10020692" cy="695924"/>
          </a:xfrm>
        </p:spPr>
        <p:txBody>
          <a:bodyPr>
            <a:normAutofit fontScale="90000"/>
          </a:bodyPr>
          <a:lstStyle/>
          <a:p>
            <a:pPr algn="ctr"/>
            <a:r>
              <a:rPr lang="en-US" sz="3200" dirty="0"/>
              <a:t>Monitoring Programs(Outstation and Community Monitoring)</a:t>
            </a:r>
          </a:p>
        </p:txBody>
      </p:sp>
      <p:pic>
        <p:nvPicPr>
          <p:cNvPr id="3" name="Picture 2">
            <a:extLst>
              <a:ext uri="{FF2B5EF4-FFF2-40B4-BE49-F238E27FC236}">
                <a16:creationId xmlns:a16="http://schemas.microsoft.com/office/drawing/2014/main" id="{FAEB06CE-83B9-257D-4B4E-8D9AE1F20D5E}"/>
              </a:ext>
            </a:extLst>
          </p:cNvPr>
          <p:cNvPicPr>
            <a:picLocks noChangeAspect="1"/>
          </p:cNvPicPr>
          <p:nvPr/>
        </p:nvPicPr>
        <p:blipFill>
          <a:blip r:embed="rId3"/>
          <a:stretch>
            <a:fillRect/>
          </a:stretch>
        </p:blipFill>
        <p:spPr>
          <a:xfrm>
            <a:off x="6382871" y="968188"/>
            <a:ext cx="5809129" cy="4300978"/>
          </a:xfrm>
          <a:prstGeom prst="rect">
            <a:avLst/>
          </a:prstGeom>
        </p:spPr>
      </p:pic>
      <p:pic>
        <p:nvPicPr>
          <p:cNvPr id="4" name="Picture 3">
            <a:extLst>
              <a:ext uri="{FF2B5EF4-FFF2-40B4-BE49-F238E27FC236}">
                <a16:creationId xmlns:a16="http://schemas.microsoft.com/office/drawing/2014/main" id="{6A98CF63-260B-9663-665D-C490FFA2E89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8471" y="1147002"/>
            <a:ext cx="2522855" cy="1971675"/>
          </a:xfrm>
          <a:prstGeom prst="rect">
            <a:avLst/>
          </a:prstGeom>
          <a:noFill/>
          <a:ln>
            <a:noFill/>
          </a:ln>
        </p:spPr>
      </p:pic>
      <p:pic>
        <p:nvPicPr>
          <p:cNvPr id="5" name="Picture 4">
            <a:extLst>
              <a:ext uri="{FF2B5EF4-FFF2-40B4-BE49-F238E27FC236}">
                <a16:creationId xmlns:a16="http://schemas.microsoft.com/office/drawing/2014/main" id="{5B1891E3-DA4E-4175-C1E9-3A135225629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1167" y="1147001"/>
            <a:ext cx="2543175" cy="1928263"/>
          </a:xfrm>
          <a:prstGeom prst="rect">
            <a:avLst/>
          </a:prstGeom>
          <a:noFill/>
        </p:spPr>
      </p:pic>
      <p:pic>
        <p:nvPicPr>
          <p:cNvPr id="6" name="Picture 5">
            <a:extLst>
              <a:ext uri="{FF2B5EF4-FFF2-40B4-BE49-F238E27FC236}">
                <a16:creationId xmlns:a16="http://schemas.microsoft.com/office/drawing/2014/main" id="{0ABB7374-E674-2ECE-81B1-6D7E18C920C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335" y="2935213"/>
            <a:ext cx="2542832" cy="2162175"/>
          </a:xfrm>
          <a:prstGeom prst="rect">
            <a:avLst/>
          </a:prstGeom>
          <a:noFill/>
          <a:ln>
            <a:noFill/>
          </a:ln>
        </p:spPr>
      </p:pic>
      <p:pic>
        <p:nvPicPr>
          <p:cNvPr id="7" name="Picture 6">
            <a:extLst>
              <a:ext uri="{FF2B5EF4-FFF2-40B4-BE49-F238E27FC236}">
                <a16:creationId xmlns:a16="http://schemas.microsoft.com/office/drawing/2014/main" id="{0443BF8A-71C1-B262-D30D-C6E8B254971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71167" y="2939862"/>
            <a:ext cx="2522857" cy="2162175"/>
          </a:xfrm>
          <a:prstGeom prst="rect">
            <a:avLst/>
          </a:prstGeom>
          <a:noFill/>
          <a:ln>
            <a:noFill/>
          </a:ln>
        </p:spPr>
      </p:pic>
      <p:pic>
        <p:nvPicPr>
          <p:cNvPr id="9" name="Picture 8">
            <a:extLst>
              <a:ext uri="{FF2B5EF4-FFF2-40B4-BE49-F238E27FC236}">
                <a16:creationId xmlns:a16="http://schemas.microsoft.com/office/drawing/2014/main" id="{784CEB70-1CB3-4565-9F28-25DA42EA94EF}"/>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29260" y="5097389"/>
            <a:ext cx="2767965" cy="1760612"/>
          </a:xfrm>
          <a:prstGeom prst="rect">
            <a:avLst/>
          </a:prstGeom>
          <a:noFill/>
          <a:ln>
            <a:noFill/>
          </a:ln>
        </p:spPr>
      </p:pic>
      <p:pic>
        <p:nvPicPr>
          <p:cNvPr id="10" name="Picture 9">
            <a:extLst>
              <a:ext uri="{FF2B5EF4-FFF2-40B4-BE49-F238E27FC236}">
                <a16:creationId xmlns:a16="http://schemas.microsoft.com/office/drawing/2014/main" id="{84C474B1-BF0C-49B2-A7FD-C562AC3BD984}"/>
              </a:ext>
            </a:extLst>
          </p:cNvPr>
          <p:cNvPicPr/>
          <p:nvPr/>
        </p:nvPicPr>
        <p:blipFill>
          <a:blip r:embed="rId9"/>
          <a:stretch>
            <a:fillRect/>
          </a:stretch>
        </p:blipFill>
        <p:spPr>
          <a:xfrm>
            <a:off x="4397225" y="5097388"/>
            <a:ext cx="2870200" cy="1760612"/>
          </a:xfrm>
          <a:prstGeom prst="rect">
            <a:avLst/>
          </a:prstGeom>
        </p:spPr>
      </p:pic>
      <p:pic>
        <p:nvPicPr>
          <p:cNvPr id="11" name="Picture 10">
            <a:extLst>
              <a:ext uri="{FF2B5EF4-FFF2-40B4-BE49-F238E27FC236}">
                <a16:creationId xmlns:a16="http://schemas.microsoft.com/office/drawing/2014/main" id="{FC1F39D9-E42A-4DD7-A3A3-08360325ABE8}"/>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67425" y="5097386"/>
            <a:ext cx="2923540" cy="1760613"/>
          </a:xfrm>
          <a:prstGeom prst="rect">
            <a:avLst/>
          </a:prstGeom>
          <a:noFill/>
          <a:ln>
            <a:noFill/>
          </a:ln>
        </p:spPr>
      </p:pic>
    </p:spTree>
    <p:extLst>
      <p:ext uri="{BB962C8B-B14F-4D97-AF65-F5344CB8AC3E}">
        <p14:creationId xmlns:p14="http://schemas.microsoft.com/office/powerpoint/2010/main" val="1733321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C2C2F-0A76-57D7-94ED-EFC0351120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088356-6404-D28B-773A-3B92121C81DD}"/>
              </a:ext>
            </a:extLst>
          </p:cNvPr>
          <p:cNvSpPr>
            <a:spLocks noGrp="1"/>
          </p:cNvSpPr>
          <p:nvPr>
            <p:ph type="title"/>
          </p:nvPr>
        </p:nvSpPr>
        <p:spPr>
          <a:xfrm>
            <a:off x="1838228" y="132213"/>
            <a:ext cx="10020692" cy="695924"/>
          </a:xfrm>
        </p:spPr>
        <p:txBody>
          <a:bodyPr>
            <a:normAutofit fontScale="90000"/>
          </a:bodyPr>
          <a:lstStyle/>
          <a:p>
            <a:pPr algn="ctr"/>
            <a:r>
              <a:rPr lang="en-US" sz="3200" dirty="0"/>
              <a:t>Monitoring Programs(Industrial and 3</a:t>
            </a:r>
            <a:r>
              <a:rPr lang="en-US" sz="3200" baseline="30000" dirty="0"/>
              <a:t>rd</a:t>
            </a:r>
            <a:r>
              <a:rPr lang="en-US" sz="3200" dirty="0"/>
              <a:t> Party Vending Station Monitoring)</a:t>
            </a:r>
          </a:p>
        </p:txBody>
      </p:sp>
      <p:pic>
        <p:nvPicPr>
          <p:cNvPr id="3" name="Picture 2">
            <a:extLst>
              <a:ext uri="{FF2B5EF4-FFF2-40B4-BE49-F238E27FC236}">
                <a16:creationId xmlns:a16="http://schemas.microsoft.com/office/drawing/2014/main" id="{89BF2D46-F443-46F4-A0BA-FDA72F8DBCD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3717" y="1010521"/>
            <a:ext cx="3073472" cy="2561590"/>
          </a:xfrm>
          <a:prstGeom prst="rect">
            <a:avLst/>
          </a:prstGeom>
          <a:noFill/>
        </p:spPr>
      </p:pic>
      <p:pic>
        <p:nvPicPr>
          <p:cNvPr id="4" name="Picture 3">
            <a:extLst>
              <a:ext uri="{FF2B5EF4-FFF2-40B4-BE49-F238E27FC236}">
                <a16:creationId xmlns:a16="http://schemas.microsoft.com/office/drawing/2014/main" id="{270D10DD-F16A-47A0-9943-DFFC7354CC9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7188" y="1034651"/>
            <a:ext cx="2790190" cy="2513330"/>
          </a:xfrm>
          <a:prstGeom prst="rect">
            <a:avLst/>
          </a:prstGeom>
          <a:noFill/>
        </p:spPr>
      </p:pic>
      <p:pic>
        <p:nvPicPr>
          <p:cNvPr id="5" name="Picture 4">
            <a:extLst>
              <a:ext uri="{FF2B5EF4-FFF2-40B4-BE49-F238E27FC236}">
                <a16:creationId xmlns:a16="http://schemas.microsoft.com/office/drawing/2014/main" id="{1CA38EA7-12AF-48A1-9891-E4E76AB97C9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857378" y="1010522"/>
            <a:ext cx="3868479" cy="2561590"/>
          </a:xfrm>
          <a:prstGeom prst="rect">
            <a:avLst/>
          </a:prstGeom>
          <a:noFill/>
          <a:ln>
            <a:noFill/>
          </a:ln>
        </p:spPr>
      </p:pic>
      <p:pic>
        <p:nvPicPr>
          <p:cNvPr id="6" name="Picture 5">
            <a:extLst>
              <a:ext uri="{FF2B5EF4-FFF2-40B4-BE49-F238E27FC236}">
                <a16:creationId xmlns:a16="http://schemas.microsoft.com/office/drawing/2014/main" id="{8A3AFCB9-1AAB-495C-962B-9E5CBF2AB6C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993716" y="3596240"/>
            <a:ext cx="2992954" cy="2698234"/>
          </a:xfrm>
          <a:prstGeom prst="rect">
            <a:avLst/>
          </a:prstGeom>
          <a:noFill/>
        </p:spPr>
      </p:pic>
      <p:pic>
        <p:nvPicPr>
          <p:cNvPr id="7" name="Picture 6">
            <a:extLst>
              <a:ext uri="{FF2B5EF4-FFF2-40B4-BE49-F238E27FC236}">
                <a16:creationId xmlns:a16="http://schemas.microsoft.com/office/drawing/2014/main" id="{F842735C-A538-441F-9145-0B4E0BC022D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6670" y="3596239"/>
            <a:ext cx="2819400" cy="2698233"/>
          </a:xfrm>
          <a:prstGeom prst="rect">
            <a:avLst/>
          </a:prstGeom>
          <a:noFill/>
          <a:ln>
            <a:noFill/>
          </a:ln>
        </p:spPr>
      </p:pic>
      <p:pic>
        <p:nvPicPr>
          <p:cNvPr id="8" name="Picture 7">
            <a:extLst>
              <a:ext uri="{FF2B5EF4-FFF2-40B4-BE49-F238E27FC236}">
                <a16:creationId xmlns:a16="http://schemas.microsoft.com/office/drawing/2014/main" id="{71345ABE-FE9D-4F98-8265-BCAA01E9F01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06070" y="3527142"/>
            <a:ext cx="3919787" cy="2767329"/>
          </a:xfrm>
          <a:prstGeom prst="rect">
            <a:avLst/>
          </a:prstGeom>
          <a:noFill/>
          <a:ln>
            <a:noFill/>
          </a:ln>
        </p:spPr>
      </p:pic>
    </p:spTree>
    <p:extLst>
      <p:ext uri="{BB962C8B-B14F-4D97-AF65-F5344CB8AC3E}">
        <p14:creationId xmlns:p14="http://schemas.microsoft.com/office/powerpoint/2010/main" val="1628825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D672B-A06A-0260-1562-CEB712A957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FDE92F-AE93-CFDD-61DB-FC1045002A74}"/>
              </a:ext>
            </a:extLst>
          </p:cNvPr>
          <p:cNvSpPr>
            <a:spLocks noGrp="1"/>
          </p:cNvSpPr>
          <p:nvPr>
            <p:ph type="title"/>
          </p:nvPr>
        </p:nvSpPr>
        <p:spPr>
          <a:xfrm>
            <a:off x="1838228" y="132213"/>
            <a:ext cx="10242430" cy="695924"/>
          </a:xfrm>
        </p:spPr>
        <p:txBody>
          <a:bodyPr>
            <a:normAutofit fontScale="90000"/>
          </a:bodyPr>
          <a:lstStyle/>
          <a:p>
            <a:pPr algn="ctr"/>
            <a:r>
              <a:rPr lang="en-US" sz="3200" dirty="0"/>
              <a:t>	Public Education</a:t>
            </a:r>
            <a:br>
              <a:rPr lang="en-US" sz="3200" dirty="0"/>
            </a:br>
            <a:r>
              <a:rPr lang="en-US" sz="3200" dirty="0"/>
              <a:t>(Planned and Unplanned)</a:t>
            </a:r>
          </a:p>
        </p:txBody>
      </p:sp>
      <p:graphicFrame>
        <p:nvGraphicFramePr>
          <p:cNvPr id="3" name="Table 7">
            <a:extLst>
              <a:ext uri="{FF2B5EF4-FFF2-40B4-BE49-F238E27FC236}">
                <a16:creationId xmlns:a16="http://schemas.microsoft.com/office/drawing/2014/main" id="{033BBBE8-7944-D4A9-6CA5-F050912DA20E}"/>
              </a:ext>
            </a:extLst>
          </p:cNvPr>
          <p:cNvGraphicFramePr>
            <a:graphicFrameLocks noGrp="1"/>
          </p:cNvGraphicFramePr>
          <p:nvPr>
            <p:ph idx="1"/>
            <p:extLst>
              <p:ext uri="{D42A27DB-BD31-4B8C-83A1-F6EECF244321}">
                <p14:modId xmlns:p14="http://schemas.microsoft.com/office/powerpoint/2010/main" val="3963763240"/>
              </p:ext>
            </p:extLst>
          </p:nvPr>
        </p:nvGraphicFramePr>
        <p:xfrm>
          <a:off x="1949570" y="1008667"/>
          <a:ext cx="10242430" cy="5467547"/>
        </p:xfrm>
        <a:graphic>
          <a:graphicData uri="http://schemas.openxmlformats.org/drawingml/2006/table">
            <a:tbl>
              <a:tblPr firstRow="1" bandRow="1">
                <a:tableStyleId>{3B4B98B0-60AC-42C2-AFA5-B58CD77FA1E5}</a:tableStyleId>
              </a:tblPr>
              <a:tblGrid>
                <a:gridCol w="917997">
                  <a:extLst>
                    <a:ext uri="{9D8B030D-6E8A-4147-A177-3AD203B41FA5}">
                      <a16:colId xmlns:a16="http://schemas.microsoft.com/office/drawing/2014/main" val="3899773354"/>
                    </a:ext>
                  </a:extLst>
                </a:gridCol>
                <a:gridCol w="4529290">
                  <a:extLst>
                    <a:ext uri="{9D8B030D-6E8A-4147-A177-3AD203B41FA5}">
                      <a16:colId xmlns:a16="http://schemas.microsoft.com/office/drawing/2014/main" val="2212436916"/>
                    </a:ext>
                  </a:extLst>
                </a:gridCol>
                <a:gridCol w="2453227">
                  <a:extLst>
                    <a:ext uri="{9D8B030D-6E8A-4147-A177-3AD203B41FA5}">
                      <a16:colId xmlns:a16="http://schemas.microsoft.com/office/drawing/2014/main" val="299238365"/>
                    </a:ext>
                  </a:extLst>
                </a:gridCol>
                <a:gridCol w="2341916">
                  <a:extLst>
                    <a:ext uri="{9D8B030D-6E8A-4147-A177-3AD203B41FA5}">
                      <a16:colId xmlns:a16="http://schemas.microsoft.com/office/drawing/2014/main" val="3999346707"/>
                    </a:ext>
                  </a:extLst>
                </a:gridCol>
              </a:tblGrid>
              <a:tr h="1011756">
                <a:tc>
                  <a:txBody>
                    <a:bodyPr/>
                    <a:lstStyle/>
                    <a:p>
                      <a:r>
                        <a:rPr lang="en-US" sz="2000" dirty="0"/>
                        <a:t>No.</a:t>
                      </a:r>
                      <a:endParaRPr lang="en-US" sz="2000" dirty="0">
                        <a:latin typeface="Century" panose="02040604050505020304" pitchFamily="18" charset="0"/>
                      </a:endParaRPr>
                    </a:p>
                  </a:txBody>
                  <a:tcPr/>
                </a:tc>
                <a:tc>
                  <a:txBody>
                    <a:bodyPr/>
                    <a:lstStyle/>
                    <a:p>
                      <a:r>
                        <a:rPr lang="en-US" sz="2000" dirty="0"/>
                        <a:t>Categories</a:t>
                      </a:r>
                      <a:endParaRPr lang="en-US" sz="2000" dirty="0">
                        <a:latin typeface="Century" panose="02040604050505020304" pitchFamily="18" charset="0"/>
                      </a:endParaRPr>
                    </a:p>
                  </a:txBody>
                  <a:tcPr/>
                </a:tc>
                <a:tc>
                  <a:txBody>
                    <a:bodyPr/>
                    <a:lstStyle/>
                    <a:p>
                      <a:r>
                        <a:rPr lang="en-US" sz="2000" dirty="0"/>
                        <a:t>Engagement</a:t>
                      </a:r>
                      <a:endParaRPr lang="en-US" sz="2000" dirty="0">
                        <a:latin typeface="Century" panose="02040604050505020304" pitchFamily="18" charset="0"/>
                      </a:endParaRPr>
                    </a:p>
                  </a:txBody>
                  <a:tcPr/>
                </a:tc>
                <a:tc>
                  <a:txBody>
                    <a:bodyPr/>
                    <a:lstStyle/>
                    <a:p>
                      <a:r>
                        <a:rPr lang="en-US" sz="2000" dirty="0"/>
                        <a:t>Attendance/</a:t>
                      </a:r>
                    </a:p>
                    <a:p>
                      <a:r>
                        <a:rPr lang="en-US" sz="2000" dirty="0"/>
                        <a:t>Participants</a:t>
                      </a:r>
                      <a:endParaRPr lang="en-US" sz="2000" dirty="0">
                        <a:latin typeface="Century" panose="02040604050505020304" pitchFamily="18" charset="0"/>
                      </a:endParaRPr>
                    </a:p>
                  </a:txBody>
                  <a:tcPr/>
                </a:tc>
                <a:extLst>
                  <a:ext uri="{0D108BD9-81ED-4DB2-BD59-A6C34878D82A}">
                    <a16:rowId xmlns:a16="http://schemas.microsoft.com/office/drawing/2014/main" val="3959218661"/>
                  </a:ext>
                </a:extLst>
              </a:tr>
              <a:tr h="753590">
                <a:tc>
                  <a:txBody>
                    <a:bodyPr/>
                    <a:lstStyle/>
                    <a:p>
                      <a:r>
                        <a:rPr lang="en-US" sz="2000" dirty="0"/>
                        <a:t>1.</a:t>
                      </a:r>
                      <a:endParaRPr lang="en-US" sz="2000" dirty="0">
                        <a:latin typeface="Century" panose="02040604050505020304" pitchFamily="18" charset="0"/>
                      </a:endParaRPr>
                    </a:p>
                  </a:txBody>
                  <a:tcPr/>
                </a:tc>
                <a:tc>
                  <a:txBody>
                    <a:bodyPr/>
                    <a:lstStyle/>
                    <a:p>
                      <a:r>
                        <a:rPr lang="en-US" sz="2000" dirty="0"/>
                        <a:t>Communities</a:t>
                      </a:r>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19</a:t>
                      </a:r>
                    </a:p>
                  </a:txBody>
                  <a:tcPr/>
                </a:tc>
                <a:tc>
                  <a:txBody>
                    <a:bodyPr/>
                    <a:lstStyle/>
                    <a:p>
                      <a:r>
                        <a:rPr lang="en-US" sz="2000" dirty="0">
                          <a:latin typeface="Century" panose="02040604050505020304" pitchFamily="18" charset="0"/>
                        </a:rPr>
                        <a:t>722</a:t>
                      </a:r>
                    </a:p>
                  </a:txBody>
                  <a:tcPr/>
                </a:tc>
                <a:extLst>
                  <a:ext uri="{0D108BD9-81ED-4DB2-BD59-A6C34878D82A}">
                    <a16:rowId xmlns:a16="http://schemas.microsoft.com/office/drawing/2014/main" val="2633499056"/>
                  </a:ext>
                </a:extLst>
              </a:tr>
              <a:tr h="604428">
                <a:tc>
                  <a:txBody>
                    <a:bodyPr/>
                    <a:lstStyle/>
                    <a:p>
                      <a:r>
                        <a:rPr lang="en-US" sz="2000" dirty="0"/>
                        <a:t>2.</a:t>
                      </a:r>
                      <a:endParaRPr lang="en-US" sz="2000" dirty="0">
                        <a:latin typeface="Century" panose="02040604050505020304" pitchFamily="18" charset="0"/>
                      </a:endParaRPr>
                    </a:p>
                  </a:txBody>
                  <a:tcPr/>
                </a:tc>
                <a:tc>
                  <a:txBody>
                    <a:bodyPr/>
                    <a:lstStyle/>
                    <a:p>
                      <a:r>
                        <a:rPr lang="en-US" sz="2000" dirty="0"/>
                        <a:t>Media(Radio &amp; Tv)</a:t>
                      </a:r>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7</a:t>
                      </a:r>
                    </a:p>
                  </a:txBody>
                  <a:tcPr/>
                </a:tc>
                <a:tc>
                  <a:txBody>
                    <a:bodyPr/>
                    <a:lstStyle/>
                    <a:p>
                      <a:r>
                        <a:rPr lang="en-US" sz="2000" dirty="0">
                          <a:latin typeface="Century" panose="02040604050505020304" pitchFamily="18" charset="0"/>
                        </a:rPr>
                        <a:t>   -</a:t>
                      </a:r>
                    </a:p>
                  </a:txBody>
                  <a:tcPr/>
                </a:tc>
                <a:extLst>
                  <a:ext uri="{0D108BD9-81ED-4DB2-BD59-A6C34878D82A}">
                    <a16:rowId xmlns:a16="http://schemas.microsoft.com/office/drawing/2014/main" val="2719508245"/>
                  </a:ext>
                </a:extLst>
              </a:tr>
              <a:tr h="753590">
                <a:tc>
                  <a:txBody>
                    <a:bodyPr/>
                    <a:lstStyle/>
                    <a:p>
                      <a:r>
                        <a:rPr lang="en-US" sz="2000" dirty="0"/>
                        <a:t>5.</a:t>
                      </a:r>
                      <a:endParaRPr lang="en-US" sz="2000" dirty="0">
                        <a:latin typeface="Century" panose="02040604050505020304" pitchFamily="18" charset="0"/>
                      </a:endParaRPr>
                    </a:p>
                  </a:txBody>
                  <a:tcPr/>
                </a:tc>
                <a:tc>
                  <a:txBody>
                    <a:bodyPr/>
                    <a:lstStyle/>
                    <a:p>
                      <a:r>
                        <a:rPr lang="en-US" sz="2000" dirty="0"/>
                        <a:t>Associations</a:t>
                      </a:r>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1</a:t>
                      </a:r>
                    </a:p>
                  </a:txBody>
                  <a:tcPr/>
                </a:tc>
                <a:tc>
                  <a:txBody>
                    <a:bodyPr/>
                    <a:lstStyle/>
                    <a:p>
                      <a:r>
                        <a:rPr lang="en-US" sz="2000" dirty="0">
                          <a:latin typeface="Century" panose="02040604050505020304" pitchFamily="18" charset="0"/>
                        </a:rPr>
                        <a:t>76</a:t>
                      </a:r>
                    </a:p>
                  </a:txBody>
                  <a:tcPr/>
                </a:tc>
                <a:extLst>
                  <a:ext uri="{0D108BD9-81ED-4DB2-BD59-A6C34878D82A}">
                    <a16:rowId xmlns:a16="http://schemas.microsoft.com/office/drawing/2014/main" val="647747659"/>
                  </a:ext>
                </a:extLst>
              </a:tr>
              <a:tr h="753590">
                <a:tc>
                  <a:txBody>
                    <a:bodyPr/>
                    <a:lstStyle/>
                    <a:p>
                      <a:r>
                        <a:rPr lang="en-US" sz="2000" dirty="0"/>
                        <a:t>6.</a:t>
                      </a:r>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Educational Institutions</a:t>
                      </a:r>
                    </a:p>
                  </a:txBody>
                  <a:tcPr/>
                </a:tc>
                <a:tc>
                  <a:txBody>
                    <a:bodyPr/>
                    <a:lstStyle/>
                    <a:p>
                      <a:r>
                        <a:rPr lang="en-US" sz="2000" dirty="0">
                          <a:latin typeface="Century" panose="02040604050505020304" pitchFamily="18" charset="0"/>
                        </a:rPr>
                        <a:t>4</a:t>
                      </a:r>
                    </a:p>
                  </a:txBody>
                  <a:tcPr/>
                </a:tc>
                <a:tc>
                  <a:txBody>
                    <a:bodyPr/>
                    <a:lstStyle/>
                    <a:p>
                      <a:r>
                        <a:rPr lang="en-US" sz="2000" dirty="0">
                          <a:latin typeface="Century" panose="02040604050505020304" pitchFamily="18" charset="0"/>
                        </a:rPr>
                        <a:t>4,200</a:t>
                      </a:r>
                    </a:p>
                  </a:txBody>
                  <a:tcPr/>
                </a:tc>
                <a:extLst>
                  <a:ext uri="{0D108BD9-81ED-4DB2-BD59-A6C34878D82A}">
                    <a16:rowId xmlns:a16="http://schemas.microsoft.com/office/drawing/2014/main" val="1572994735"/>
                  </a:ext>
                </a:extLst>
              </a:tr>
              <a:tr h="571862">
                <a:tc>
                  <a:txBody>
                    <a:bodyPr/>
                    <a:lstStyle/>
                    <a:p>
                      <a:r>
                        <a:rPr lang="en-US" sz="2000" dirty="0"/>
                        <a:t>7.</a:t>
                      </a:r>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Religious Bodies</a:t>
                      </a:r>
                    </a:p>
                  </a:txBody>
                  <a:tcPr/>
                </a:tc>
                <a:tc>
                  <a:txBody>
                    <a:bodyPr/>
                    <a:lstStyle/>
                    <a:p>
                      <a:r>
                        <a:rPr lang="en-US" sz="2000" dirty="0">
                          <a:latin typeface="Century" panose="02040604050505020304" pitchFamily="18" charset="0"/>
                        </a:rPr>
                        <a:t>5</a:t>
                      </a:r>
                    </a:p>
                  </a:txBody>
                  <a:tcPr/>
                </a:tc>
                <a:tc>
                  <a:txBody>
                    <a:bodyPr/>
                    <a:lstStyle/>
                    <a:p>
                      <a:r>
                        <a:rPr lang="en-US" sz="2000" dirty="0">
                          <a:latin typeface="Century" panose="02040604050505020304" pitchFamily="18" charset="0"/>
                        </a:rPr>
                        <a:t> 365</a:t>
                      </a:r>
                    </a:p>
                  </a:txBody>
                  <a:tcPr/>
                </a:tc>
                <a:extLst>
                  <a:ext uri="{0D108BD9-81ED-4DB2-BD59-A6C34878D82A}">
                    <a16:rowId xmlns:a16="http://schemas.microsoft.com/office/drawing/2014/main" val="1039806125"/>
                  </a:ext>
                </a:extLst>
              </a:tr>
              <a:tr h="1018731">
                <a:tc>
                  <a:txBody>
                    <a:bodyPr/>
                    <a:lstStyle/>
                    <a:p>
                      <a:endParaRPr lang="en-US" sz="2000" b="1" dirty="0"/>
                    </a:p>
                    <a:p>
                      <a:r>
                        <a:rPr lang="en-US" sz="2000" b="1" dirty="0"/>
                        <a:t>8.</a:t>
                      </a:r>
                      <a:endParaRPr lang="en-US" sz="2000" b="1" dirty="0">
                        <a:latin typeface="Century" panose="02040604050505020304" pitchFamily="18" charset="0"/>
                      </a:endParaRPr>
                    </a:p>
                  </a:txBody>
                  <a:tcPr/>
                </a:tc>
                <a:tc>
                  <a:txBody>
                    <a:bodyPr/>
                    <a:lstStyle/>
                    <a:p>
                      <a:endParaRPr lang="en-US" sz="2000" b="1" dirty="0"/>
                    </a:p>
                    <a:p>
                      <a:r>
                        <a:rPr lang="en-US" sz="2000" b="1" dirty="0"/>
                        <a:t>Total</a:t>
                      </a:r>
                      <a:endParaRPr lang="en-US" sz="2000" b="1" dirty="0">
                        <a:latin typeface="Century" panose="02040604050505020304" pitchFamily="18" charset="0"/>
                      </a:endParaRPr>
                    </a:p>
                  </a:txBody>
                  <a:tcPr/>
                </a:tc>
                <a:tc>
                  <a:txBody>
                    <a:bodyPr/>
                    <a:lstStyle/>
                    <a:p>
                      <a:endParaRPr lang="en-US" sz="2000" b="1" dirty="0"/>
                    </a:p>
                    <a:p>
                      <a:r>
                        <a:rPr lang="en-US" sz="2000" b="1" dirty="0">
                          <a:latin typeface="Century" panose="02040604050505020304" pitchFamily="18" charset="0"/>
                        </a:rPr>
                        <a:t>49</a:t>
                      </a:r>
                    </a:p>
                  </a:txBody>
                  <a:tcPr/>
                </a:tc>
                <a:tc>
                  <a:txBody>
                    <a:bodyPr/>
                    <a:lstStyle/>
                    <a:p>
                      <a:endParaRPr lang="en-US" sz="2000" b="1" dirty="0"/>
                    </a:p>
                    <a:p>
                      <a:r>
                        <a:rPr lang="en-US" sz="2000" b="1" dirty="0">
                          <a:latin typeface="Century" panose="02040604050505020304" pitchFamily="18" charset="0"/>
                        </a:rPr>
                        <a:t>5,363</a:t>
                      </a:r>
                    </a:p>
                  </a:txBody>
                  <a:tcPr/>
                </a:tc>
                <a:extLst>
                  <a:ext uri="{0D108BD9-81ED-4DB2-BD59-A6C34878D82A}">
                    <a16:rowId xmlns:a16="http://schemas.microsoft.com/office/drawing/2014/main" val="922755304"/>
                  </a:ext>
                </a:extLst>
              </a:tr>
            </a:tbl>
          </a:graphicData>
        </a:graphic>
      </p:graphicFrame>
    </p:spTree>
    <p:extLst>
      <p:ext uri="{BB962C8B-B14F-4D97-AF65-F5344CB8AC3E}">
        <p14:creationId xmlns:p14="http://schemas.microsoft.com/office/powerpoint/2010/main" val="3026689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382B8-947E-4C97-E3D5-DDFC517ED7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6693B7-9E24-9F6D-731E-648581FD4F52}"/>
              </a:ext>
            </a:extLst>
          </p:cNvPr>
          <p:cNvSpPr>
            <a:spLocks noGrp="1"/>
          </p:cNvSpPr>
          <p:nvPr>
            <p:ph type="title"/>
          </p:nvPr>
        </p:nvSpPr>
        <p:spPr>
          <a:xfrm>
            <a:off x="1221873" y="256476"/>
            <a:ext cx="10242430" cy="418293"/>
          </a:xfrm>
        </p:spPr>
        <p:txBody>
          <a:bodyPr>
            <a:normAutofit fontScale="90000"/>
          </a:bodyPr>
          <a:lstStyle/>
          <a:p>
            <a:pPr algn="ctr"/>
            <a:r>
              <a:rPr lang="en-US" sz="3200" dirty="0"/>
              <a:t>	Public Education</a:t>
            </a:r>
            <a:br>
              <a:rPr lang="en-US" sz="3200" dirty="0"/>
            </a:br>
            <a:endParaRPr lang="en-US" sz="3200" dirty="0"/>
          </a:p>
        </p:txBody>
      </p:sp>
      <p:pic>
        <p:nvPicPr>
          <p:cNvPr id="6" name="Picture 5">
            <a:extLst>
              <a:ext uri="{FF2B5EF4-FFF2-40B4-BE49-F238E27FC236}">
                <a16:creationId xmlns:a16="http://schemas.microsoft.com/office/drawing/2014/main" id="{3310C995-7F55-A44C-2E2E-CBA4DBB89A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3933" y="533375"/>
            <a:ext cx="3883765" cy="3249650"/>
          </a:xfrm>
          <a:prstGeom prst="rect">
            <a:avLst/>
          </a:prstGeom>
          <a:noFill/>
          <a:ln>
            <a:noFill/>
          </a:ln>
        </p:spPr>
      </p:pic>
      <p:pic>
        <p:nvPicPr>
          <p:cNvPr id="7" name="Picture 6">
            <a:extLst>
              <a:ext uri="{FF2B5EF4-FFF2-40B4-BE49-F238E27FC236}">
                <a16:creationId xmlns:a16="http://schemas.microsoft.com/office/drawing/2014/main" id="{ECD1B92F-1FB1-CC42-1C4F-DBDD4414EA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7698" y="533375"/>
            <a:ext cx="2932430" cy="2200275"/>
          </a:xfrm>
          <a:prstGeom prst="rect">
            <a:avLst/>
          </a:prstGeom>
          <a:noFill/>
          <a:ln>
            <a:noFill/>
          </a:ln>
        </p:spPr>
      </p:pic>
      <p:pic>
        <p:nvPicPr>
          <p:cNvPr id="8" name="Picture 7">
            <a:extLst>
              <a:ext uri="{FF2B5EF4-FFF2-40B4-BE49-F238E27FC236}">
                <a16:creationId xmlns:a16="http://schemas.microsoft.com/office/drawing/2014/main" id="{0E91A378-473C-2A79-EA70-0EB83250F1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0128" y="533375"/>
            <a:ext cx="2886075" cy="2200274"/>
          </a:xfrm>
          <a:prstGeom prst="rect">
            <a:avLst/>
          </a:prstGeom>
          <a:noFill/>
          <a:ln>
            <a:noFill/>
          </a:ln>
        </p:spPr>
      </p:pic>
      <p:pic>
        <p:nvPicPr>
          <p:cNvPr id="9" name="Picture 8">
            <a:extLst>
              <a:ext uri="{FF2B5EF4-FFF2-40B4-BE49-F238E27FC236}">
                <a16:creationId xmlns:a16="http://schemas.microsoft.com/office/drawing/2014/main" id="{D0C1C29A-D876-8219-F361-9CF6797F5DF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7698" y="2733649"/>
            <a:ext cx="2850515" cy="2495550"/>
          </a:xfrm>
          <a:prstGeom prst="rect">
            <a:avLst/>
          </a:prstGeom>
          <a:noFill/>
          <a:ln>
            <a:noFill/>
          </a:ln>
        </p:spPr>
      </p:pic>
      <p:pic>
        <p:nvPicPr>
          <p:cNvPr id="10" name="Picture 9">
            <a:extLst>
              <a:ext uri="{FF2B5EF4-FFF2-40B4-BE49-F238E27FC236}">
                <a16:creationId xmlns:a16="http://schemas.microsoft.com/office/drawing/2014/main" id="{B1A6A554-67A2-C1F6-F98B-D6501846E11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8213" y="5188955"/>
            <a:ext cx="3006090" cy="1449665"/>
          </a:xfrm>
          <a:prstGeom prst="rect">
            <a:avLst/>
          </a:prstGeom>
          <a:noFill/>
          <a:ln>
            <a:noFill/>
          </a:ln>
        </p:spPr>
      </p:pic>
      <p:pic>
        <p:nvPicPr>
          <p:cNvPr id="11" name="Picture 10">
            <a:extLst>
              <a:ext uri="{FF2B5EF4-FFF2-40B4-BE49-F238E27FC236}">
                <a16:creationId xmlns:a16="http://schemas.microsoft.com/office/drawing/2014/main" id="{F4F743DE-205F-47BD-967B-67C92151E54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23933" y="3783025"/>
            <a:ext cx="3872102" cy="2855595"/>
          </a:xfrm>
          <a:prstGeom prst="rect">
            <a:avLst/>
          </a:prstGeom>
          <a:noFill/>
          <a:ln>
            <a:noFill/>
          </a:ln>
        </p:spPr>
      </p:pic>
      <p:pic>
        <p:nvPicPr>
          <p:cNvPr id="12" name="Picture 11">
            <a:extLst>
              <a:ext uri="{FF2B5EF4-FFF2-40B4-BE49-F238E27FC236}">
                <a16:creationId xmlns:a16="http://schemas.microsoft.com/office/drawing/2014/main" id="{443C2CE2-7344-ED73-EB4E-760B5320A77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3885" y="5210823"/>
            <a:ext cx="2898140" cy="1427798"/>
          </a:xfrm>
          <a:prstGeom prst="rect">
            <a:avLst/>
          </a:prstGeom>
          <a:noFill/>
          <a:ln>
            <a:noFill/>
          </a:ln>
        </p:spPr>
      </p:pic>
      <p:pic>
        <p:nvPicPr>
          <p:cNvPr id="13" name="Picture 12">
            <a:extLst>
              <a:ext uri="{FF2B5EF4-FFF2-40B4-BE49-F238E27FC236}">
                <a16:creationId xmlns:a16="http://schemas.microsoft.com/office/drawing/2014/main" id="{414B53F0-7571-7A72-AE91-632A8824C54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69875" y="2737776"/>
            <a:ext cx="2956327" cy="2473047"/>
          </a:xfrm>
          <a:prstGeom prst="rect">
            <a:avLst/>
          </a:prstGeom>
          <a:noFill/>
          <a:ln>
            <a:noFill/>
          </a:ln>
        </p:spPr>
      </p:pic>
    </p:spTree>
    <p:extLst>
      <p:ext uri="{BB962C8B-B14F-4D97-AF65-F5344CB8AC3E}">
        <p14:creationId xmlns:p14="http://schemas.microsoft.com/office/powerpoint/2010/main" val="1103382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36C8-6E8F-4F47-A743-8490DA11B90C}"/>
              </a:ext>
            </a:extLst>
          </p:cNvPr>
          <p:cNvSpPr>
            <a:spLocks noGrp="1"/>
          </p:cNvSpPr>
          <p:nvPr>
            <p:ph type="title"/>
          </p:nvPr>
        </p:nvSpPr>
        <p:spPr>
          <a:xfrm>
            <a:off x="2146316" y="114113"/>
            <a:ext cx="8929577" cy="872005"/>
          </a:xfrm>
        </p:spPr>
        <p:txBody>
          <a:bodyPr>
            <a:normAutofit/>
          </a:bodyPr>
          <a:lstStyle/>
          <a:p>
            <a:r>
              <a:rPr lang="en-US" sz="3200" dirty="0">
                <a:latin typeface="Britannic Bold" panose="020B0903060703020204" pitchFamily="34" charset="0"/>
              </a:rPr>
              <a:t>Regulatory Impacts (Adjustment &amp; Recoveries)</a:t>
            </a:r>
          </a:p>
        </p:txBody>
      </p:sp>
      <p:grpSp>
        <p:nvGrpSpPr>
          <p:cNvPr id="6" name="Group 5">
            <a:extLst>
              <a:ext uri="{FF2B5EF4-FFF2-40B4-BE49-F238E27FC236}">
                <a16:creationId xmlns:a16="http://schemas.microsoft.com/office/drawing/2014/main" id="{0BD7080C-98D3-460C-906F-BC0483B4FB8E}"/>
              </a:ext>
            </a:extLst>
          </p:cNvPr>
          <p:cNvGrpSpPr/>
          <p:nvPr/>
        </p:nvGrpSpPr>
        <p:grpSpPr>
          <a:xfrm>
            <a:off x="2313755" y="986118"/>
            <a:ext cx="9448829" cy="5277030"/>
            <a:chOff x="621804" y="276860"/>
            <a:chExt cx="11160026" cy="5986288"/>
          </a:xfrm>
        </p:grpSpPr>
        <p:sp>
          <p:nvSpPr>
            <p:cNvPr id="7" name="Rectangle: Rounded Corners 6">
              <a:extLst>
                <a:ext uri="{FF2B5EF4-FFF2-40B4-BE49-F238E27FC236}">
                  <a16:creationId xmlns:a16="http://schemas.microsoft.com/office/drawing/2014/main" id="{FF026CA7-8E31-43B1-A632-0E0D397C36F7}"/>
                </a:ext>
              </a:extLst>
            </p:cNvPr>
            <p:cNvSpPr/>
            <p:nvPr/>
          </p:nvSpPr>
          <p:spPr>
            <a:xfrm>
              <a:off x="621804" y="875070"/>
              <a:ext cx="10970428" cy="5388078"/>
            </a:xfrm>
            <a:prstGeom prst="roundRect">
              <a:avLst>
                <a:gd name="adj" fmla="val 809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C9737283-AA96-4924-85A4-3563062BFCCD}"/>
                </a:ext>
              </a:extLst>
            </p:cNvPr>
            <p:cNvGrpSpPr/>
            <p:nvPr/>
          </p:nvGrpSpPr>
          <p:grpSpPr>
            <a:xfrm>
              <a:off x="4435238" y="1241052"/>
              <a:ext cx="3318348" cy="3071478"/>
              <a:chOff x="5335588" y="0"/>
              <a:chExt cx="6038850" cy="5589588"/>
            </a:xfrm>
          </p:grpSpPr>
          <p:sp>
            <p:nvSpPr>
              <p:cNvPr id="63" name="Freeform 5">
                <a:extLst>
                  <a:ext uri="{FF2B5EF4-FFF2-40B4-BE49-F238E27FC236}">
                    <a16:creationId xmlns:a16="http://schemas.microsoft.com/office/drawing/2014/main" id="{29F7FB73-73FC-48FF-818E-277D66BA3530}"/>
                  </a:ext>
                </a:extLst>
              </p:cNvPr>
              <p:cNvSpPr>
                <a:spLocks/>
              </p:cNvSpPr>
              <p:nvPr/>
            </p:nvSpPr>
            <p:spPr bwMode="auto">
              <a:xfrm>
                <a:off x="5383213" y="4059238"/>
                <a:ext cx="3060700" cy="512763"/>
              </a:xfrm>
              <a:custGeom>
                <a:avLst/>
                <a:gdLst>
                  <a:gd name="T0" fmla="*/ 1082 w 1082"/>
                  <a:gd name="T1" fmla="*/ 0 h 181"/>
                  <a:gd name="T2" fmla="*/ 0 w 1082"/>
                  <a:gd name="T3" fmla="*/ 0 h 181"/>
                  <a:gd name="T4" fmla="*/ 541 w 1082"/>
                  <a:gd name="T5" fmla="*/ 181 h 181"/>
                  <a:gd name="T6" fmla="*/ 1082 w 1082"/>
                  <a:gd name="T7" fmla="*/ 0 h 181"/>
                </a:gdLst>
                <a:ahLst/>
                <a:cxnLst>
                  <a:cxn ang="0">
                    <a:pos x="T0" y="T1"/>
                  </a:cxn>
                  <a:cxn ang="0">
                    <a:pos x="T2" y="T3"/>
                  </a:cxn>
                  <a:cxn ang="0">
                    <a:pos x="T4" y="T5"/>
                  </a:cxn>
                  <a:cxn ang="0">
                    <a:pos x="T6" y="T7"/>
                  </a:cxn>
                </a:cxnLst>
                <a:rect l="0" t="0" r="r" b="b"/>
                <a:pathLst>
                  <a:path w="1082" h="181">
                    <a:moveTo>
                      <a:pt x="1082" y="0"/>
                    </a:moveTo>
                    <a:cubicBezTo>
                      <a:pt x="0" y="0"/>
                      <a:pt x="0" y="0"/>
                      <a:pt x="0" y="0"/>
                    </a:cubicBezTo>
                    <a:cubicBezTo>
                      <a:pt x="125" y="110"/>
                      <a:pt x="321" y="181"/>
                      <a:pt x="541" y="181"/>
                    </a:cubicBezTo>
                    <a:cubicBezTo>
                      <a:pt x="760" y="181"/>
                      <a:pt x="956" y="110"/>
                      <a:pt x="1082" y="0"/>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64" name="Oval 63">
                <a:extLst>
                  <a:ext uri="{FF2B5EF4-FFF2-40B4-BE49-F238E27FC236}">
                    <a16:creationId xmlns:a16="http://schemas.microsoft.com/office/drawing/2014/main" id="{A522E597-6E1E-433A-91C4-14AABB54EFAD}"/>
                  </a:ext>
                </a:extLst>
              </p:cNvPr>
              <p:cNvSpPr>
                <a:spLocks noChangeArrowheads="1"/>
              </p:cNvSpPr>
              <p:nvPr/>
            </p:nvSpPr>
            <p:spPr bwMode="auto">
              <a:xfrm>
                <a:off x="5383213" y="3951288"/>
                <a:ext cx="3060700" cy="212725"/>
              </a:xfrm>
              <a:prstGeom prst="ellipse">
                <a:avLst/>
              </a:pr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65" name="Freeform 8">
                <a:extLst>
                  <a:ext uri="{FF2B5EF4-FFF2-40B4-BE49-F238E27FC236}">
                    <a16:creationId xmlns:a16="http://schemas.microsoft.com/office/drawing/2014/main" id="{D7203770-B0C5-4A16-8B79-88782DDEA33D}"/>
                  </a:ext>
                </a:extLst>
              </p:cNvPr>
              <p:cNvSpPr>
                <a:spLocks/>
              </p:cNvSpPr>
              <p:nvPr/>
            </p:nvSpPr>
            <p:spPr bwMode="auto">
              <a:xfrm>
                <a:off x="7072313" y="3856038"/>
                <a:ext cx="203200" cy="198438"/>
              </a:xfrm>
              <a:custGeom>
                <a:avLst/>
                <a:gdLst>
                  <a:gd name="T0" fmla="*/ 16 w 72"/>
                  <a:gd name="T1" fmla="*/ 35 h 70"/>
                  <a:gd name="T2" fmla="*/ 36 w 72"/>
                  <a:gd name="T3" fmla="*/ 16 h 70"/>
                  <a:gd name="T4" fmla="*/ 56 w 72"/>
                  <a:gd name="T5" fmla="*/ 35 h 70"/>
                  <a:gd name="T6" fmla="*/ 72 w 72"/>
                  <a:gd name="T7" fmla="*/ 35 h 70"/>
                  <a:gd name="T8" fmla="*/ 36 w 72"/>
                  <a:gd name="T9" fmla="*/ 0 h 70"/>
                  <a:gd name="T10" fmla="*/ 0 w 72"/>
                  <a:gd name="T11" fmla="*/ 35 h 70"/>
                  <a:gd name="T12" fmla="*/ 28 w 72"/>
                  <a:gd name="T13" fmla="*/ 70 h 70"/>
                  <a:gd name="T14" fmla="*/ 30 w 72"/>
                  <a:gd name="T15" fmla="*/ 54 h 70"/>
                  <a:gd name="T16" fmla="*/ 16 w 72"/>
                  <a:gd name="T17"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0">
                    <a:moveTo>
                      <a:pt x="16" y="35"/>
                    </a:moveTo>
                    <a:cubicBezTo>
                      <a:pt x="16" y="25"/>
                      <a:pt x="25" y="16"/>
                      <a:pt x="36" y="16"/>
                    </a:cubicBezTo>
                    <a:cubicBezTo>
                      <a:pt x="47" y="16"/>
                      <a:pt x="55" y="24"/>
                      <a:pt x="56" y="35"/>
                    </a:cubicBezTo>
                    <a:cubicBezTo>
                      <a:pt x="72" y="35"/>
                      <a:pt x="72" y="35"/>
                      <a:pt x="72" y="35"/>
                    </a:cubicBezTo>
                    <a:cubicBezTo>
                      <a:pt x="72" y="16"/>
                      <a:pt x="56" y="0"/>
                      <a:pt x="36" y="0"/>
                    </a:cubicBezTo>
                    <a:cubicBezTo>
                      <a:pt x="16" y="0"/>
                      <a:pt x="0" y="16"/>
                      <a:pt x="0" y="35"/>
                    </a:cubicBezTo>
                    <a:cubicBezTo>
                      <a:pt x="0" y="52"/>
                      <a:pt x="12" y="66"/>
                      <a:pt x="28" y="70"/>
                    </a:cubicBezTo>
                    <a:cubicBezTo>
                      <a:pt x="30" y="54"/>
                      <a:pt x="30" y="54"/>
                      <a:pt x="30" y="54"/>
                    </a:cubicBezTo>
                    <a:cubicBezTo>
                      <a:pt x="22" y="51"/>
                      <a:pt x="16" y="44"/>
                      <a:pt x="16" y="35"/>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66" name="Freeform 10">
                <a:extLst>
                  <a:ext uri="{FF2B5EF4-FFF2-40B4-BE49-F238E27FC236}">
                    <a16:creationId xmlns:a16="http://schemas.microsoft.com/office/drawing/2014/main" id="{7F5A6CE3-3A7F-473B-87D4-4D8ED16784CD}"/>
                  </a:ext>
                </a:extLst>
              </p:cNvPr>
              <p:cNvSpPr>
                <a:spLocks/>
              </p:cNvSpPr>
              <p:nvPr/>
            </p:nvSpPr>
            <p:spPr bwMode="auto">
              <a:xfrm>
                <a:off x="8251826" y="5078413"/>
                <a:ext cx="3060700" cy="511175"/>
              </a:xfrm>
              <a:custGeom>
                <a:avLst/>
                <a:gdLst>
                  <a:gd name="T0" fmla="*/ 1082 w 1082"/>
                  <a:gd name="T1" fmla="*/ 0 h 181"/>
                  <a:gd name="T2" fmla="*/ 0 w 1082"/>
                  <a:gd name="T3" fmla="*/ 0 h 181"/>
                  <a:gd name="T4" fmla="*/ 541 w 1082"/>
                  <a:gd name="T5" fmla="*/ 181 h 181"/>
                  <a:gd name="T6" fmla="*/ 1082 w 1082"/>
                  <a:gd name="T7" fmla="*/ 0 h 181"/>
                </a:gdLst>
                <a:ahLst/>
                <a:cxnLst>
                  <a:cxn ang="0">
                    <a:pos x="T0" y="T1"/>
                  </a:cxn>
                  <a:cxn ang="0">
                    <a:pos x="T2" y="T3"/>
                  </a:cxn>
                  <a:cxn ang="0">
                    <a:pos x="T4" y="T5"/>
                  </a:cxn>
                  <a:cxn ang="0">
                    <a:pos x="T6" y="T7"/>
                  </a:cxn>
                </a:cxnLst>
                <a:rect l="0" t="0" r="r" b="b"/>
                <a:pathLst>
                  <a:path w="1082" h="181">
                    <a:moveTo>
                      <a:pt x="1082" y="0"/>
                    </a:moveTo>
                    <a:cubicBezTo>
                      <a:pt x="0" y="0"/>
                      <a:pt x="0" y="0"/>
                      <a:pt x="0" y="0"/>
                    </a:cubicBezTo>
                    <a:cubicBezTo>
                      <a:pt x="125" y="110"/>
                      <a:pt x="321" y="181"/>
                      <a:pt x="541" y="181"/>
                    </a:cubicBezTo>
                    <a:cubicBezTo>
                      <a:pt x="760" y="181"/>
                      <a:pt x="956" y="110"/>
                      <a:pt x="1082" y="0"/>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67" name="Oval 66">
                <a:extLst>
                  <a:ext uri="{FF2B5EF4-FFF2-40B4-BE49-F238E27FC236}">
                    <a16:creationId xmlns:a16="http://schemas.microsoft.com/office/drawing/2014/main" id="{DE2F7059-4D9B-4337-8519-2FF7A1C2A21F}"/>
                  </a:ext>
                </a:extLst>
              </p:cNvPr>
              <p:cNvSpPr>
                <a:spLocks noChangeArrowheads="1"/>
              </p:cNvSpPr>
              <p:nvPr/>
            </p:nvSpPr>
            <p:spPr bwMode="auto">
              <a:xfrm>
                <a:off x="8251826" y="4970463"/>
                <a:ext cx="3060700" cy="212725"/>
              </a:xfrm>
              <a:prstGeom prst="ellipse">
                <a:avLst/>
              </a:pr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68" name="Freeform 13">
                <a:extLst>
                  <a:ext uri="{FF2B5EF4-FFF2-40B4-BE49-F238E27FC236}">
                    <a16:creationId xmlns:a16="http://schemas.microsoft.com/office/drawing/2014/main" id="{43D670D4-7A22-46A6-A43E-2EEDB010885A}"/>
                  </a:ext>
                </a:extLst>
              </p:cNvPr>
              <p:cNvSpPr>
                <a:spLocks/>
              </p:cNvSpPr>
              <p:nvPr/>
            </p:nvSpPr>
            <p:spPr bwMode="auto">
              <a:xfrm>
                <a:off x="9940926" y="4873625"/>
                <a:ext cx="203200" cy="198438"/>
              </a:xfrm>
              <a:custGeom>
                <a:avLst/>
                <a:gdLst>
                  <a:gd name="T0" fmla="*/ 16 w 72"/>
                  <a:gd name="T1" fmla="*/ 35 h 70"/>
                  <a:gd name="T2" fmla="*/ 36 w 72"/>
                  <a:gd name="T3" fmla="*/ 16 h 70"/>
                  <a:gd name="T4" fmla="*/ 55 w 72"/>
                  <a:gd name="T5" fmla="*/ 35 h 70"/>
                  <a:gd name="T6" fmla="*/ 72 w 72"/>
                  <a:gd name="T7" fmla="*/ 35 h 70"/>
                  <a:gd name="T8" fmla="*/ 36 w 72"/>
                  <a:gd name="T9" fmla="*/ 0 h 70"/>
                  <a:gd name="T10" fmla="*/ 0 w 72"/>
                  <a:gd name="T11" fmla="*/ 35 h 70"/>
                  <a:gd name="T12" fmla="*/ 28 w 72"/>
                  <a:gd name="T13" fmla="*/ 70 h 70"/>
                  <a:gd name="T14" fmla="*/ 30 w 72"/>
                  <a:gd name="T15" fmla="*/ 54 h 70"/>
                  <a:gd name="T16" fmla="*/ 16 w 72"/>
                  <a:gd name="T17"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0">
                    <a:moveTo>
                      <a:pt x="16" y="35"/>
                    </a:moveTo>
                    <a:cubicBezTo>
                      <a:pt x="16" y="25"/>
                      <a:pt x="25" y="16"/>
                      <a:pt x="36" y="16"/>
                    </a:cubicBezTo>
                    <a:cubicBezTo>
                      <a:pt x="47" y="16"/>
                      <a:pt x="55" y="24"/>
                      <a:pt x="55" y="35"/>
                    </a:cubicBezTo>
                    <a:cubicBezTo>
                      <a:pt x="72" y="35"/>
                      <a:pt x="72" y="35"/>
                      <a:pt x="72" y="35"/>
                    </a:cubicBezTo>
                    <a:cubicBezTo>
                      <a:pt x="71" y="16"/>
                      <a:pt x="56" y="0"/>
                      <a:pt x="36" y="0"/>
                    </a:cubicBezTo>
                    <a:cubicBezTo>
                      <a:pt x="16" y="0"/>
                      <a:pt x="0" y="16"/>
                      <a:pt x="0" y="35"/>
                    </a:cubicBezTo>
                    <a:cubicBezTo>
                      <a:pt x="0" y="52"/>
                      <a:pt x="12" y="66"/>
                      <a:pt x="28" y="70"/>
                    </a:cubicBezTo>
                    <a:cubicBezTo>
                      <a:pt x="30" y="54"/>
                      <a:pt x="30" y="54"/>
                      <a:pt x="30" y="54"/>
                    </a:cubicBezTo>
                    <a:cubicBezTo>
                      <a:pt x="22" y="51"/>
                      <a:pt x="16" y="44"/>
                      <a:pt x="16" y="35"/>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69" name="Freeform 15">
                <a:extLst>
                  <a:ext uri="{FF2B5EF4-FFF2-40B4-BE49-F238E27FC236}">
                    <a16:creationId xmlns:a16="http://schemas.microsoft.com/office/drawing/2014/main" id="{07E53AED-D713-44E2-87C6-A98CACE689E3}"/>
                  </a:ext>
                </a:extLst>
              </p:cNvPr>
              <p:cNvSpPr>
                <a:spLocks/>
              </p:cNvSpPr>
              <p:nvPr/>
            </p:nvSpPr>
            <p:spPr bwMode="auto">
              <a:xfrm>
                <a:off x="5434013" y="0"/>
                <a:ext cx="1117600" cy="3986213"/>
              </a:xfrm>
              <a:custGeom>
                <a:avLst/>
                <a:gdLst>
                  <a:gd name="T0" fmla="*/ 0 w 704"/>
                  <a:gd name="T1" fmla="*/ 2497 h 2511"/>
                  <a:gd name="T2" fmla="*/ 32 w 704"/>
                  <a:gd name="T3" fmla="*/ 2511 h 2511"/>
                  <a:gd name="T4" fmla="*/ 704 w 704"/>
                  <a:gd name="T5" fmla="*/ 0 h 2511"/>
                  <a:gd name="T6" fmla="*/ 667 w 704"/>
                  <a:gd name="T7" fmla="*/ 0 h 2511"/>
                  <a:gd name="T8" fmla="*/ 0 w 704"/>
                  <a:gd name="T9" fmla="*/ 2497 h 2511"/>
                </a:gdLst>
                <a:ahLst/>
                <a:cxnLst>
                  <a:cxn ang="0">
                    <a:pos x="T0" y="T1"/>
                  </a:cxn>
                  <a:cxn ang="0">
                    <a:pos x="T2" y="T3"/>
                  </a:cxn>
                  <a:cxn ang="0">
                    <a:pos x="T4" y="T5"/>
                  </a:cxn>
                  <a:cxn ang="0">
                    <a:pos x="T6" y="T7"/>
                  </a:cxn>
                  <a:cxn ang="0">
                    <a:pos x="T8" y="T9"/>
                  </a:cxn>
                </a:cxnLst>
                <a:rect l="0" t="0" r="r" b="b"/>
                <a:pathLst>
                  <a:path w="704" h="2511">
                    <a:moveTo>
                      <a:pt x="0" y="2497"/>
                    </a:moveTo>
                    <a:lnTo>
                      <a:pt x="32" y="2511"/>
                    </a:lnTo>
                    <a:lnTo>
                      <a:pt x="704" y="0"/>
                    </a:lnTo>
                    <a:lnTo>
                      <a:pt x="667" y="0"/>
                    </a:lnTo>
                    <a:lnTo>
                      <a:pt x="0" y="249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70" name="Freeform 16">
                <a:extLst>
                  <a:ext uri="{FF2B5EF4-FFF2-40B4-BE49-F238E27FC236}">
                    <a16:creationId xmlns:a16="http://schemas.microsoft.com/office/drawing/2014/main" id="{11EC8AFB-5BE1-4E5B-BD5B-595402326D2D}"/>
                  </a:ext>
                </a:extLst>
              </p:cNvPr>
              <p:cNvSpPr>
                <a:spLocks/>
              </p:cNvSpPr>
              <p:nvPr/>
            </p:nvSpPr>
            <p:spPr bwMode="auto">
              <a:xfrm>
                <a:off x="6946901" y="0"/>
                <a:ext cx="255588" cy="3903663"/>
              </a:xfrm>
              <a:custGeom>
                <a:avLst/>
                <a:gdLst>
                  <a:gd name="T0" fmla="*/ 125 w 161"/>
                  <a:gd name="T1" fmla="*/ 2459 h 2459"/>
                  <a:gd name="T2" fmla="*/ 161 w 161"/>
                  <a:gd name="T3" fmla="*/ 2456 h 2459"/>
                  <a:gd name="T4" fmla="*/ 36 w 161"/>
                  <a:gd name="T5" fmla="*/ 0 h 2459"/>
                  <a:gd name="T6" fmla="*/ 0 w 161"/>
                  <a:gd name="T7" fmla="*/ 0 h 2459"/>
                  <a:gd name="T8" fmla="*/ 125 w 161"/>
                  <a:gd name="T9" fmla="*/ 2459 h 2459"/>
                </a:gdLst>
                <a:ahLst/>
                <a:cxnLst>
                  <a:cxn ang="0">
                    <a:pos x="T0" y="T1"/>
                  </a:cxn>
                  <a:cxn ang="0">
                    <a:pos x="T2" y="T3"/>
                  </a:cxn>
                  <a:cxn ang="0">
                    <a:pos x="T4" y="T5"/>
                  </a:cxn>
                  <a:cxn ang="0">
                    <a:pos x="T6" y="T7"/>
                  </a:cxn>
                  <a:cxn ang="0">
                    <a:pos x="T8" y="T9"/>
                  </a:cxn>
                </a:cxnLst>
                <a:rect l="0" t="0" r="r" b="b"/>
                <a:pathLst>
                  <a:path w="161" h="2459">
                    <a:moveTo>
                      <a:pt x="125" y="2459"/>
                    </a:moveTo>
                    <a:lnTo>
                      <a:pt x="161" y="2456"/>
                    </a:lnTo>
                    <a:lnTo>
                      <a:pt x="36" y="0"/>
                    </a:lnTo>
                    <a:lnTo>
                      <a:pt x="0" y="0"/>
                    </a:lnTo>
                    <a:lnTo>
                      <a:pt x="125" y="2459"/>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71" name="Freeform 17">
                <a:extLst>
                  <a:ext uri="{FF2B5EF4-FFF2-40B4-BE49-F238E27FC236}">
                    <a16:creationId xmlns:a16="http://schemas.microsoft.com/office/drawing/2014/main" id="{122A1435-38B5-46D0-91DD-7A63A5ADFCCD}"/>
                  </a:ext>
                </a:extLst>
              </p:cNvPr>
              <p:cNvSpPr>
                <a:spLocks/>
              </p:cNvSpPr>
              <p:nvPr/>
            </p:nvSpPr>
            <p:spPr bwMode="auto">
              <a:xfrm>
                <a:off x="7272338" y="0"/>
                <a:ext cx="1138238" cy="4016375"/>
              </a:xfrm>
              <a:custGeom>
                <a:avLst/>
                <a:gdLst>
                  <a:gd name="T0" fmla="*/ 0 w 717"/>
                  <a:gd name="T1" fmla="*/ 0 h 2530"/>
                  <a:gd name="T2" fmla="*/ 681 w 717"/>
                  <a:gd name="T3" fmla="*/ 2530 h 2530"/>
                  <a:gd name="T4" fmla="*/ 717 w 717"/>
                  <a:gd name="T5" fmla="*/ 2516 h 2530"/>
                  <a:gd name="T6" fmla="*/ 41 w 717"/>
                  <a:gd name="T7" fmla="*/ 0 h 2530"/>
                  <a:gd name="T8" fmla="*/ 0 w 717"/>
                  <a:gd name="T9" fmla="*/ 0 h 2530"/>
                </a:gdLst>
                <a:ahLst/>
                <a:cxnLst>
                  <a:cxn ang="0">
                    <a:pos x="T0" y="T1"/>
                  </a:cxn>
                  <a:cxn ang="0">
                    <a:pos x="T2" y="T3"/>
                  </a:cxn>
                  <a:cxn ang="0">
                    <a:pos x="T4" y="T5"/>
                  </a:cxn>
                  <a:cxn ang="0">
                    <a:pos x="T6" y="T7"/>
                  </a:cxn>
                  <a:cxn ang="0">
                    <a:pos x="T8" y="T9"/>
                  </a:cxn>
                </a:cxnLst>
                <a:rect l="0" t="0" r="r" b="b"/>
                <a:pathLst>
                  <a:path w="717" h="2530">
                    <a:moveTo>
                      <a:pt x="0" y="0"/>
                    </a:moveTo>
                    <a:lnTo>
                      <a:pt x="681" y="2530"/>
                    </a:lnTo>
                    <a:lnTo>
                      <a:pt x="717" y="2516"/>
                    </a:lnTo>
                    <a:lnTo>
                      <a:pt x="41" y="0"/>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72" name="Freeform 18">
                <a:extLst>
                  <a:ext uri="{FF2B5EF4-FFF2-40B4-BE49-F238E27FC236}">
                    <a16:creationId xmlns:a16="http://schemas.microsoft.com/office/drawing/2014/main" id="{B6EF0681-FA22-454C-9536-1BD3195699AB}"/>
                  </a:ext>
                </a:extLst>
              </p:cNvPr>
              <p:cNvSpPr>
                <a:spLocks/>
              </p:cNvSpPr>
              <p:nvPr/>
            </p:nvSpPr>
            <p:spPr bwMode="auto">
              <a:xfrm>
                <a:off x="8302626" y="0"/>
                <a:ext cx="1389063" cy="5003800"/>
              </a:xfrm>
              <a:custGeom>
                <a:avLst/>
                <a:gdLst>
                  <a:gd name="T0" fmla="*/ 0 w 875"/>
                  <a:gd name="T1" fmla="*/ 3138 h 3152"/>
                  <a:gd name="T2" fmla="*/ 32 w 875"/>
                  <a:gd name="T3" fmla="*/ 3152 h 3152"/>
                  <a:gd name="T4" fmla="*/ 875 w 875"/>
                  <a:gd name="T5" fmla="*/ 0 h 3152"/>
                  <a:gd name="T6" fmla="*/ 837 w 875"/>
                  <a:gd name="T7" fmla="*/ 0 h 3152"/>
                  <a:gd name="T8" fmla="*/ 0 w 875"/>
                  <a:gd name="T9" fmla="*/ 3138 h 3152"/>
                </a:gdLst>
                <a:ahLst/>
                <a:cxnLst>
                  <a:cxn ang="0">
                    <a:pos x="T0" y="T1"/>
                  </a:cxn>
                  <a:cxn ang="0">
                    <a:pos x="T2" y="T3"/>
                  </a:cxn>
                  <a:cxn ang="0">
                    <a:pos x="T4" y="T5"/>
                  </a:cxn>
                  <a:cxn ang="0">
                    <a:pos x="T6" y="T7"/>
                  </a:cxn>
                  <a:cxn ang="0">
                    <a:pos x="T8" y="T9"/>
                  </a:cxn>
                </a:cxnLst>
                <a:rect l="0" t="0" r="r" b="b"/>
                <a:pathLst>
                  <a:path w="875" h="3152">
                    <a:moveTo>
                      <a:pt x="0" y="3138"/>
                    </a:moveTo>
                    <a:lnTo>
                      <a:pt x="32" y="3152"/>
                    </a:lnTo>
                    <a:lnTo>
                      <a:pt x="875" y="0"/>
                    </a:lnTo>
                    <a:lnTo>
                      <a:pt x="837" y="0"/>
                    </a:lnTo>
                    <a:lnTo>
                      <a:pt x="0" y="3138"/>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73" name="Freeform 19">
                <a:extLst>
                  <a:ext uri="{FF2B5EF4-FFF2-40B4-BE49-F238E27FC236}">
                    <a16:creationId xmlns:a16="http://schemas.microsoft.com/office/drawing/2014/main" id="{02410C17-B130-48AE-A3CD-08691EFFF71B}"/>
                  </a:ext>
                </a:extLst>
              </p:cNvPr>
              <p:cNvSpPr>
                <a:spLocks/>
              </p:cNvSpPr>
              <p:nvPr/>
            </p:nvSpPr>
            <p:spPr bwMode="auto">
              <a:xfrm>
                <a:off x="9761538" y="0"/>
                <a:ext cx="309563" cy="4922838"/>
              </a:xfrm>
              <a:custGeom>
                <a:avLst/>
                <a:gdLst>
                  <a:gd name="T0" fmla="*/ 159 w 195"/>
                  <a:gd name="T1" fmla="*/ 3101 h 3101"/>
                  <a:gd name="T2" fmla="*/ 195 w 195"/>
                  <a:gd name="T3" fmla="*/ 3097 h 3101"/>
                  <a:gd name="T4" fmla="*/ 36 w 195"/>
                  <a:gd name="T5" fmla="*/ 0 h 3101"/>
                  <a:gd name="T6" fmla="*/ 0 w 195"/>
                  <a:gd name="T7" fmla="*/ 0 h 3101"/>
                  <a:gd name="T8" fmla="*/ 159 w 195"/>
                  <a:gd name="T9" fmla="*/ 3101 h 3101"/>
                </a:gdLst>
                <a:ahLst/>
                <a:cxnLst>
                  <a:cxn ang="0">
                    <a:pos x="T0" y="T1"/>
                  </a:cxn>
                  <a:cxn ang="0">
                    <a:pos x="T2" y="T3"/>
                  </a:cxn>
                  <a:cxn ang="0">
                    <a:pos x="T4" y="T5"/>
                  </a:cxn>
                  <a:cxn ang="0">
                    <a:pos x="T6" y="T7"/>
                  </a:cxn>
                  <a:cxn ang="0">
                    <a:pos x="T8" y="T9"/>
                  </a:cxn>
                </a:cxnLst>
                <a:rect l="0" t="0" r="r" b="b"/>
                <a:pathLst>
                  <a:path w="195" h="3101">
                    <a:moveTo>
                      <a:pt x="159" y="3101"/>
                    </a:moveTo>
                    <a:lnTo>
                      <a:pt x="195" y="3097"/>
                    </a:lnTo>
                    <a:lnTo>
                      <a:pt x="36" y="0"/>
                    </a:lnTo>
                    <a:lnTo>
                      <a:pt x="0" y="0"/>
                    </a:lnTo>
                    <a:lnTo>
                      <a:pt x="159" y="3101"/>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74" name="Freeform 20">
                <a:extLst>
                  <a:ext uri="{FF2B5EF4-FFF2-40B4-BE49-F238E27FC236}">
                    <a16:creationId xmlns:a16="http://schemas.microsoft.com/office/drawing/2014/main" id="{443ECBF0-178C-40A5-8F1A-F541CBBEEE33}"/>
                  </a:ext>
                </a:extLst>
              </p:cNvPr>
              <p:cNvSpPr>
                <a:spLocks/>
              </p:cNvSpPr>
              <p:nvPr/>
            </p:nvSpPr>
            <p:spPr bwMode="auto">
              <a:xfrm>
                <a:off x="9866313" y="0"/>
                <a:ext cx="1411288" cy="5035550"/>
              </a:xfrm>
              <a:custGeom>
                <a:avLst/>
                <a:gdLst>
                  <a:gd name="T0" fmla="*/ 889 w 889"/>
                  <a:gd name="T1" fmla="*/ 3158 h 3172"/>
                  <a:gd name="T2" fmla="*/ 41 w 889"/>
                  <a:gd name="T3" fmla="*/ 0 h 3172"/>
                  <a:gd name="T4" fmla="*/ 0 w 889"/>
                  <a:gd name="T5" fmla="*/ 0 h 3172"/>
                  <a:gd name="T6" fmla="*/ 852 w 889"/>
                  <a:gd name="T7" fmla="*/ 3172 h 3172"/>
                  <a:gd name="T8" fmla="*/ 889 w 889"/>
                  <a:gd name="T9" fmla="*/ 3158 h 3172"/>
                </a:gdLst>
                <a:ahLst/>
                <a:cxnLst>
                  <a:cxn ang="0">
                    <a:pos x="T0" y="T1"/>
                  </a:cxn>
                  <a:cxn ang="0">
                    <a:pos x="T2" y="T3"/>
                  </a:cxn>
                  <a:cxn ang="0">
                    <a:pos x="T4" y="T5"/>
                  </a:cxn>
                  <a:cxn ang="0">
                    <a:pos x="T6" y="T7"/>
                  </a:cxn>
                  <a:cxn ang="0">
                    <a:pos x="T8" y="T9"/>
                  </a:cxn>
                </a:cxnLst>
                <a:rect l="0" t="0" r="r" b="b"/>
                <a:pathLst>
                  <a:path w="889" h="3172">
                    <a:moveTo>
                      <a:pt x="889" y="3158"/>
                    </a:moveTo>
                    <a:lnTo>
                      <a:pt x="41" y="0"/>
                    </a:lnTo>
                    <a:lnTo>
                      <a:pt x="0" y="0"/>
                    </a:lnTo>
                    <a:lnTo>
                      <a:pt x="852" y="3172"/>
                    </a:lnTo>
                    <a:lnTo>
                      <a:pt x="889" y="3158"/>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grpSp>
            <p:nvGrpSpPr>
              <p:cNvPr id="75" name="Group 74">
                <a:extLst>
                  <a:ext uri="{FF2B5EF4-FFF2-40B4-BE49-F238E27FC236}">
                    <a16:creationId xmlns:a16="http://schemas.microsoft.com/office/drawing/2014/main" id="{3FD868DB-FCA1-4DEE-B9BA-14E9B44A4DB3}"/>
                  </a:ext>
                </a:extLst>
              </p:cNvPr>
              <p:cNvGrpSpPr/>
              <p:nvPr/>
            </p:nvGrpSpPr>
            <p:grpSpPr>
              <a:xfrm>
                <a:off x="6196296" y="2412268"/>
                <a:ext cx="1401591" cy="1892701"/>
                <a:chOff x="7539038" y="1589088"/>
                <a:chExt cx="2016125" cy="2722562"/>
              </a:xfrm>
            </p:grpSpPr>
            <p:sp>
              <p:nvSpPr>
                <p:cNvPr id="88" name="Freeform 14">
                  <a:extLst>
                    <a:ext uri="{FF2B5EF4-FFF2-40B4-BE49-F238E27FC236}">
                      <a16:creationId xmlns:a16="http://schemas.microsoft.com/office/drawing/2014/main" id="{5E45D007-3DE1-44F0-AAF1-6569A0FBB308}"/>
                    </a:ext>
                  </a:extLst>
                </p:cNvPr>
                <p:cNvSpPr>
                  <a:spLocks/>
                </p:cNvSpPr>
                <p:nvPr/>
              </p:nvSpPr>
              <p:spPr bwMode="auto">
                <a:xfrm>
                  <a:off x="7566026" y="1589088"/>
                  <a:ext cx="1989137" cy="2722562"/>
                </a:xfrm>
                <a:custGeom>
                  <a:avLst/>
                  <a:gdLst>
                    <a:gd name="T0" fmla="*/ 324 w 1267"/>
                    <a:gd name="T1" fmla="*/ 80 h 1736"/>
                    <a:gd name="T2" fmla="*/ 364 w 1267"/>
                    <a:gd name="T3" fmla="*/ 43 h 1736"/>
                    <a:gd name="T4" fmla="*/ 591 w 1267"/>
                    <a:gd name="T5" fmla="*/ 43 h 1736"/>
                    <a:gd name="T6" fmla="*/ 802 w 1267"/>
                    <a:gd name="T7" fmla="*/ 61 h 1736"/>
                    <a:gd name="T8" fmla="*/ 948 w 1267"/>
                    <a:gd name="T9" fmla="*/ 62 h 1736"/>
                    <a:gd name="T10" fmla="*/ 820 w 1267"/>
                    <a:gd name="T11" fmla="*/ 320 h 1736"/>
                    <a:gd name="T12" fmla="*/ 842 w 1267"/>
                    <a:gd name="T13" fmla="*/ 384 h 1736"/>
                    <a:gd name="T14" fmla="*/ 987 w 1267"/>
                    <a:gd name="T15" fmla="*/ 498 h 1736"/>
                    <a:gd name="T16" fmla="*/ 1106 w 1267"/>
                    <a:gd name="T17" fmla="*/ 641 h 1736"/>
                    <a:gd name="T18" fmla="*/ 1158 w 1267"/>
                    <a:gd name="T19" fmla="*/ 734 h 1736"/>
                    <a:gd name="T20" fmla="*/ 1254 w 1267"/>
                    <a:gd name="T21" fmla="*/ 1015 h 1736"/>
                    <a:gd name="T22" fmla="*/ 1198 w 1267"/>
                    <a:gd name="T23" fmla="*/ 1335 h 1736"/>
                    <a:gd name="T24" fmla="*/ 1116 w 1267"/>
                    <a:gd name="T25" fmla="*/ 1440 h 1736"/>
                    <a:gd name="T26" fmla="*/ 71 w 1267"/>
                    <a:gd name="T27" fmla="*/ 1312 h 1736"/>
                    <a:gd name="T28" fmla="*/ 86 w 1267"/>
                    <a:gd name="T29" fmla="*/ 798 h 1736"/>
                    <a:gd name="T30" fmla="*/ 256 w 1267"/>
                    <a:gd name="T31" fmla="*/ 550 h 1736"/>
                    <a:gd name="T32" fmla="*/ 400 w 1267"/>
                    <a:gd name="T33" fmla="*/ 403 h 1736"/>
                    <a:gd name="T34" fmla="*/ 443 w 1267"/>
                    <a:gd name="T35" fmla="*/ 356 h 1736"/>
                    <a:gd name="T36" fmla="*/ 370 w 1267"/>
                    <a:gd name="T37" fmla="*/ 174 h 1736"/>
                    <a:gd name="T38" fmla="*/ 324 w 1267"/>
                    <a:gd name="T39" fmla="*/ 80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7" h="1736">
                      <a:moveTo>
                        <a:pt x="324" y="80"/>
                      </a:moveTo>
                      <a:cubicBezTo>
                        <a:pt x="324" y="80"/>
                        <a:pt x="319" y="51"/>
                        <a:pt x="364" y="43"/>
                      </a:cubicBezTo>
                      <a:cubicBezTo>
                        <a:pt x="410" y="35"/>
                        <a:pt x="514" y="86"/>
                        <a:pt x="591" y="43"/>
                      </a:cubicBezTo>
                      <a:cubicBezTo>
                        <a:pt x="668" y="0"/>
                        <a:pt x="751" y="10"/>
                        <a:pt x="802" y="61"/>
                      </a:cubicBezTo>
                      <a:cubicBezTo>
                        <a:pt x="852" y="112"/>
                        <a:pt x="938" y="40"/>
                        <a:pt x="948" y="62"/>
                      </a:cubicBezTo>
                      <a:cubicBezTo>
                        <a:pt x="959" y="83"/>
                        <a:pt x="820" y="320"/>
                        <a:pt x="820" y="320"/>
                      </a:cubicBezTo>
                      <a:cubicBezTo>
                        <a:pt x="820" y="320"/>
                        <a:pt x="812" y="355"/>
                        <a:pt x="842" y="384"/>
                      </a:cubicBezTo>
                      <a:cubicBezTo>
                        <a:pt x="885" y="428"/>
                        <a:pt x="941" y="458"/>
                        <a:pt x="987" y="498"/>
                      </a:cubicBezTo>
                      <a:cubicBezTo>
                        <a:pt x="1034" y="539"/>
                        <a:pt x="1073" y="589"/>
                        <a:pt x="1106" y="641"/>
                      </a:cubicBezTo>
                      <a:cubicBezTo>
                        <a:pt x="1125" y="671"/>
                        <a:pt x="1142" y="702"/>
                        <a:pt x="1158" y="734"/>
                      </a:cubicBezTo>
                      <a:cubicBezTo>
                        <a:pt x="1201" y="822"/>
                        <a:pt x="1242" y="917"/>
                        <a:pt x="1254" y="1015"/>
                      </a:cubicBezTo>
                      <a:cubicBezTo>
                        <a:pt x="1267" y="1124"/>
                        <a:pt x="1254" y="1239"/>
                        <a:pt x="1198" y="1335"/>
                      </a:cubicBezTo>
                      <a:cubicBezTo>
                        <a:pt x="1175" y="1373"/>
                        <a:pt x="1147" y="1409"/>
                        <a:pt x="1116" y="1440"/>
                      </a:cubicBezTo>
                      <a:cubicBezTo>
                        <a:pt x="831" y="1736"/>
                        <a:pt x="191" y="1582"/>
                        <a:pt x="71" y="1312"/>
                      </a:cubicBezTo>
                      <a:cubicBezTo>
                        <a:pt x="0" y="1154"/>
                        <a:pt x="20" y="955"/>
                        <a:pt x="86" y="798"/>
                      </a:cubicBezTo>
                      <a:cubicBezTo>
                        <a:pt x="125" y="704"/>
                        <a:pt x="183" y="621"/>
                        <a:pt x="256" y="550"/>
                      </a:cubicBezTo>
                      <a:cubicBezTo>
                        <a:pt x="304" y="502"/>
                        <a:pt x="352" y="453"/>
                        <a:pt x="400" y="403"/>
                      </a:cubicBezTo>
                      <a:cubicBezTo>
                        <a:pt x="414" y="388"/>
                        <a:pt x="431" y="373"/>
                        <a:pt x="443" y="356"/>
                      </a:cubicBezTo>
                      <a:cubicBezTo>
                        <a:pt x="464" y="327"/>
                        <a:pt x="391" y="210"/>
                        <a:pt x="370" y="174"/>
                      </a:cubicBezTo>
                      <a:cubicBezTo>
                        <a:pt x="348" y="138"/>
                        <a:pt x="318" y="101"/>
                        <a:pt x="324" y="8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89" name="Freeform 15">
                  <a:extLst>
                    <a:ext uri="{FF2B5EF4-FFF2-40B4-BE49-F238E27FC236}">
                      <a16:creationId xmlns:a16="http://schemas.microsoft.com/office/drawing/2014/main" id="{25A38778-8EB7-46F0-9001-051EDC7F051C}"/>
                    </a:ext>
                  </a:extLst>
                </p:cNvPr>
                <p:cNvSpPr>
                  <a:spLocks/>
                </p:cNvSpPr>
                <p:nvPr/>
              </p:nvSpPr>
              <p:spPr bwMode="auto">
                <a:xfrm>
                  <a:off x="7539038" y="2092325"/>
                  <a:ext cx="1287462" cy="1720850"/>
                </a:xfrm>
                <a:custGeom>
                  <a:avLst/>
                  <a:gdLst>
                    <a:gd name="T0" fmla="*/ 324 w 821"/>
                    <a:gd name="T1" fmla="*/ 176 h 1097"/>
                    <a:gd name="T2" fmla="*/ 628 w 821"/>
                    <a:gd name="T3" fmla="*/ 30 h 1097"/>
                    <a:gd name="T4" fmla="*/ 755 w 821"/>
                    <a:gd name="T5" fmla="*/ 491 h 1097"/>
                    <a:gd name="T6" fmla="*/ 50 w 821"/>
                    <a:gd name="T7" fmla="*/ 816 h 1097"/>
                    <a:gd name="T8" fmla="*/ 293 w 821"/>
                    <a:gd name="T9" fmla="*/ 205 h 1097"/>
                  </a:gdLst>
                  <a:ahLst/>
                  <a:cxnLst>
                    <a:cxn ang="0">
                      <a:pos x="T0" y="T1"/>
                    </a:cxn>
                    <a:cxn ang="0">
                      <a:pos x="T2" y="T3"/>
                    </a:cxn>
                    <a:cxn ang="0">
                      <a:pos x="T4" y="T5"/>
                    </a:cxn>
                    <a:cxn ang="0">
                      <a:pos x="T6" y="T7"/>
                    </a:cxn>
                    <a:cxn ang="0">
                      <a:pos x="T8" y="T9"/>
                    </a:cxn>
                  </a:cxnLst>
                  <a:rect l="0" t="0" r="r" b="b"/>
                  <a:pathLst>
                    <a:path w="821" h="1097">
                      <a:moveTo>
                        <a:pt x="324" y="176"/>
                      </a:moveTo>
                      <a:cubicBezTo>
                        <a:pt x="324" y="176"/>
                        <a:pt x="478" y="0"/>
                        <a:pt x="628" y="30"/>
                      </a:cubicBezTo>
                      <a:cubicBezTo>
                        <a:pt x="777" y="59"/>
                        <a:pt x="821" y="278"/>
                        <a:pt x="755" y="491"/>
                      </a:cubicBezTo>
                      <a:cubicBezTo>
                        <a:pt x="689" y="704"/>
                        <a:pt x="101" y="1097"/>
                        <a:pt x="50" y="816"/>
                      </a:cubicBezTo>
                      <a:cubicBezTo>
                        <a:pt x="0" y="535"/>
                        <a:pt x="293" y="205"/>
                        <a:pt x="293" y="205"/>
                      </a:cubicBezTo>
                    </a:path>
                  </a:pathLst>
                </a:custGeom>
                <a:solidFill>
                  <a:schemeClr val="bg1">
                    <a:alpha val="14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90" name="Rectangle 16">
                  <a:extLst>
                    <a:ext uri="{FF2B5EF4-FFF2-40B4-BE49-F238E27FC236}">
                      <a16:creationId xmlns:a16="http://schemas.microsoft.com/office/drawing/2014/main" id="{E2998224-5B11-4449-B977-0909D8991DC3}"/>
                    </a:ext>
                  </a:extLst>
                </p:cNvPr>
                <p:cNvSpPr>
                  <a:spLocks noChangeArrowheads="1"/>
                </p:cNvSpPr>
                <p:nvPr/>
              </p:nvSpPr>
              <p:spPr bwMode="auto">
                <a:xfrm>
                  <a:off x="8205788" y="2066925"/>
                  <a:ext cx="711200" cy="93662"/>
                </a:xfrm>
                <a:prstGeom prst="rect">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91" name="Rectangle 17">
                  <a:extLst>
                    <a:ext uri="{FF2B5EF4-FFF2-40B4-BE49-F238E27FC236}">
                      <a16:creationId xmlns:a16="http://schemas.microsoft.com/office/drawing/2014/main" id="{6ED719C1-7BC1-41E1-9FB0-AAE40732B668}"/>
                    </a:ext>
                  </a:extLst>
                </p:cNvPr>
                <p:cNvSpPr>
                  <a:spLocks noChangeArrowheads="1"/>
                </p:cNvSpPr>
                <p:nvPr/>
              </p:nvSpPr>
              <p:spPr bwMode="auto">
                <a:xfrm>
                  <a:off x="8115300" y="2160588"/>
                  <a:ext cx="855662" cy="66675"/>
                </a:xfrm>
                <a:prstGeom prst="rect">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92" name="Freeform 18">
                  <a:extLst>
                    <a:ext uri="{FF2B5EF4-FFF2-40B4-BE49-F238E27FC236}">
                      <a16:creationId xmlns:a16="http://schemas.microsoft.com/office/drawing/2014/main" id="{C8F0C5E4-A7E0-451C-96EB-DB35724A18D8}"/>
                    </a:ext>
                  </a:extLst>
                </p:cNvPr>
                <p:cNvSpPr>
                  <a:spLocks/>
                </p:cNvSpPr>
                <p:nvPr/>
              </p:nvSpPr>
              <p:spPr bwMode="auto">
                <a:xfrm>
                  <a:off x="8697913" y="2122488"/>
                  <a:ext cx="106362" cy="481012"/>
                </a:xfrm>
                <a:custGeom>
                  <a:avLst/>
                  <a:gdLst>
                    <a:gd name="T0" fmla="*/ 0 w 67"/>
                    <a:gd name="T1" fmla="*/ 300 h 303"/>
                    <a:gd name="T2" fmla="*/ 25 w 67"/>
                    <a:gd name="T3" fmla="*/ 0 h 303"/>
                    <a:gd name="T4" fmla="*/ 67 w 67"/>
                    <a:gd name="T5" fmla="*/ 4 h 303"/>
                    <a:gd name="T6" fmla="*/ 43 w 67"/>
                    <a:gd name="T7" fmla="*/ 303 h 303"/>
                    <a:gd name="T8" fmla="*/ 0 w 67"/>
                    <a:gd name="T9" fmla="*/ 300 h 303"/>
                  </a:gdLst>
                  <a:ahLst/>
                  <a:cxnLst>
                    <a:cxn ang="0">
                      <a:pos x="T0" y="T1"/>
                    </a:cxn>
                    <a:cxn ang="0">
                      <a:pos x="T2" y="T3"/>
                    </a:cxn>
                    <a:cxn ang="0">
                      <a:pos x="T4" y="T5"/>
                    </a:cxn>
                    <a:cxn ang="0">
                      <a:pos x="T6" y="T7"/>
                    </a:cxn>
                    <a:cxn ang="0">
                      <a:pos x="T8" y="T9"/>
                    </a:cxn>
                  </a:cxnLst>
                  <a:rect l="0" t="0" r="r" b="b"/>
                  <a:pathLst>
                    <a:path w="67" h="303">
                      <a:moveTo>
                        <a:pt x="0" y="300"/>
                      </a:moveTo>
                      <a:lnTo>
                        <a:pt x="25" y="0"/>
                      </a:lnTo>
                      <a:lnTo>
                        <a:pt x="67" y="4"/>
                      </a:lnTo>
                      <a:lnTo>
                        <a:pt x="43" y="303"/>
                      </a:lnTo>
                      <a:lnTo>
                        <a:pt x="0" y="30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93" name="Freeform 19">
                  <a:extLst>
                    <a:ext uri="{FF2B5EF4-FFF2-40B4-BE49-F238E27FC236}">
                      <a16:creationId xmlns:a16="http://schemas.microsoft.com/office/drawing/2014/main" id="{B6AAD74B-E644-4419-9146-D6578FE44F7E}"/>
                    </a:ext>
                  </a:extLst>
                </p:cNvPr>
                <p:cNvSpPr>
                  <a:spLocks/>
                </p:cNvSpPr>
                <p:nvPr/>
              </p:nvSpPr>
              <p:spPr bwMode="auto">
                <a:xfrm>
                  <a:off x="8751888" y="2133600"/>
                  <a:ext cx="195262" cy="573087"/>
                </a:xfrm>
                <a:custGeom>
                  <a:avLst/>
                  <a:gdLst>
                    <a:gd name="T0" fmla="*/ 82 w 123"/>
                    <a:gd name="T1" fmla="*/ 361 h 361"/>
                    <a:gd name="T2" fmla="*/ 0 w 123"/>
                    <a:gd name="T3" fmla="*/ 10 h 361"/>
                    <a:gd name="T4" fmla="*/ 40 w 123"/>
                    <a:gd name="T5" fmla="*/ 0 h 361"/>
                    <a:gd name="T6" fmla="*/ 123 w 123"/>
                    <a:gd name="T7" fmla="*/ 351 h 361"/>
                    <a:gd name="T8" fmla="*/ 82 w 123"/>
                    <a:gd name="T9" fmla="*/ 361 h 361"/>
                  </a:gdLst>
                  <a:ahLst/>
                  <a:cxnLst>
                    <a:cxn ang="0">
                      <a:pos x="T0" y="T1"/>
                    </a:cxn>
                    <a:cxn ang="0">
                      <a:pos x="T2" y="T3"/>
                    </a:cxn>
                    <a:cxn ang="0">
                      <a:pos x="T4" y="T5"/>
                    </a:cxn>
                    <a:cxn ang="0">
                      <a:pos x="T6" y="T7"/>
                    </a:cxn>
                    <a:cxn ang="0">
                      <a:pos x="T8" y="T9"/>
                    </a:cxn>
                  </a:cxnLst>
                  <a:rect l="0" t="0" r="r" b="b"/>
                  <a:pathLst>
                    <a:path w="123" h="361">
                      <a:moveTo>
                        <a:pt x="82" y="361"/>
                      </a:moveTo>
                      <a:lnTo>
                        <a:pt x="0" y="10"/>
                      </a:lnTo>
                      <a:lnTo>
                        <a:pt x="40" y="0"/>
                      </a:lnTo>
                      <a:lnTo>
                        <a:pt x="123" y="351"/>
                      </a:lnTo>
                      <a:lnTo>
                        <a:pt x="82" y="361"/>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grpSp>
          <p:grpSp>
            <p:nvGrpSpPr>
              <p:cNvPr id="76" name="Group 75">
                <a:extLst>
                  <a:ext uri="{FF2B5EF4-FFF2-40B4-BE49-F238E27FC236}">
                    <a16:creationId xmlns:a16="http://schemas.microsoft.com/office/drawing/2014/main" id="{248C2F63-9535-4BA6-B10C-BDC5D686F473}"/>
                  </a:ext>
                </a:extLst>
              </p:cNvPr>
              <p:cNvGrpSpPr/>
              <p:nvPr/>
            </p:nvGrpSpPr>
            <p:grpSpPr>
              <a:xfrm>
                <a:off x="9049229" y="3370857"/>
                <a:ext cx="1453045" cy="1962184"/>
                <a:chOff x="7539038" y="1589088"/>
                <a:chExt cx="2016125" cy="2722562"/>
              </a:xfrm>
            </p:grpSpPr>
            <p:sp>
              <p:nvSpPr>
                <p:cNvPr id="81" name="Freeform 14">
                  <a:extLst>
                    <a:ext uri="{FF2B5EF4-FFF2-40B4-BE49-F238E27FC236}">
                      <a16:creationId xmlns:a16="http://schemas.microsoft.com/office/drawing/2014/main" id="{AD70E193-D620-48A9-9D43-EFF4951D8C67}"/>
                    </a:ext>
                  </a:extLst>
                </p:cNvPr>
                <p:cNvSpPr>
                  <a:spLocks/>
                </p:cNvSpPr>
                <p:nvPr/>
              </p:nvSpPr>
              <p:spPr bwMode="auto">
                <a:xfrm>
                  <a:off x="7566026" y="1589088"/>
                  <a:ext cx="1989137" cy="2722562"/>
                </a:xfrm>
                <a:custGeom>
                  <a:avLst/>
                  <a:gdLst>
                    <a:gd name="T0" fmla="*/ 324 w 1267"/>
                    <a:gd name="T1" fmla="*/ 80 h 1736"/>
                    <a:gd name="T2" fmla="*/ 364 w 1267"/>
                    <a:gd name="T3" fmla="*/ 43 h 1736"/>
                    <a:gd name="T4" fmla="*/ 591 w 1267"/>
                    <a:gd name="T5" fmla="*/ 43 h 1736"/>
                    <a:gd name="T6" fmla="*/ 802 w 1267"/>
                    <a:gd name="T7" fmla="*/ 61 h 1736"/>
                    <a:gd name="T8" fmla="*/ 948 w 1267"/>
                    <a:gd name="T9" fmla="*/ 62 h 1736"/>
                    <a:gd name="T10" fmla="*/ 820 w 1267"/>
                    <a:gd name="T11" fmla="*/ 320 h 1736"/>
                    <a:gd name="T12" fmla="*/ 842 w 1267"/>
                    <a:gd name="T13" fmla="*/ 384 h 1736"/>
                    <a:gd name="T14" fmla="*/ 987 w 1267"/>
                    <a:gd name="T15" fmla="*/ 498 h 1736"/>
                    <a:gd name="T16" fmla="*/ 1106 w 1267"/>
                    <a:gd name="T17" fmla="*/ 641 h 1736"/>
                    <a:gd name="T18" fmla="*/ 1158 w 1267"/>
                    <a:gd name="T19" fmla="*/ 734 h 1736"/>
                    <a:gd name="T20" fmla="*/ 1254 w 1267"/>
                    <a:gd name="T21" fmla="*/ 1015 h 1736"/>
                    <a:gd name="T22" fmla="*/ 1198 w 1267"/>
                    <a:gd name="T23" fmla="*/ 1335 h 1736"/>
                    <a:gd name="T24" fmla="*/ 1116 w 1267"/>
                    <a:gd name="T25" fmla="*/ 1440 h 1736"/>
                    <a:gd name="T26" fmla="*/ 71 w 1267"/>
                    <a:gd name="T27" fmla="*/ 1312 h 1736"/>
                    <a:gd name="T28" fmla="*/ 86 w 1267"/>
                    <a:gd name="T29" fmla="*/ 798 h 1736"/>
                    <a:gd name="T30" fmla="*/ 256 w 1267"/>
                    <a:gd name="T31" fmla="*/ 550 h 1736"/>
                    <a:gd name="T32" fmla="*/ 400 w 1267"/>
                    <a:gd name="T33" fmla="*/ 403 h 1736"/>
                    <a:gd name="T34" fmla="*/ 443 w 1267"/>
                    <a:gd name="T35" fmla="*/ 356 h 1736"/>
                    <a:gd name="T36" fmla="*/ 370 w 1267"/>
                    <a:gd name="T37" fmla="*/ 174 h 1736"/>
                    <a:gd name="T38" fmla="*/ 324 w 1267"/>
                    <a:gd name="T39" fmla="*/ 80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7" h="1736">
                      <a:moveTo>
                        <a:pt x="324" y="80"/>
                      </a:moveTo>
                      <a:cubicBezTo>
                        <a:pt x="324" y="80"/>
                        <a:pt x="319" y="51"/>
                        <a:pt x="364" y="43"/>
                      </a:cubicBezTo>
                      <a:cubicBezTo>
                        <a:pt x="410" y="35"/>
                        <a:pt x="514" y="86"/>
                        <a:pt x="591" y="43"/>
                      </a:cubicBezTo>
                      <a:cubicBezTo>
                        <a:pt x="668" y="0"/>
                        <a:pt x="751" y="10"/>
                        <a:pt x="802" y="61"/>
                      </a:cubicBezTo>
                      <a:cubicBezTo>
                        <a:pt x="852" y="112"/>
                        <a:pt x="938" y="40"/>
                        <a:pt x="948" y="62"/>
                      </a:cubicBezTo>
                      <a:cubicBezTo>
                        <a:pt x="959" y="83"/>
                        <a:pt x="820" y="320"/>
                        <a:pt x="820" y="320"/>
                      </a:cubicBezTo>
                      <a:cubicBezTo>
                        <a:pt x="820" y="320"/>
                        <a:pt x="812" y="355"/>
                        <a:pt x="842" y="384"/>
                      </a:cubicBezTo>
                      <a:cubicBezTo>
                        <a:pt x="885" y="428"/>
                        <a:pt x="941" y="458"/>
                        <a:pt x="987" y="498"/>
                      </a:cubicBezTo>
                      <a:cubicBezTo>
                        <a:pt x="1034" y="539"/>
                        <a:pt x="1073" y="589"/>
                        <a:pt x="1106" y="641"/>
                      </a:cubicBezTo>
                      <a:cubicBezTo>
                        <a:pt x="1125" y="671"/>
                        <a:pt x="1142" y="702"/>
                        <a:pt x="1158" y="734"/>
                      </a:cubicBezTo>
                      <a:cubicBezTo>
                        <a:pt x="1201" y="822"/>
                        <a:pt x="1242" y="917"/>
                        <a:pt x="1254" y="1015"/>
                      </a:cubicBezTo>
                      <a:cubicBezTo>
                        <a:pt x="1267" y="1124"/>
                        <a:pt x="1254" y="1239"/>
                        <a:pt x="1198" y="1335"/>
                      </a:cubicBezTo>
                      <a:cubicBezTo>
                        <a:pt x="1175" y="1373"/>
                        <a:pt x="1147" y="1409"/>
                        <a:pt x="1116" y="1440"/>
                      </a:cubicBezTo>
                      <a:cubicBezTo>
                        <a:pt x="831" y="1736"/>
                        <a:pt x="191" y="1582"/>
                        <a:pt x="71" y="1312"/>
                      </a:cubicBezTo>
                      <a:cubicBezTo>
                        <a:pt x="0" y="1154"/>
                        <a:pt x="20" y="955"/>
                        <a:pt x="86" y="798"/>
                      </a:cubicBezTo>
                      <a:cubicBezTo>
                        <a:pt x="125" y="704"/>
                        <a:pt x="183" y="621"/>
                        <a:pt x="256" y="550"/>
                      </a:cubicBezTo>
                      <a:cubicBezTo>
                        <a:pt x="304" y="502"/>
                        <a:pt x="352" y="453"/>
                        <a:pt x="400" y="403"/>
                      </a:cubicBezTo>
                      <a:cubicBezTo>
                        <a:pt x="414" y="388"/>
                        <a:pt x="431" y="373"/>
                        <a:pt x="443" y="356"/>
                      </a:cubicBezTo>
                      <a:cubicBezTo>
                        <a:pt x="464" y="327"/>
                        <a:pt x="391" y="210"/>
                        <a:pt x="370" y="174"/>
                      </a:cubicBezTo>
                      <a:cubicBezTo>
                        <a:pt x="348" y="138"/>
                        <a:pt x="318" y="101"/>
                        <a:pt x="324" y="8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IN"/>
                </a:p>
              </p:txBody>
            </p:sp>
            <p:sp>
              <p:nvSpPr>
                <p:cNvPr id="82" name="Freeform 15">
                  <a:extLst>
                    <a:ext uri="{FF2B5EF4-FFF2-40B4-BE49-F238E27FC236}">
                      <a16:creationId xmlns:a16="http://schemas.microsoft.com/office/drawing/2014/main" id="{7C04D17F-AE03-4288-90F1-18C714390A96}"/>
                    </a:ext>
                  </a:extLst>
                </p:cNvPr>
                <p:cNvSpPr>
                  <a:spLocks/>
                </p:cNvSpPr>
                <p:nvPr/>
              </p:nvSpPr>
              <p:spPr bwMode="auto">
                <a:xfrm>
                  <a:off x="7539038" y="2092325"/>
                  <a:ext cx="1287462" cy="1720850"/>
                </a:xfrm>
                <a:custGeom>
                  <a:avLst/>
                  <a:gdLst>
                    <a:gd name="T0" fmla="*/ 324 w 821"/>
                    <a:gd name="T1" fmla="*/ 176 h 1097"/>
                    <a:gd name="T2" fmla="*/ 628 w 821"/>
                    <a:gd name="T3" fmla="*/ 30 h 1097"/>
                    <a:gd name="T4" fmla="*/ 755 w 821"/>
                    <a:gd name="T5" fmla="*/ 491 h 1097"/>
                    <a:gd name="T6" fmla="*/ 50 w 821"/>
                    <a:gd name="T7" fmla="*/ 816 h 1097"/>
                    <a:gd name="T8" fmla="*/ 293 w 821"/>
                    <a:gd name="T9" fmla="*/ 205 h 1097"/>
                  </a:gdLst>
                  <a:ahLst/>
                  <a:cxnLst>
                    <a:cxn ang="0">
                      <a:pos x="T0" y="T1"/>
                    </a:cxn>
                    <a:cxn ang="0">
                      <a:pos x="T2" y="T3"/>
                    </a:cxn>
                    <a:cxn ang="0">
                      <a:pos x="T4" y="T5"/>
                    </a:cxn>
                    <a:cxn ang="0">
                      <a:pos x="T6" y="T7"/>
                    </a:cxn>
                    <a:cxn ang="0">
                      <a:pos x="T8" y="T9"/>
                    </a:cxn>
                  </a:cxnLst>
                  <a:rect l="0" t="0" r="r" b="b"/>
                  <a:pathLst>
                    <a:path w="821" h="1097">
                      <a:moveTo>
                        <a:pt x="324" y="176"/>
                      </a:moveTo>
                      <a:cubicBezTo>
                        <a:pt x="324" y="176"/>
                        <a:pt x="478" y="0"/>
                        <a:pt x="628" y="30"/>
                      </a:cubicBezTo>
                      <a:cubicBezTo>
                        <a:pt x="777" y="59"/>
                        <a:pt x="821" y="278"/>
                        <a:pt x="755" y="491"/>
                      </a:cubicBezTo>
                      <a:cubicBezTo>
                        <a:pt x="689" y="704"/>
                        <a:pt x="101" y="1097"/>
                        <a:pt x="50" y="816"/>
                      </a:cubicBezTo>
                      <a:cubicBezTo>
                        <a:pt x="0" y="535"/>
                        <a:pt x="293" y="205"/>
                        <a:pt x="293" y="205"/>
                      </a:cubicBezTo>
                    </a:path>
                  </a:pathLst>
                </a:custGeom>
                <a:solidFill>
                  <a:schemeClr val="bg1">
                    <a:alpha val="14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83" name="Rectangle 16">
                  <a:extLst>
                    <a:ext uri="{FF2B5EF4-FFF2-40B4-BE49-F238E27FC236}">
                      <a16:creationId xmlns:a16="http://schemas.microsoft.com/office/drawing/2014/main" id="{3623B3ED-094C-43D9-B841-04B93DD064FE}"/>
                    </a:ext>
                  </a:extLst>
                </p:cNvPr>
                <p:cNvSpPr>
                  <a:spLocks noChangeArrowheads="1"/>
                </p:cNvSpPr>
                <p:nvPr/>
              </p:nvSpPr>
              <p:spPr bwMode="auto">
                <a:xfrm>
                  <a:off x="8205788" y="2066925"/>
                  <a:ext cx="711200" cy="93662"/>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84" name="Rectangle 17">
                  <a:extLst>
                    <a:ext uri="{FF2B5EF4-FFF2-40B4-BE49-F238E27FC236}">
                      <a16:creationId xmlns:a16="http://schemas.microsoft.com/office/drawing/2014/main" id="{BAB9C3F0-3FFF-490E-86F4-0139411B3B5A}"/>
                    </a:ext>
                  </a:extLst>
                </p:cNvPr>
                <p:cNvSpPr>
                  <a:spLocks noChangeArrowheads="1"/>
                </p:cNvSpPr>
                <p:nvPr/>
              </p:nvSpPr>
              <p:spPr bwMode="auto">
                <a:xfrm>
                  <a:off x="8115300" y="2160588"/>
                  <a:ext cx="855662" cy="66675"/>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85" name="Freeform 18">
                  <a:extLst>
                    <a:ext uri="{FF2B5EF4-FFF2-40B4-BE49-F238E27FC236}">
                      <a16:creationId xmlns:a16="http://schemas.microsoft.com/office/drawing/2014/main" id="{89A0A1D4-EBAD-4A22-954D-5C01A1C74C5E}"/>
                    </a:ext>
                  </a:extLst>
                </p:cNvPr>
                <p:cNvSpPr>
                  <a:spLocks/>
                </p:cNvSpPr>
                <p:nvPr/>
              </p:nvSpPr>
              <p:spPr bwMode="auto">
                <a:xfrm>
                  <a:off x="8697913" y="2122488"/>
                  <a:ext cx="106362" cy="481012"/>
                </a:xfrm>
                <a:custGeom>
                  <a:avLst/>
                  <a:gdLst>
                    <a:gd name="T0" fmla="*/ 0 w 67"/>
                    <a:gd name="T1" fmla="*/ 300 h 303"/>
                    <a:gd name="T2" fmla="*/ 25 w 67"/>
                    <a:gd name="T3" fmla="*/ 0 h 303"/>
                    <a:gd name="T4" fmla="*/ 67 w 67"/>
                    <a:gd name="T5" fmla="*/ 4 h 303"/>
                    <a:gd name="T6" fmla="*/ 43 w 67"/>
                    <a:gd name="T7" fmla="*/ 303 h 303"/>
                    <a:gd name="T8" fmla="*/ 0 w 67"/>
                    <a:gd name="T9" fmla="*/ 300 h 303"/>
                  </a:gdLst>
                  <a:ahLst/>
                  <a:cxnLst>
                    <a:cxn ang="0">
                      <a:pos x="T0" y="T1"/>
                    </a:cxn>
                    <a:cxn ang="0">
                      <a:pos x="T2" y="T3"/>
                    </a:cxn>
                    <a:cxn ang="0">
                      <a:pos x="T4" y="T5"/>
                    </a:cxn>
                    <a:cxn ang="0">
                      <a:pos x="T6" y="T7"/>
                    </a:cxn>
                    <a:cxn ang="0">
                      <a:pos x="T8" y="T9"/>
                    </a:cxn>
                  </a:cxnLst>
                  <a:rect l="0" t="0" r="r" b="b"/>
                  <a:pathLst>
                    <a:path w="67" h="303">
                      <a:moveTo>
                        <a:pt x="0" y="300"/>
                      </a:moveTo>
                      <a:lnTo>
                        <a:pt x="25" y="0"/>
                      </a:lnTo>
                      <a:lnTo>
                        <a:pt x="67" y="4"/>
                      </a:lnTo>
                      <a:lnTo>
                        <a:pt x="43" y="303"/>
                      </a:lnTo>
                      <a:lnTo>
                        <a:pt x="0" y="30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86" name="Freeform 19">
                  <a:extLst>
                    <a:ext uri="{FF2B5EF4-FFF2-40B4-BE49-F238E27FC236}">
                      <a16:creationId xmlns:a16="http://schemas.microsoft.com/office/drawing/2014/main" id="{CF91E6FD-02B1-4ABE-9319-F79273493567}"/>
                    </a:ext>
                  </a:extLst>
                </p:cNvPr>
                <p:cNvSpPr>
                  <a:spLocks/>
                </p:cNvSpPr>
                <p:nvPr/>
              </p:nvSpPr>
              <p:spPr bwMode="auto">
                <a:xfrm>
                  <a:off x="8751888" y="2133600"/>
                  <a:ext cx="195262" cy="573087"/>
                </a:xfrm>
                <a:custGeom>
                  <a:avLst/>
                  <a:gdLst>
                    <a:gd name="T0" fmla="*/ 82 w 123"/>
                    <a:gd name="T1" fmla="*/ 361 h 361"/>
                    <a:gd name="T2" fmla="*/ 0 w 123"/>
                    <a:gd name="T3" fmla="*/ 10 h 361"/>
                    <a:gd name="T4" fmla="*/ 40 w 123"/>
                    <a:gd name="T5" fmla="*/ 0 h 361"/>
                    <a:gd name="T6" fmla="*/ 123 w 123"/>
                    <a:gd name="T7" fmla="*/ 351 h 361"/>
                    <a:gd name="T8" fmla="*/ 82 w 123"/>
                    <a:gd name="T9" fmla="*/ 361 h 361"/>
                  </a:gdLst>
                  <a:ahLst/>
                  <a:cxnLst>
                    <a:cxn ang="0">
                      <a:pos x="T0" y="T1"/>
                    </a:cxn>
                    <a:cxn ang="0">
                      <a:pos x="T2" y="T3"/>
                    </a:cxn>
                    <a:cxn ang="0">
                      <a:pos x="T4" y="T5"/>
                    </a:cxn>
                    <a:cxn ang="0">
                      <a:pos x="T6" y="T7"/>
                    </a:cxn>
                    <a:cxn ang="0">
                      <a:pos x="T8" y="T9"/>
                    </a:cxn>
                  </a:cxnLst>
                  <a:rect l="0" t="0" r="r" b="b"/>
                  <a:pathLst>
                    <a:path w="123" h="361">
                      <a:moveTo>
                        <a:pt x="82" y="361"/>
                      </a:moveTo>
                      <a:lnTo>
                        <a:pt x="0" y="10"/>
                      </a:lnTo>
                      <a:lnTo>
                        <a:pt x="40" y="0"/>
                      </a:lnTo>
                      <a:lnTo>
                        <a:pt x="123" y="351"/>
                      </a:lnTo>
                      <a:lnTo>
                        <a:pt x="82" y="361"/>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77" name="Freeform 7">
                <a:extLst>
                  <a:ext uri="{FF2B5EF4-FFF2-40B4-BE49-F238E27FC236}">
                    <a16:creationId xmlns:a16="http://schemas.microsoft.com/office/drawing/2014/main" id="{0F2BE5F4-7F2F-435D-90CB-9D33ED170CEC}"/>
                  </a:ext>
                </a:extLst>
              </p:cNvPr>
              <p:cNvSpPr>
                <a:spLocks/>
              </p:cNvSpPr>
              <p:nvPr/>
            </p:nvSpPr>
            <p:spPr bwMode="auto">
              <a:xfrm>
                <a:off x="5335588" y="3954463"/>
                <a:ext cx="200025" cy="204788"/>
              </a:xfrm>
              <a:custGeom>
                <a:avLst/>
                <a:gdLst>
                  <a:gd name="T0" fmla="*/ 35 w 71"/>
                  <a:gd name="T1" fmla="*/ 56 h 72"/>
                  <a:gd name="T2" fmla="*/ 16 w 71"/>
                  <a:gd name="T3" fmla="*/ 36 h 72"/>
                  <a:gd name="T4" fmla="*/ 35 w 71"/>
                  <a:gd name="T5" fmla="*/ 16 h 72"/>
                  <a:gd name="T6" fmla="*/ 55 w 71"/>
                  <a:gd name="T7" fmla="*/ 36 h 72"/>
                  <a:gd name="T8" fmla="*/ 55 w 71"/>
                  <a:gd name="T9" fmla="*/ 37 h 72"/>
                  <a:gd name="T10" fmla="*/ 71 w 71"/>
                  <a:gd name="T11" fmla="*/ 35 h 72"/>
                  <a:gd name="T12" fmla="*/ 35 w 71"/>
                  <a:gd name="T13" fmla="*/ 0 h 72"/>
                  <a:gd name="T14" fmla="*/ 0 w 71"/>
                  <a:gd name="T15" fmla="*/ 36 h 72"/>
                  <a:gd name="T16" fmla="*/ 35 w 71"/>
                  <a:gd name="T17" fmla="*/ 72 h 72"/>
                  <a:gd name="T18" fmla="*/ 54 w 71"/>
                  <a:gd name="T19" fmla="*/ 66 h 72"/>
                  <a:gd name="T20" fmla="*/ 39 w 71"/>
                  <a:gd name="T21" fmla="*/ 55 h 72"/>
                  <a:gd name="T22" fmla="*/ 35 w 7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72">
                    <a:moveTo>
                      <a:pt x="35" y="56"/>
                    </a:moveTo>
                    <a:cubicBezTo>
                      <a:pt x="24" y="56"/>
                      <a:pt x="16" y="47"/>
                      <a:pt x="16" y="36"/>
                    </a:cubicBezTo>
                    <a:cubicBezTo>
                      <a:pt x="16" y="25"/>
                      <a:pt x="24" y="16"/>
                      <a:pt x="35" y="16"/>
                    </a:cubicBezTo>
                    <a:cubicBezTo>
                      <a:pt x="46" y="16"/>
                      <a:pt x="55" y="25"/>
                      <a:pt x="55" y="36"/>
                    </a:cubicBezTo>
                    <a:cubicBezTo>
                      <a:pt x="55" y="36"/>
                      <a:pt x="55" y="37"/>
                      <a:pt x="55" y="37"/>
                    </a:cubicBezTo>
                    <a:cubicBezTo>
                      <a:pt x="71" y="35"/>
                      <a:pt x="71" y="35"/>
                      <a:pt x="71" y="35"/>
                    </a:cubicBezTo>
                    <a:cubicBezTo>
                      <a:pt x="70" y="16"/>
                      <a:pt x="54" y="0"/>
                      <a:pt x="35" y="0"/>
                    </a:cubicBezTo>
                    <a:cubicBezTo>
                      <a:pt x="15" y="0"/>
                      <a:pt x="0" y="16"/>
                      <a:pt x="0" y="36"/>
                    </a:cubicBezTo>
                    <a:cubicBezTo>
                      <a:pt x="0" y="56"/>
                      <a:pt x="15" y="72"/>
                      <a:pt x="35" y="72"/>
                    </a:cubicBezTo>
                    <a:cubicBezTo>
                      <a:pt x="42" y="72"/>
                      <a:pt x="48" y="70"/>
                      <a:pt x="54" y="66"/>
                    </a:cubicBezTo>
                    <a:cubicBezTo>
                      <a:pt x="39" y="55"/>
                      <a:pt x="39" y="55"/>
                      <a:pt x="39" y="55"/>
                    </a:cubicBezTo>
                    <a:cubicBezTo>
                      <a:pt x="38" y="55"/>
                      <a:pt x="36" y="56"/>
                      <a:pt x="35" y="56"/>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78" name="Freeform 9">
                <a:extLst>
                  <a:ext uri="{FF2B5EF4-FFF2-40B4-BE49-F238E27FC236}">
                    <a16:creationId xmlns:a16="http://schemas.microsoft.com/office/drawing/2014/main" id="{4138E41D-319E-4848-A88B-4DE2E24CE152}"/>
                  </a:ext>
                </a:extLst>
              </p:cNvPr>
              <p:cNvSpPr>
                <a:spLocks/>
              </p:cNvSpPr>
              <p:nvPr/>
            </p:nvSpPr>
            <p:spPr bwMode="auto">
              <a:xfrm>
                <a:off x="8305801" y="3957638"/>
                <a:ext cx="200025" cy="201613"/>
              </a:xfrm>
              <a:custGeom>
                <a:avLst/>
                <a:gdLst>
                  <a:gd name="T0" fmla="*/ 35 w 71"/>
                  <a:gd name="T1" fmla="*/ 0 h 71"/>
                  <a:gd name="T2" fmla="*/ 0 w 71"/>
                  <a:gd name="T3" fmla="*/ 36 h 71"/>
                  <a:gd name="T4" fmla="*/ 0 w 71"/>
                  <a:gd name="T5" fmla="*/ 43 h 71"/>
                  <a:gd name="T6" fmla="*/ 16 w 71"/>
                  <a:gd name="T7" fmla="*/ 39 h 71"/>
                  <a:gd name="T8" fmla="*/ 16 w 71"/>
                  <a:gd name="T9" fmla="*/ 36 h 71"/>
                  <a:gd name="T10" fmla="*/ 35 w 71"/>
                  <a:gd name="T11" fmla="*/ 16 h 71"/>
                  <a:gd name="T12" fmla="*/ 55 w 71"/>
                  <a:gd name="T13" fmla="*/ 36 h 71"/>
                  <a:gd name="T14" fmla="*/ 35 w 71"/>
                  <a:gd name="T15" fmla="*/ 55 h 71"/>
                  <a:gd name="T16" fmla="*/ 27 w 71"/>
                  <a:gd name="T17" fmla="*/ 53 h 71"/>
                  <a:gd name="T18" fmla="*/ 14 w 71"/>
                  <a:gd name="T19" fmla="*/ 64 h 71"/>
                  <a:gd name="T20" fmla="*/ 35 w 71"/>
                  <a:gd name="T21" fmla="*/ 71 h 71"/>
                  <a:gd name="T22" fmla="*/ 71 w 71"/>
                  <a:gd name="T23" fmla="*/ 36 h 71"/>
                  <a:gd name="T24" fmla="*/ 35 w 71"/>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1">
                    <a:moveTo>
                      <a:pt x="35" y="0"/>
                    </a:moveTo>
                    <a:cubicBezTo>
                      <a:pt x="16" y="0"/>
                      <a:pt x="0" y="16"/>
                      <a:pt x="0" y="36"/>
                    </a:cubicBezTo>
                    <a:cubicBezTo>
                      <a:pt x="0" y="38"/>
                      <a:pt x="0" y="40"/>
                      <a:pt x="0" y="43"/>
                    </a:cubicBezTo>
                    <a:cubicBezTo>
                      <a:pt x="16" y="39"/>
                      <a:pt x="16" y="39"/>
                      <a:pt x="16" y="39"/>
                    </a:cubicBezTo>
                    <a:cubicBezTo>
                      <a:pt x="16" y="38"/>
                      <a:pt x="16" y="37"/>
                      <a:pt x="16" y="36"/>
                    </a:cubicBezTo>
                    <a:cubicBezTo>
                      <a:pt x="16" y="25"/>
                      <a:pt x="24" y="16"/>
                      <a:pt x="35" y="16"/>
                    </a:cubicBezTo>
                    <a:cubicBezTo>
                      <a:pt x="46" y="16"/>
                      <a:pt x="55" y="25"/>
                      <a:pt x="55" y="36"/>
                    </a:cubicBezTo>
                    <a:cubicBezTo>
                      <a:pt x="55" y="46"/>
                      <a:pt x="46" y="55"/>
                      <a:pt x="35" y="55"/>
                    </a:cubicBezTo>
                    <a:cubicBezTo>
                      <a:pt x="32" y="55"/>
                      <a:pt x="30" y="55"/>
                      <a:pt x="27" y="53"/>
                    </a:cubicBezTo>
                    <a:cubicBezTo>
                      <a:pt x="14" y="64"/>
                      <a:pt x="14" y="64"/>
                      <a:pt x="14" y="64"/>
                    </a:cubicBezTo>
                    <a:cubicBezTo>
                      <a:pt x="20" y="68"/>
                      <a:pt x="27" y="71"/>
                      <a:pt x="35" y="71"/>
                    </a:cubicBezTo>
                    <a:cubicBezTo>
                      <a:pt x="55" y="71"/>
                      <a:pt x="71" y="55"/>
                      <a:pt x="71" y="36"/>
                    </a:cubicBezTo>
                    <a:cubicBezTo>
                      <a:pt x="71" y="16"/>
                      <a:pt x="55" y="0"/>
                      <a:pt x="35" y="0"/>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79" name="Freeform 12">
                <a:extLst>
                  <a:ext uri="{FF2B5EF4-FFF2-40B4-BE49-F238E27FC236}">
                    <a16:creationId xmlns:a16="http://schemas.microsoft.com/office/drawing/2014/main" id="{F09F2586-685A-4EF3-A1EC-8D5522597E07}"/>
                  </a:ext>
                </a:extLst>
              </p:cNvPr>
              <p:cNvSpPr>
                <a:spLocks/>
              </p:cNvSpPr>
              <p:nvPr/>
            </p:nvSpPr>
            <p:spPr bwMode="auto">
              <a:xfrm>
                <a:off x="8201026" y="4973638"/>
                <a:ext cx="203200" cy="203200"/>
              </a:xfrm>
              <a:custGeom>
                <a:avLst/>
                <a:gdLst>
                  <a:gd name="T0" fmla="*/ 36 w 72"/>
                  <a:gd name="T1" fmla="*/ 56 h 72"/>
                  <a:gd name="T2" fmla="*/ 16 w 72"/>
                  <a:gd name="T3" fmla="*/ 36 h 72"/>
                  <a:gd name="T4" fmla="*/ 36 w 72"/>
                  <a:gd name="T5" fmla="*/ 16 h 72"/>
                  <a:gd name="T6" fmla="*/ 56 w 72"/>
                  <a:gd name="T7" fmla="*/ 36 h 72"/>
                  <a:gd name="T8" fmla="*/ 55 w 72"/>
                  <a:gd name="T9" fmla="*/ 37 h 72"/>
                  <a:gd name="T10" fmla="*/ 72 w 72"/>
                  <a:gd name="T11" fmla="*/ 35 h 72"/>
                  <a:gd name="T12" fmla="*/ 36 w 72"/>
                  <a:gd name="T13" fmla="*/ 0 h 72"/>
                  <a:gd name="T14" fmla="*/ 0 w 72"/>
                  <a:gd name="T15" fmla="*/ 36 h 72"/>
                  <a:gd name="T16" fmla="*/ 36 w 72"/>
                  <a:gd name="T17" fmla="*/ 72 h 72"/>
                  <a:gd name="T18" fmla="*/ 55 w 72"/>
                  <a:gd name="T19" fmla="*/ 66 h 72"/>
                  <a:gd name="T20" fmla="*/ 40 w 72"/>
                  <a:gd name="T21" fmla="*/ 55 h 72"/>
                  <a:gd name="T22" fmla="*/ 36 w 72"/>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72">
                    <a:moveTo>
                      <a:pt x="36" y="56"/>
                    </a:moveTo>
                    <a:cubicBezTo>
                      <a:pt x="25" y="56"/>
                      <a:pt x="16" y="47"/>
                      <a:pt x="16" y="36"/>
                    </a:cubicBezTo>
                    <a:cubicBezTo>
                      <a:pt x="16" y="25"/>
                      <a:pt x="25" y="16"/>
                      <a:pt x="36" y="16"/>
                    </a:cubicBezTo>
                    <a:cubicBezTo>
                      <a:pt x="47" y="16"/>
                      <a:pt x="56" y="25"/>
                      <a:pt x="56" y="36"/>
                    </a:cubicBezTo>
                    <a:cubicBezTo>
                      <a:pt x="56" y="36"/>
                      <a:pt x="56" y="37"/>
                      <a:pt x="55" y="37"/>
                    </a:cubicBezTo>
                    <a:cubicBezTo>
                      <a:pt x="72" y="35"/>
                      <a:pt x="72" y="35"/>
                      <a:pt x="72" y="35"/>
                    </a:cubicBezTo>
                    <a:cubicBezTo>
                      <a:pt x="71" y="16"/>
                      <a:pt x="55" y="0"/>
                      <a:pt x="36" y="0"/>
                    </a:cubicBezTo>
                    <a:cubicBezTo>
                      <a:pt x="16" y="0"/>
                      <a:pt x="0" y="16"/>
                      <a:pt x="0" y="36"/>
                    </a:cubicBezTo>
                    <a:cubicBezTo>
                      <a:pt x="0" y="56"/>
                      <a:pt x="16" y="72"/>
                      <a:pt x="36" y="72"/>
                    </a:cubicBezTo>
                    <a:cubicBezTo>
                      <a:pt x="43" y="72"/>
                      <a:pt x="49" y="70"/>
                      <a:pt x="55" y="66"/>
                    </a:cubicBezTo>
                    <a:cubicBezTo>
                      <a:pt x="40" y="55"/>
                      <a:pt x="40" y="55"/>
                      <a:pt x="40" y="55"/>
                    </a:cubicBezTo>
                    <a:cubicBezTo>
                      <a:pt x="39" y="55"/>
                      <a:pt x="37" y="56"/>
                      <a:pt x="36" y="56"/>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80" name="Freeform 14">
                <a:extLst>
                  <a:ext uri="{FF2B5EF4-FFF2-40B4-BE49-F238E27FC236}">
                    <a16:creationId xmlns:a16="http://schemas.microsoft.com/office/drawing/2014/main" id="{04D7434B-60D4-44B2-B115-6D9FF3F33C1D}"/>
                  </a:ext>
                </a:extLst>
              </p:cNvPr>
              <p:cNvSpPr>
                <a:spLocks/>
              </p:cNvSpPr>
              <p:nvPr/>
            </p:nvSpPr>
            <p:spPr bwMode="auto">
              <a:xfrm>
                <a:off x="11174413" y="4976813"/>
                <a:ext cx="200025" cy="200025"/>
              </a:xfrm>
              <a:custGeom>
                <a:avLst/>
                <a:gdLst>
                  <a:gd name="T0" fmla="*/ 35 w 71"/>
                  <a:gd name="T1" fmla="*/ 0 h 71"/>
                  <a:gd name="T2" fmla="*/ 0 w 71"/>
                  <a:gd name="T3" fmla="*/ 36 h 71"/>
                  <a:gd name="T4" fmla="*/ 0 w 71"/>
                  <a:gd name="T5" fmla="*/ 43 h 71"/>
                  <a:gd name="T6" fmla="*/ 16 w 71"/>
                  <a:gd name="T7" fmla="*/ 39 h 71"/>
                  <a:gd name="T8" fmla="*/ 16 w 71"/>
                  <a:gd name="T9" fmla="*/ 36 h 71"/>
                  <a:gd name="T10" fmla="*/ 35 w 71"/>
                  <a:gd name="T11" fmla="*/ 16 h 71"/>
                  <a:gd name="T12" fmla="*/ 55 w 71"/>
                  <a:gd name="T13" fmla="*/ 36 h 71"/>
                  <a:gd name="T14" fmla="*/ 35 w 71"/>
                  <a:gd name="T15" fmla="*/ 55 h 71"/>
                  <a:gd name="T16" fmla="*/ 27 w 71"/>
                  <a:gd name="T17" fmla="*/ 53 h 71"/>
                  <a:gd name="T18" fmla="*/ 14 w 71"/>
                  <a:gd name="T19" fmla="*/ 64 h 71"/>
                  <a:gd name="T20" fmla="*/ 35 w 71"/>
                  <a:gd name="T21" fmla="*/ 71 h 71"/>
                  <a:gd name="T22" fmla="*/ 71 w 71"/>
                  <a:gd name="T23" fmla="*/ 36 h 71"/>
                  <a:gd name="T24" fmla="*/ 35 w 71"/>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1">
                    <a:moveTo>
                      <a:pt x="35" y="0"/>
                    </a:moveTo>
                    <a:cubicBezTo>
                      <a:pt x="16" y="0"/>
                      <a:pt x="0" y="16"/>
                      <a:pt x="0" y="36"/>
                    </a:cubicBezTo>
                    <a:cubicBezTo>
                      <a:pt x="0" y="38"/>
                      <a:pt x="0" y="40"/>
                      <a:pt x="0" y="43"/>
                    </a:cubicBezTo>
                    <a:cubicBezTo>
                      <a:pt x="16" y="39"/>
                      <a:pt x="16" y="39"/>
                      <a:pt x="16" y="39"/>
                    </a:cubicBezTo>
                    <a:cubicBezTo>
                      <a:pt x="16" y="38"/>
                      <a:pt x="16" y="37"/>
                      <a:pt x="16" y="36"/>
                    </a:cubicBezTo>
                    <a:cubicBezTo>
                      <a:pt x="16" y="25"/>
                      <a:pt x="24" y="16"/>
                      <a:pt x="35" y="16"/>
                    </a:cubicBezTo>
                    <a:cubicBezTo>
                      <a:pt x="46" y="16"/>
                      <a:pt x="55" y="25"/>
                      <a:pt x="55" y="36"/>
                    </a:cubicBezTo>
                    <a:cubicBezTo>
                      <a:pt x="55" y="46"/>
                      <a:pt x="46" y="55"/>
                      <a:pt x="35" y="55"/>
                    </a:cubicBezTo>
                    <a:cubicBezTo>
                      <a:pt x="32" y="55"/>
                      <a:pt x="30" y="55"/>
                      <a:pt x="27" y="53"/>
                    </a:cubicBezTo>
                    <a:cubicBezTo>
                      <a:pt x="14" y="64"/>
                      <a:pt x="14" y="64"/>
                      <a:pt x="14" y="64"/>
                    </a:cubicBezTo>
                    <a:cubicBezTo>
                      <a:pt x="20" y="68"/>
                      <a:pt x="27" y="71"/>
                      <a:pt x="35" y="71"/>
                    </a:cubicBezTo>
                    <a:cubicBezTo>
                      <a:pt x="55" y="71"/>
                      <a:pt x="71" y="55"/>
                      <a:pt x="71" y="36"/>
                    </a:cubicBezTo>
                    <a:cubicBezTo>
                      <a:pt x="71" y="16"/>
                      <a:pt x="55" y="0"/>
                      <a:pt x="35" y="0"/>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9" name="Freeform: Shape 8">
              <a:extLst>
                <a:ext uri="{FF2B5EF4-FFF2-40B4-BE49-F238E27FC236}">
                  <a16:creationId xmlns:a16="http://schemas.microsoft.com/office/drawing/2014/main" id="{E5DF1F13-3EB5-44C5-ADCC-E03CC027A569}"/>
                </a:ext>
              </a:extLst>
            </p:cNvPr>
            <p:cNvSpPr/>
            <p:nvPr/>
          </p:nvSpPr>
          <p:spPr>
            <a:xfrm>
              <a:off x="4197796" y="505026"/>
              <a:ext cx="3818444" cy="720080"/>
            </a:xfrm>
            <a:custGeom>
              <a:avLst/>
              <a:gdLst>
                <a:gd name="connsiteX0" fmla="*/ 0 w 3451734"/>
                <a:gd name="connsiteY0" fmla="*/ 0 h 720080"/>
                <a:gd name="connsiteX1" fmla="*/ 1628405 w 3451734"/>
                <a:gd name="connsiteY1" fmla="*/ 0 h 720080"/>
                <a:gd name="connsiteX2" fmla="*/ 1823329 w 3451734"/>
                <a:gd name="connsiteY2" fmla="*/ 0 h 720080"/>
                <a:gd name="connsiteX3" fmla="*/ 3451734 w 3451734"/>
                <a:gd name="connsiteY3" fmla="*/ 0 h 720080"/>
                <a:gd name="connsiteX4" fmla="*/ 3258839 w 3451734"/>
                <a:gd name="connsiteY4" fmla="*/ 360040 h 720080"/>
                <a:gd name="connsiteX5" fmla="*/ 3451734 w 3451734"/>
                <a:gd name="connsiteY5" fmla="*/ 720080 h 720080"/>
                <a:gd name="connsiteX6" fmla="*/ 1823329 w 3451734"/>
                <a:gd name="connsiteY6" fmla="*/ 720080 h 720080"/>
                <a:gd name="connsiteX7" fmla="*/ 1628405 w 3451734"/>
                <a:gd name="connsiteY7" fmla="*/ 720080 h 720080"/>
                <a:gd name="connsiteX8" fmla="*/ 0 w 3451734"/>
                <a:gd name="connsiteY8" fmla="*/ 720080 h 720080"/>
                <a:gd name="connsiteX9" fmla="*/ 192895 w 3451734"/>
                <a:gd name="connsiteY9" fmla="*/ 36004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1734" h="720080">
                  <a:moveTo>
                    <a:pt x="0" y="0"/>
                  </a:moveTo>
                  <a:lnTo>
                    <a:pt x="1628405" y="0"/>
                  </a:lnTo>
                  <a:lnTo>
                    <a:pt x="1823329" y="0"/>
                  </a:lnTo>
                  <a:lnTo>
                    <a:pt x="3451734" y="0"/>
                  </a:lnTo>
                  <a:lnTo>
                    <a:pt x="3258839" y="360040"/>
                  </a:lnTo>
                  <a:lnTo>
                    <a:pt x="3451734" y="720080"/>
                  </a:lnTo>
                  <a:lnTo>
                    <a:pt x="1823329" y="720080"/>
                  </a:lnTo>
                  <a:lnTo>
                    <a:pt x="1628405" y="720080"/>
                  </a:lnTo>
                  <a:lnTo>
                    <a:pt x="0" y="720080"/>
                  </a:lnTo>
                  <a:lnTo>
                    <a:pt x="192895" y="360040"/>
                  </a:lnTo>
                  <a:close/>
                </a:path>
              </a:pathLst>
            </a:cu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Rectangle 9">
              <a:extLst>
                <a:ext uri="{FF2B5EF4-FFF2-40B4-BE49-F238E27FC236}">
                  <a16:creationId xmlns:a16="http://schemas.microsoft.com/office/drawing/2014/main" id="{6B3FDBF0-D97F-42A7-A434-3330CDCF1DCC}"/>
                </a:ext>
              </a:extLst>
            </p:cNvPr>
            <p:cNvSpPr/>
            <p:nvPr/>
          </p:nvSpPr>
          <p:spPr>
            <a:xfrm>
              <a:off x="1076080" y="4506261"/>
              <a:ext cx="9222346" cy="1532820"/>
            </a:xfrm>
            <a:prstGeom prst="rect">
              <a:avLst/>
            </a:prstGeom>
          </p:spPr>
          <p:txBody>
            <a:bodyPr wrap="square" lIns="0" tIns="0" rIns="0" bIns="0" anchor="ctr">
              <a:noAutofit/>
            </a:bodyPr>
            <a:lstStyle/>
            <a:p>
              <a:pPr algn="ctr"/>
              <a:r>
                <a:rPr lang="en-IN"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The Regional office of PURC for the reporting period facilitated adjustments and revenue recoveries for both customers and service providers totalling </a:t>
              </a:r>
              <a:r>
                <a:rPr lang="en-IN"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GH</a:t>
              </a:r>
              <a:r>
                <a:rPr lang="en-US" sz="1800" b="1" dirty="0">
                  <a:effectLst/>
                  <a:latin typeface="Century Schoolbook" panose="02040604050505020304" pitchFamily="18" charset="0"/>
                  <a:ea typeface="Calibri" panose="020F0502020204030204" pitchFamily="34" charset="0"/>
                  <a:cs typeface="Times New Roman" panose="02020603050405020304" pitchFamily="18" charset="0"/>
                </a:rPr>
                <a:t>¢</a:t>
              </a:r>
              <a:r>
                <a:rPr lang="en-IN" sz="1800" b="1" dirty="0">
                  <a:solidFill>
                    <a:schemeClr val="tx1">
                      <a:lumMod val="85000"/>
                      <a:lumOff val="15000"/>
                    </a:schemeClr>
                  </a:solidFill>
                  <a:effectLst/>
                  <a:latin typeface="Arial" panose="020B0604020202020204" pitchFamily="34" charset="0"/>
                  <a:ea typeface="Open Sans" panose="020B0606030504020204" pitchFamily="34" charset="0"/>
                  <a:cs typeface="Arial" panose="020B0604020202020204" pitchFamily="34" charset="0"/>
                </a:rPr>
                <a:t>70,283.87</a:t>
              </a:r>
              <a:r>
                <a:rPr lang="en-IN"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 and GH</a:t>
              </a:r>
              <a:r>
                <a:rPr lang="en-US" sz="1800" b="1" dirty="0">
                  <a:effectLst/>
                  <a:latin typeface="Century Schoolbook" panose="02040604050505020304" pitchFamily="18" charset="0"/>
                  <a:ea typeface="Calibri" panose="020F0502020204030204" pitchFamily="34" charset="0"/>
                  <a:cs typeface="Times New Roman" panose="02020603050405020304" pitchFamily="18" charset="0"/>
                </a:rPr>
                <a:t>¢1</a:t>
              </a:r>
              <a:r>
                <a:rPr lang="en-IN"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27,324.81</a:t>
              </a:r>
              <a:r>
                <a:rPr lang="en-IN"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 respectively</a:t>
              </a:r>
            </a:p>
          </p:txBody>
        </p:sp>
        <p:grpSp>
          <p:nvGrpSpPr>
            <p:cNvPr id="11" name="Group 10">
              <a:extLst>
                <a:ext uri="{FF2B5EF4-FFF2-40B4-BE49-F238E27FC236}">
                  <a16:creationId xmlns:a16="http://schemas.microsoft.com/office/drawing/2014/main" id="{69321A27-66D1-4297-9A88-8660A2A7148B}"/>
                </a:ext>
              </a:extLst>
            </p:cNvPr>
            <p:cNvGrpSpPr/>
            <p:nvPr/>
          </p:nvGrpSpPr>
          <p:grpSpPr>
            <a:xfrm>
              <a:off x="1948961" y="2017416"/>
              <a:ext cx="2695039" cy="714455"/>
              <a:chOff x="1188228" y="1681804"/>
              <a:chExt cx="3024354" cy="714455"/>
            </a:xfrm>
          </p:grpSpPr>
          <p:sp>
            <p:nvSpPr>
              <p:cNvPr id="61" name="Rectangle 60">
                <a:extLst>
                  <a:ext uri="{FF2B5EF4-FFF2-40B4-BE49-F238E27FC236}">
                    <a16:creationId xmlns:a16="http://schemas.microsoft.com/office/drawing/2014/main" id="{F21639FF-FDE7-4331-B29D-9DF15A997F0E}"/>
                  </a:ext>
                </a:extLst>
              </p:cNvPr>
              <p:cNvSpPr/>
              <p:nvPr/>
            </p:nvSpPr>
            <p:spPr>
              <a:xfrm>
                <a:off x="1220350" y="1964180"/>
                <a:ext cx="2832847" cy="432079"/>
              </a:xfrm>
              <a:prstGeom prst="rect">
                <a:avLst/>
              </a:prstGeom>
            </p:spPr>
            <p:txBody>
              <a:bodyPr wrap="square" lIns="0" tIns="0" rIns="0" bIns="0" anchor="t">
                <a:noAutofit/>
              </a:bodyPr>
              <a:lstStyle/>
              <a:p>
                <a:r>
                  <a:rPr lang="en-IN" dirty="0">
                    <a:solidFill>
                      <a:schemeClr val="tx1">
                        <a:lumMod val="85000"/>
                        <a:lumOff val="15000"/>
                      </a:schemeClr>
                    </a:solidFill>
                    <a:ea typeface="Open Sans" panose="020B0606030504020204" pitchFamily="34" charset="0"/>
                    <a:cs typeface="Open Sans" panose="020B0606030504020204" pitchFamily="34" charset="0"/>
                  </a:rPr>
                  <a:t>Facilitated for twelve (12) customers of NEDCo with billing issues</a:t>
                </a:r>
              </a:p>
            </p:txBody>
          </p:sp>
          <p:sp>
            <p:nvSpPr>
              <p:cNvPr id="62" name="Rectangle 61">
                <a:extLst>
                  <a:ext uri="{FF2B5EF4-FFF2-40B4-BE49-F238E27FC236}">
                    <a16:creationId xmlns:a16="http://schemas.microsoft.com/office/drawing/2014/main" id="{01F66586-4120-4C02-A26C-272E592A2DC8}"/>
                  </a:ext>
                </a:extLst>
              </p:cNvPr>
              <p:cNvSpPr/>
              <p:nvPr/>
            </p:nvSpPr>
            <p:spPr>
              <a:xfrm>
                <a:off x="1188228" y="1681804"/>
                <a:ext cx="3024354" cy="274404"/>
              </a:xfrm>
              <a:prstGeom prst="rect">
                <a:avLst/>
              </a:prstGeom>
            </p:spPr>
            <p:txBody>
              <a:bodyPr wrap="square" lIns="0" tIns="0" rIns="0" bIns="0" anchor="t">
                <a:noAutofit/>
              </a:bodyPr>
              <a:lstStyle/>
              <a:p>
                <a:r>
                  <a:rPr lang="en-US" sz="1800" b="1" kern="100" dirty="0">
                    <a:effectLst/>
                    <a:ea typeface="Times New Roman" panose="02020603050405020304" pitchFamily="18" charset="0"/>
                  </a:rPr>
                  <a:t>GH</a:t>
                </a:r>
                <a:r>
                  <a:rPr lang="en-US" sz="1800" b="1" dirty="0">
                    <a:effectLst/>
                    <a:latin typeface="Century Schoolbook" panose="02040604050505020304" pitchFamily="18" charset="0"/>
                    <a:ea typeface="Calibri" panose="020F0502020204030204" pitchFamily="34" charset="0"/>
                    <a:cs typeface="Times New Roman" panose="02020603050405020304" pitchFamily="18" charset="0"/>
                  </a:rPr>
                  <a:t>¢</a:t>
                </a:r>
                <a:r>
                  <a:rPr lang="en-US" b="1" kern="100" dirty="0">
                    <a:latin typeface="Century Schoolbook" panose="02040604050505020304" pitchFamily="18" charset="0"/>
                    <a:ea typeface="Calibri" panose="020F0502020204030204" pitchFamily="34" charset="0"/>
                    <a:cs typeface="Times New Roman" panose="02020603050405020304" pitchFamily="18" charset="0"/>
                  </a:rPr>
                  <a:t>68,266.64</a:t>
                </a:r>
                <a:endParaRPr lang="en-US" sz="1800" b="1" kern="100" dirty="0">
                  <a:effectLst/>
                  <a:ea typeface="Times New Roman" panose="02020603050405020304" pitchFamily="18" charset="0"/>
                </a:endParaRPr>
              </a:p>
              <a:p>
                <a:endParaRPr lang="en-US" sz="1800" b="1" dirty="0">
                  <a:effectLst/>
                  <a:latin typeface="Century Schoolbook" panose="02040604050505020304" pitchFamily="18" charset="0"/>
                  <a:ea typeface="Calibri" panose="020F0502020204030204" pitchFamily="34" charset="0"/>
                  <a:cs typeface="Times New Roman" panose="02020603050405020304" pitchFamily="18" charset="0"/>
                </a:endParaRPr>
              </a:p>
            </p:txBody>
          </p:sp>
        </p:grpSp>
        <p:sp>
          <p:nvSpPr>
            <p:cNvPr id="59" name="Oval 58">
              <a:extLst>
                <a:ext uri="{FF2B5EF4-FFF2-40B4-BE49-F238E27FC236}">
                  <a16:creationId xmlns:a16="http://schemas.microsoft.com/office/drawing/2014/main" id="{E34D792C-FF88-489C-9BC6-37E3AD8F7DD5}"/>
                </a:ext>
              </a:extLst>
            </p:cNvPr>
            <p:cNvSpPr/>
            <p:nvPr/>
          </p:nvSpPr>
          <p:spPr>
            <a:xfrm>
              <a:off x="1189711" y="2119429"/>
              <a:ext cx="632188" cy="63218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306F65BA-F36A-4A80-9F14-D847AEEC47C1}"/>
                </a:ext>
              </a:extLst>
            </p:cNvPr>
            <p:cNvSpPr/>
            <p:nvPr/>
          </p:nvSpPr>
          <p:spPr>
            <a:xfrm>
              <a:off x="7781429" y="2119428"/>
              <a:ext cx="632188" cy="6321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D3D4894-A530-42EF-90F3-87449414FB92}"/>
                </a:ext>
              </a:extLst>
            </p:cNvPr>
            <p:cNvGrpSpPr/>
            <p:nvPr/>
          </p:nvGrpSpPr>
          <p:grpSpPr>
            <a:xfrm>
              <a:off x="8624214" y="2037412"/>
              <a:ext cx="2701272" cy="796223"/>
              <a:chOff x="1281970" y="1701800"/>
              <a:chExt cx="3031348" cy="796223"/>
            </a:xfrm>
          </p:grpSpPr>
          <p:sp>
            <p:nvSpPr>
              <p:cNvPr id="53" name="Rectangle 52">
                <a:extLst>
                  <a:ext uri="{FF2B5EF4-FFF2-40B4-BE49-F238E27FC236}">
                    <a16:creationId xmlns:a16="http://schemas.microsoft.com/office/drawing/2014/main" id="{01EB9C09-3C3E-4C62-AA01-5676A76B372C}"/>
                  </a:ext>
                </a:extLst>
              </p:cNvPr>
              <p:cNvSpPr/>
              <p:nvPr/>
            </p:nvSpPr>
            <p:spPr>
              <a:xfrm>
                <a:off x="1281970" y="2065944"/>
                <a:ext cx="3031348" cy="432079"/>
              </a:xfrm>
              <a:prstGeom prst="rect">
                <a:avLst/>
              </a:prstGeom>
            </p:spPr>
            <p:txBody>
              <a:bodyPr wrap="square" lIns="0" tIns="0" rIns="0" bIns="0" anchor="t">
                <a:noAutofit/>
              </a:bodyPr>
              <a:lstStyle/>
              <a:p>
                <a:r>
                  <a:rPr lang="en-IN" dirty="0">
                    <a:solidFill>
                      <a:schemeClr val="tx1">
                        <a:lumMod val="85000"/>
                        <a:lumOff val="15000"/>
                      </a:schemeClr>
                    </a:solidFill>
                    <a:ea typeface="Open Sans" panose="020B0606030504020204" pitchFamily="34" charset="0"/>
                    <a:cs typeface="Open Sans" panose="020B0606030504020204" pitchFamily="34" charset="0"/>
                  </a:rPr>
                  <a:t>Facilitated revenue recovery for GWL from eighteen (18) customers</a:t>
                </a:r>
              </a:p>
            </p:txBody>
          </p:sp>
          <p:sp>
            <p:nvSpPr>
              <p:cNvPr id="54" name="Rectangle 53">
                <a:extLst>
                  <a:ext uri="{FF2B5EF4-FFF2-40B4-BE49-F238E27FC236}">
                    <a16:creationId xmlns:a16="http://schemas.microsoft.com/office/drawing/2014/main" id="{A82124B8-A93F-4E3E-AADE-0EFC0578A177}"/>
                  </a:ext>
                </a:extLst>
              </p:cNvPr>
              <p:cNvSpPr/>
              <p:nvPr/>
            </p:nvSpPr>
            <p:spPr>
              <a:xfrm>
                <a:off x="1281970" y="1701800"/>
                <a:ext cx="2665096" cy="274404"/>
              </a:xfrm>
              <a:prstGeom prst="rect">
                <a:avLst/>
              </a:prstGeom>
            </p:spPr>
            <p:txBody>
              <a:bodyPr wrap="square" lIns="0" tIns="0" rIns="0" bIns="0" anchor="t">
                <a:noAutofit/>
              </a:bodyPr>
              <a:lstStyle/>
              <a:p>
                <a:r>
                  <a:rPr lang="en-US" sz="1800" b="1" kern="100" dirty="0">
                    <a:effectLst/>
                    <a:ea typeface="Times New Roman" panose="02020603050405020304" pitchFamily="18" charset="0"/>
                  </a:rPr>
                  <a:t>GH</a:t>
                </a:r>
                <a:r>
                  <a:rPr lang="en-US" sz="1800" b="1" dirty="0">
                    <a:effectLst/>
                    <a:latin typeface="Century Schoolbook" panose="02040604050505020304" pitchFamily="18" charset="0"/>
                    <a:ea typeface="Calibri" panose="020F0502020204030204" pitchFamily="34" charset="0"/>
                    <a:cs typeface="Times New Roman" panose="02020603050405020304" pitchFamily="18" charset="0"/>
                  </a:rPr>
                  <a:t>¢</a:t>
                </a:r>
                <a:r>
                  <a:rPr lang="en-US" sz="1800" b="1" kern="100" dirty="0">
                    <a:effectLst/>
                    <a:ea typeface="Times New Roman" panose="02020603050405020304" pitchFamily="18" charset="0"/>
                  </a:rPr>
                  <a:t>125,307.58</a:t>
                </a:r>
                <a:endParaRPr lang="en-IN" sz="1800" b="1" dirty="0">
                  <a:solidFill>
                    <a:schemeClr val="tx1">
                      <a:lumMod val="85000"/>
                      <a:lumOff val="15000"/>
                    </a:schemeClr>
                  </a:solidFill>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1CC9E5AB-5770-48DF-B9B5-411A6913A6DE}"/>
                </a:ext>
              </a:extLst>
            </p:cNvPr>
            <p:cNvGrpSpPr/>
            <p:nvPr/>
          </p:nvGrpSpPr>
          <p:grpSpPr>
            <a:xfrm>
              <a:off x="1969144" y="3602540"/>
              <a:ext cx="3408806" cy="743160"/>
              <a:chOff x="1210877" y="1915425"/>
              <a:chExt cx="3825338" cy="743160"/>
            </a:xfrm>
          </p:grpSpPr>
          <p:sp>
            <p:nvSpPr>
              <p:cNvPr id="51" name="Rectangle 50">
                <a:extLst>
                  <a:ext uri="{FF2B5EF4-FFF2-40B4-BE49-F238E27FC236}">
                    <a16:creationId xmlns:a16="http://schemas.microsoft.com/office/drawing/2014/main" id="{887090C6-A466-4B70-9888-DE3A5E6159FE}"/>
                  </a:ext>
                </a:extLst>
              </p:cNvPr>
              <p:cNvSpPr/>
              <p:nvPr/>
            </p:nvSpPr>
            <p:spPr>
              <a:xfrm>
                <a:off x="1258406" y="2226506"/>
                <a:ext cx="3777809" cy="432079"/>
              </a:xfrm>
              <a:prstGeom prst="rect">
                <a:avLst/>
              </a:prstGeom>
            </p:spPr>
            <p:txBody>
              <a:bodyPr wrap="square" lIns="0" tIns="0" rIns="0" bIns="0" anchor="t">
                <a:noAutofit/>
              </a:bodyPr>
              <a:lstStyle/>
              <a:p>
                <a:r>
                  <a:rPr lang="en-IN" dirty="0">
                    <a:solidFill>
                      <a:schemeClr val="tx1">
                        <a:lumMod val="85000"/>
                        <a:lumOff val="15000"/>
                      </a:schemeClr>
                    </a:solidFill>
                    <a:ea typeface="Open Sans" panose="020B0606030504020204" pitchFamily="34" charset="0"/>
                    <a:cs typeface="Open Sans" panose="020B0606030504020204" pitchFamily="34" charset="0"/>
                  </a:rPr>
                  <a:t>Facilitated in favor of four(4) customers of GWL </a:t>
                </a:r>
              </a:p>
            </p:txBody>
          </p:sp>
          <p:sp>
            <p:nvSpPr>
              <p:cNvPr id="52" name="Rectangle 51">
                <a:extLst>
                  <a:ext uri="{FF2B5EF4-FFF2-40B4-BE49-F238E27FC236}">
                    <a16:creationId xmlns:a16="http://schemas.microsoft.com/office/drawing/2014/main" id="{FEF86135-2E52-4C5D-B648-1B4272B3D597}"/>
                  </a:ext>
                </a:extLst>
              </p:cNvPr>
              <p:cNvSpPr/>
              <p:nvPr/>
            </p:nvSpPr>
            <p:spPr>
              <a:xfrm>
                <a:off x="1210877" y="1915425"/>
                <a:ext cx="2665096" cy="274404"/>
              </a:xfrm>
              <a:prstGeom prst="rect">
                <a:avLst/>
              </a:prstGeom>
            </p:spPr>
            <p:txBody>
              <a:bodyPr wrap="square" lIns="0" tIns="0" rIns="0" bIns="0" anchor="t">
                <a:noAutofit/>
              </a:bodyPr>
              <a:lstStyle/>
              <a:p>
                <a:r>
                  <a:rPr lang="en-US" sz="1800" b="1" kern="100" dirty="0">
                    <a:effectLst/>
                    <a:ea typeface="Times New Roman" panose="02020603050405020304" pitchFamily="18" charset="0"/>
                  </a:rPr>
                  <a:t>GH</a:t>
                </a:r>
                <a:r>
                  <a:rPr lang="en-US" sz="1800" b="1" dirty="0">
                    <a:effectLst/>
                    <a:latin typeface="Century Schoolbook" panose="02040604050505020304" pitchFamily="18" charset="0"/>
                    <a:ea typeface="Calibri" panose="020F0502020204030204" pitchFamily="34" charset="0"/>
                    <a:cs typeface="Times New Roman" panose="02020603050405020304" pitchFamily="18" charset="0"/>
                  </a:rPr>
                  <a:t>¢</a:t>
                </a:r>
                <a:r>
                  <a:rPr lang="en-US" sz="1800" b="1" kern="100" dirty="0">
                    <a:effectLst/>
                    <a:ea typeface="Times New Roman" panose="02020603050405020304" pitchFamily="18" charset="0"/>
                  </a:rPr>
                  <a:t>2980.85</a:t>
                </a:r>
                <a:endParaRPr lang="en-IN" sz="1800" b="1" dirty="0">
                  <a:solidFill>
                    <a:schemeClr val="tx1">
                      <a:lumMod val="85000"/>
                      <a:lumOff val="15000"/>
                    </a:schemeClr>
                  </a:solidFill>
                  <a:ea typeface="Open Sans" panose="020B0606030504020204" pitchFamily="34" charset="0"/>
                  <a:cs typeface="Open Sans" panose="020B0606030504020204" pitchFamily="34" charset="0"/>
                </a:endParaRPr>
              </a:p>
            </p:txBody>
          </p:sp>
        </p:grpSp>
        <p:sp>
          <p:nvSpPr>
            <p:cNvPr id="49" name="Oval 48">
              <a:extLst>
                <a:ext uri="{FF2B5EF4-FFF2-40B4-BE49-F238E27FC236}">
                  <a16:creationId xmlns:a16="http://schemas.microsoft.com/office/drawing/2014/main" id="{87F9149A-4519-4AC5-A6BB-547FEBA18F68}"/>
                </a:ext>
              </a:extLst>
            </p:cNvPr>
            <p:cNvSpPr/>
            <p:nvPr/>
          </p:nvSpPr>
          <p:spPr>
            <a:xfrm>
              <a:off x="1189711" y="3470932"/>
              <a:ext cx="632188" cy="63218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4C01665-BADA-4627-BB23-7476DC7DFA5A}"/>
                </a:ext>
              </a:extLst>
            </p:cNvPr>
            <p:cNvSpPr/>
            <p:nvPr/>
          </p:nvSpPr>
          <p:spPr>
            <a:xfrm>
              <a:off x="7781429" y="3470932"/>
              <a:ext cx="632188" cy="6321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0CC8BC2-6486-402B-8916-5396AFB522AF}"/>
                </a:ext>
              </a:extLst>
            </p:cNvPr>
            <p:cNvGrpSpPr/>
            <p:nvPr/>
          </p:nvGrpSpPr>
          <p:grpSpPr>
            <a:xfrm>
              <a:off x="8624213" y="3388915"/>
              <a:ext cx="3157617" cy="796223"/>
              <a:chOff x="1281969" y="1701800"/>
              <a:chExt cx="3543455" cy="796223"/>
            </a:xfrm>
          </p:grpSpPr>
          <p:sp>
            <p:nvSpPr>
              <p:cNvPr id="43" name="Rectangle 42">
                <a:extLst>
                  <a:ext uri="{FF2B5EF4-FFF2-40B4-BE49-F238E27FC236}">
                    <a16:creationId xmlns:a16="http://schemas.microsoft.com/office/drawing/2014/main" id="{BDF6D1A0-8F00-458E-A037-6F57E137C0A7}"/>
                  </a:ext>
                </a:extLst>
              </p:cNvPr>
              <p:cNvSpPr/>
              <p:nvPr/>
            </p:nvSpPr>
            <p:spPr>
              <a:xfrm>
                <a:off x="1281969" y="2065944"/>
                <a:ext cx="3543455" cy="432079"/>
              </a:xfrm>
              <a:prstGeom prst="rect">
                <a:avLst/>
              </a:prstGeom>
            </p:spPr>
            <p:txBody>
              <a:bodyPr wrap="square" lIns="0" tIns="0" rIns="0" bIns="0" anchor="t">
                <a:noAutofit/>
              </a:bodyPr>
              <a:lstStyle/>
              <a:p>
                <a:r>
                  <a:rPr lang="en-IN" dirty="0">
                    <a:solidFill>
                      <a:schemeClr val="tx1">
                        <a:lumMod val="85000"/>
                        <a:lumOff val="15000"/>
                      </a:schemeClr>
                    </a:solidFill>
                    <a:ea typeface="Open Sans" panose="020B0606030504020204" pitchFamily="34" charset="0"/>
                    <a:cs typeface="Open Sans" panose="020B0606030504020204" pitchFamily="34" charset="0"/>
                  </a:rPr>
                  <a:t>Facilitated revenue recovery from one (1) customer in favor of NEDCo</a:t>
                </a:r>
              </a:p>
            </p:txBody>
          </p:sp>
          <p:sp>
            <p:nvSpPr>
              <p:cNvPr id="44" name="Rectangle 43">
                <a:extLst>
                  <a:ext uri="{FF2B5EF4-FFF2-40B4-BE49-F238E27FC236}">
                    <a16:creationId xmlns:a16="http://schemas.microsoft.com/office/drawing/2014/main" id="{2D21AA89-B1E8-4D7C-BC37-E362224C6A59}"/>
                  </a:ext>
                </a:extLst>
              </p:cNvPr>
              <p:cNvSpPr/>
              <p:nvPr/>
            </p:nvSpPr>
            <p:spPr>
              <a:xfrm>
                <a:off x="1281970" y="1701800"/>
                <a:ext cx="2665096" cy="274404"/>
              </a:xfrm>
              <a:prstGeom prst="rect">
                <a:avLst/>
              </a:prstGeom>
            </p:spPr>
            <p:txBody>
              <a:bodyPr wrap="square" lIns="0" tIns="0" rIns="0" bIns="0" anchor="t">
                <a:noAutofit/>
              </a:bodyPr>
              <a:lstStyle/>
              <a:p>
                <a:r>
                  <a:rPr lang="en-US" sz="1800" b="1" kern="100" dirty="0">
                    <a:effectLst/>
                    <a:ea typeface="Times New Roman" panose="02020603050405020304" pitchFamily="18" charset="0"/>
                  </a:rPr>
                  <a:t>GH</a:t>
                </a:r>
                <a:r>
                  <a:rPr lang="en-US" sz="1800" b="1" dirty="0">
                    <a:effectLst/>
                    <a:latin typeface="Century Schoolbook" panose="02040604050505020304" pitchFamily="18" charset="0"/>
                    <a:ea typeface="Calibri" panose="020F0502020204030204" pitchFamily="34" charset="0"/>
                    <a:cs typeface="Times New Roman" panose="02020603050405020304" pitchFamily="18" charset="0"/>
                  </a:rPr>
                  <a:t>¢</a:t>
                </a:r>
                <a:r>
                  <a:rPr lang="en-US" sz="1800" b="1" kern="100" dirty="0">
                    <a:effectLst/>
                    <a:ea typeface="Times New Roman" panose="02020603050405020304" pitchFamily="18" charset="0"/>
                  </a:rPr>
                  <a:t>2017.23</a:t>
                </a:r>
                <a:endParaRPr lang="en-IN" sz="1800" b="1" dirty="0">
                  <a:solidFill>
                    <a:schemeClr val="tx1">
                      <a:lumMod val="85000"/>
                      <a:lumOff val="15000"/>
                    </a:schemeClr>
                  </a:solidFill>
                  <a:ea typeface="Open Sans" panose="020B0606030504020204" pitchFamily="34" charset="0"/>
                  <a:cs typeface="Open Sans" panose="020B0606030504020204" pitchFamily="34" charset="0"/>
                </a:endParaRPr>
              </a:p>
            </p:txBody>
          </p:sp>
        </p:grpSp>
        <p:grpSp>
          <p:nvGrpSpPr>
            <p:cNvPr id="23" name="Group 22">
              <a:extLst>
                <a:ext uri="{FF2B5EF4-FFF2-40B4-BE49-F238E27FC236}">
                  <a16:creationId xmlns:a16="http://schemas.microsoft.com/office/drawing/2014/main" id="{026298D2-2A47-4BC2-8021-85DF86842335}"/>
                </a:ext>
              </a:extLst>
            </p:cNvPr>
            <p:cNvGrpSpPr/>
            <p:nvPr/>
          </p:nvGrpSpPr>
          <p:grpSpPr>
            <a:xfrm>
              <a:off x="8873172" y="314960"/>
              <a:ext cx="1117600" cy="1117600"/>
              <a:chOff x="8873172" y="314960"/>
              <a:chExt cx="1117600" cy="1117600"/>
            </a:xfrm>
          </p:grpSpPr>
          <p:sp>
            <p:nvSpPr>
              <p:cNvPr id="30" name="Oval 29">
                <a:extLst>
                  <a:ext uri="{FF2B5EF4-FFF2-40B4-BE49-F238E27FC236}">
                    <a16:creationId xmlns:a16="http://schemas.microsoft.com/office/drawing/2014/main" id="{F1441FA5-8A20-4BFB-BEAC-AECFEA154A08}"/>
                  </a:ext>
                </a:extLst>
              </p:cNvPr>
              <p:cNvSpPr/>
              <p:nvPr/>
            </p:nvSpPr>
            <p:spPr>
              <a:xfrm>
                <a:off x="8873172" y="314960"/>
                <a:ext cx="1117600" cy="1117600"/>
              </a:xfrm>
              <a:prstGeom prst="ellipse">
                <a:avLst/>
              </a:prstGeom>
              <a:solidFill>
                <a:schemeClr val="bg1">
                  <a:lumMod val="95000"/>
                </a:schemeClr>
              </a:solid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C39A219-ED3D-4195-BEE1-EB852180D407}"/>
                  </a:ext>
                </a:extLst>
              </p:cNvPr>
              <p:cNvSpPr/>
              <p:nvPr/>
            </p:nvSpPr>
            <p:spPr>
              <a:xfrm>
                <a:off x="9038803" y="480591"/>
                <a:ext cx="786338" cy="78633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CE3FA184-2FDD-4DC1-8374-078BB885C550}"/>
                </a:ext>
              </a:extLst>
            </p:cNvPr>
            <p:cNvGrpSpPr/>
            <p:nvPr/>
          </p:nvGrpSpPr>
          <p:grpSpPr>
            <a:xfrm>
              <a:off x="2198052" y="276860"/>
              <a:ext cx="1117600" cy="1117600"/>
              <a:chOff x="2198052" y="314960"/>
              <a:chExt cx="1117600" cy="1117600"/>
            </a:xfrm>
          </p:grpSpPr>
          <p:sp>
            <p:nvSpPr>
              <p:cNvPr id="26" name="Oval 25">
                <a:extLst>
                  <a:ext uri="{FF2B5EF4-FFF2-40B4-BE49-F238E27FC236}">
                    <a16:creationId xmlns:a16="http://schemas.microsoft.com/office/drawing/2014/main" id="{ACEA5051-924F-49D3-B486-D8CE76045994}"/>
                  </a:ext>
                </a:extLst>
              </p:cNvPr>
              <p:cNvSpPr/>
              <p:nvPr/>
            </p:nvSpPr>
            <p:spPr>
              <a:xfrm>
                <a:off x="2198052" y="314960"/>
                <a:ext cx="1117600" cy="1117600"/>
              </a:xfrm>
              <a:prstGeom prst="ellipse">
                <a:avLst/>
              </a:prstGeom>
              <a:solidFill>
                <a:schemeClr val="bg1">
                  <a:lumMod val="95000"/>
                </a:schemeClr>
              </a:solid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F630304-3C50-47B8-979A-1F1EF31C9341}"/>
                  </a:ext>
                </a:extLst>
              </p:cNvPr>
              <p:cNvSpPr/>
              <p:nvPr/>
            </p:nvSpPr>
            <p:spPr>
              <a:xfrm>
                <a:off x="2372618" y="486007"/>
                <a:ext cx="768466" cy="76846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783549AD-7E8A-45D6-960F-BB3284CEB7CB}"/>
                </a:ext>
              </a:extLst>
            </p:cNvPr>
            <p:cNvSpPr txBox="1"/>
            <p:nvPr/>
          </p:nvSpPr>
          <p:spPr>
            <a:xfrm>
              <a:off x="4712891" y="634234"/>
              <a:ext cx="2788254" cy="461665"/>
            </a:xfrm>
            <a:prstGeom prst="rect">
              <a:avLst/>
            </a:prstGeom>
            <a:noFill/>
          </p:spPr>
          <p:txBody>
            <a:bodyPr wrap="square" lIns="0" tIns="0" rIns="0" bIns="0" rtlCol="0" anchor="ctr">
              <a:noAutofit/>
            </a:bodyPr>
            <a:lstStyle/>
            <a:p>
              <a:pPr algn="ctr"/>
              <a:r>
                <a:rPr lang="en-IN" sz="2800" b="1" dirty="0">
                  <a:solidFill>
                    <a:schemeClr val="accent1"/>
                  </a:solidFill>
                </a:rPr>
                <a:t>ADJ</a:t>
              </a:r>
              <a:r>
                <a:rPr lang="en-IN" sz="2800" b="1" dirty="0"/>
                <a:t> </a:t>
              </a:r>
              <a:r>
                <a:rPr lang="en-US" sz="2800" b="1" dirty="0">
                  <a:solidFill>
                    <a:schemeClr val="bg1">
                      <a:lumMod val="75000"/>
                    </a:schemeClr>
                  </a:solidFill>
                </a:rPr>
                <a:t>&amp;</a:t>
              </a:r>
              <a:r>
                <a:rPr lang="en-IN" sz="2800" b="1" dirty="0"/>
                <a:t> </a:t>
              </a:r>
              <a:r>
                <a:rPr lang="en-IN" sz="2800" b="1" dirty="0">
                  <a:solidFill>
                    <a:schemeClr val="accent2"/>
                  </a:solidFill>
                </a:rPr>
                <a:t>REC</a:t>
              </a:r>
              <a:endParaRPr lang="en-US" sz="2800" b="1" dirty="0">
                <a:solidFill>
                  <a:schemeClr val="accent2"/>
                </a:solidFill>
              </a:endParaRPr>
            </a:p>
          </p:txBody>
        </p:sp>
      </p:grpSp>
      <p:sp>
        <p:nvSpPr>
          <p:cNvPr id="98" name="Text Box 2">
            <a:extLst>
              <a:ext uri="{FF2B5EF4-FFF2-40B4-BE49-F238E27FC236}">
                <a16:creationId xmlns:a16="http://schemas.microsoft.com/office/drawing/2014/main" id="{77B0ED13-2F9D-4BB6-98D9-3871926B9E23}"/>
              </a:ext>
            </a:extLst>
          </p:cNvPr>
          <p:cNvSpPr txBox="1"/>
          <p:nvPr/>
        </p:nvSpPr>
        <p:spPr>
          <a:xfrm>
            <a:off x="2866143" y="2589788"/>
            <a:ext cx="279400" cy="3803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400" b="1" dirty="0">
                <a:solidFill>
                  <a:schemeClr val="bg1"/>
                </a:solidFill>
                <a:effectLst/>
                <a:latin typeface="Century Schoolbook" panose="02040604050505020304" pitchFamily="18" charset="0"/>
                <a:ea typeface="Calibri" panose="020F0502020204030204" pitchFamily="34" charset="0"/>
                <a:cs typeface="Times New Roman" panose="02020603050405020304" pitchFamily="18" charset="0"/>
              </a:rPr>
              <a:t>¢</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9" name="Text Box 2">
            <a:extLst>
              <a:ext uri="{FF2B5EF4-FFF2-40B4-BE49-F238E27FC236}">
                <a16:creationId xmlns:a16="http://schemas.microsoft.com/office/drawing/2014/main" id="{CB68AB07-340E-42A3-9B54-36CF13AC13A4}"/>
              </a:ext>
            </a:extLst>
          </p:cNvPr>
          <p:cNvSpPr txBox="1"/>
          <p:nvPr/>
        </p:nvSpPr>
        <p:spPr>
          <a:xfrm>
            <a:off x="6091947" y="3263540"/>
            <a:ext cx="279400" cy="3803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400" b="1" dirty="0">
                <a:solidFill>
                  <a:schemeClr val="bg1"/>
                </a:solidFill>
                <a:effectLst/>
                <a:latin typeface="Century Schoolbook" panose="02040604050505020304" pitchFamily="18" charset="0"/>
                <a:ea typeface="Calibri" panose="020F0502020204030204" pitchFamily="34" charset="0"/>
                <a:cs typeface="Times New Roman" panose="02020603050405020304" pitchFamily="18" charset="0"/>
              </a:rPr>
              <a:t>¢</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0" name="Text Box 2">
            <a:extLst>
              <a:ext uri="{FF2B5EF4-FFF2-40B4-BE49-F238E27FC236}">
                <a16:creationId xmlns:a16="http://schemas.microsoft.com/office/drawing/2014/main" id="{B4FFAF20-9BC0-4538-8EEA-A0DE7157601B}"/>
              </a:ext>
            </a:extLst>
          </p:cNvPr>
          <p:cNvSpPr txBox="1"/>
          <p:nvPr/>
        </p:nvSpPr>
        <p:spPr>
          <a:xfrm>
            <a:off x="7417587" y="3765785"/>
            <a:ext cx="279400" cy="3803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400" b="1" dirty="0">
                <a:solidFill>
                  <a:schemeClr val="bg1"/>
                </a:solidFill>
                <a:effectLst/>
                <a:latin typeface="Century Schoolbook" panose="02040604050505020304" pitchFamily="18" charset="0"/>
                <a:ea typeface="Calibri" panose="020F0502020204030204" pitchFamily="34" charset="0"/>
                <a:cs typeface="Times New Roman" panose="02020603050405020304" pitchFamily="18" charset="0"/>
              </a:rPr>
              <a:t>¢</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1" name="Text Box 2">
            <a:extLst>
              <a:ext uri="{FF2B5EF4-FFF2-40B4-BE49-F238E27FC236}">
                <a16:creationId xmlns:a16="http://schemas.microsoft.com/office/drawing/2014/main" id="{49A97BE0-8601-4628-97A4-709A92189241}"/>
              </a:ext>
            </a:extLst>
          </p:cNvPr>
          <p:cNvSpPr txBox="1"/>
          <p:nvPr/>
        </p:nvSpPr>
        <p:spPr>
          <a:xfrm>
            <a:off x="2856441" y="3798501"/>
            <a:ext cx="279400" cy="3803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400" b="1" dirty="0">
                <a:solidFill>
                  <a:schemeClr val="bg1"/>
                </a:solidFill>
                <a:effectLst/>
                <a:latin typeface="Century Schoolbook" panose="02040604050505020304" pitchFamily="18" charset="0"/>
                <a:ea typeface="Calibri" panose="020F0502020204030204" pitchFamily="34" charset="0"/>
                <a:cs typeface="Times New Roman" panose="02020603050405020304" pitchFamily="18" charset="0"/>
              </a:rPr>
              <a:t>¢</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3" name="Text Box 2">
            <a:extLst>
              <a:ext uri="{FF2B5EF4-FFF2-40B4-BE49-F238E27FC236}">
                <a16:creationId xmlns:a16="http://schemas.microsoft.com/office/drawing/2014/main" id="{82093757-E8DA-4964-A9B4-AAC8EB7525C2}"/>
              </a:ext>
            </a:extLst>
          </p:cNvPr>
          <p:cNvSpPr txBox="1"/>
          <p:nvPr/>
        </p:nvSpPr>
        <p:spPr>
          <a:xfrm>
            <a:off x="8437433" y="2595853"/>
            <a:ext cx="279400" cy="3803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400" b="1" dirty="0">
                <a:solidFill>
                  <a:schemeClr val="bg1"/>
                </a:solidFill>
                <a:effectLst/>
                <a:latin typeface="Century Schoolbook" panose="02040604050505020304" pitchFamily="18" charset="0"/>
                <a:ea typeface="Calibri" panose="020F0502020204030204" pitchFamily="34" charset="0"/>
                <a:cs typeface="Times New Roman" panose="02020603050405020304" pitchFamily="18" charset="0"/>
              </a:rPr>
              <a:t>¢</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4" name="Text Box 2">
            <a:extLst>
              <a:ext uri="{FF2B5EF4-FFF2-40B4-BE49-F238E27FC236}">
                <a16:creationId xmlns:a16="http://schemas.microsoft.com/office/drawing/2014/main" id="{A96AAF5E-E56A-403B-AA70-B5E9D1D92221}"/>
              </a:ext>
            </a:extLst>
          </p:cNvPr>
          <p:cNvSpPr txBox="1"/>
          <p:nvPr/>
        </p:nvSpPr>
        <p:spPr>
          <a:xfrm>
            <a:off x="8439897" y="3781584"/>
            <a:ext cx="279400" cy="3803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400" b="1" dirty="0">
                <a:solidFill>
                  <a:schemeClr val="bg1"/>
                </a:solidFill>
                <a:effectLst/>
                <a:latin typeface="Century Schoolbook" panose="02040604050505020304" pitchFamily="18" charset="0"/>
                <a:ea typeface="Calibri" panose="020F0502020204030204" pitchFamily="34" charset="0"/>
                <a:cs typeface="Times New Roman" panose="02020603050405020304" pitchFamily="18" charset="0"/>
              </a:rPr>
              <a:t>¢</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6" name="Text Box 2">
            <a:extLst>
              <a:ext uri="{FF2B5EF4-FFF2-40B4-BE49-F238E27FC236}">
                <a16:creationId xmlns:a16="http://schemas.microsoft.com/office/drawing/2014/main" id="{8446DF0B-41AB-4712-8EAB-797C14EAF36F}"/>
              </a:ext>
            </a:extLst>
          </p:cNvPr>
          <p:cNvSpPr txBox="1"/>
          <p:nvPr/>
        </p:nvSpPr>
        <p:spPr>
          <a:xfrm>
            <a:off x="3904173" y="1191369"/>
            <a:ext cx="279400" cy="3803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400" b="1" dirty="0">
                <a:solidFill>
                  <a:schemeClr val="bg1"/>
                </a:solidFill>
                <a:effectLst/>
                <a:latin typeface="Century Schoolbook" panose="02040604050505020304" pitchFamily="18" charset="0"/>
                <a:ea typeface="Calibri" panose="020F0502020204030204" pitchFamily="34" charset="0"/>
                <a:cs typeface="Times New Roman" panose="02020603050405020304" pitchFamily="18" charset="0"/>
              </a:rPr>
              <a:t>¢</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7" name="Text Box 2">
            <a:extLst>
              <a:ext uri="{FF2B5EF4-FFF2-40B4-BE49-F238E27FC236}">
                <a16:creationId xmlns:a16="http://schemas.microsoft.com/office/drawing/2014/main" id="{DE232EF0-DD77-4037-93EE-61FC8E7F257B}"/>
              </a:ext>
            </a:extLst>
          </p:cNvPr>
          <p:cNvSpPr txBox="1"/>
          <p:nvPr/>
        </p:nvSpPr>
        <p:spPr>
          <a:xfrm>
            <a:off x="9589674" y="1235282"/>
            <a:ext cx="279400" cy="3803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400" b="1" dirty="0">
                <a:solidFill>
                  <a:schemeClr val="bg1"/>
                </a:solidFill>
                <a:effectLst/>
                <a:latin typeface="Century Schoolbook" panose="02040604050505020304" pitchFamily="18" charset="0"/>
                <a:ea typeface="Calibri" panose="020F0502020204030204" pitchFamily="34" charset="0"/>
                <a:cs typeface="Times New Roman" panose="02020603050405020304" pitchFamily="18" charset="0"/>
              </a:rPr>
              <a:t>¢</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9053846"/>
      </p:ext>
    </p:extLst>
  </p:cSld>
  <p:clrMapOvr>
    <a:masterClrMapping/>
  </p:clrMapOvr>
  <p:transition spd="slow" advTm="15774">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3C707-7917-D7B5-1117-57F0964CD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52E8F0-3217-69AF-6FE6-155257F43A58}"/>
              </a:ext>
            </a:extLst>
          </p:cNvPr>
          <p:cNvSpPr>
            <a:spLocks noGrp="1"/>
          </p:cNvSpPr>
          <p:nvPr>
            <p:ph type="title"/>
          </p:nvPr>
        </p:nvSpPr>
        <p:spPr>
          <a:xfrm>
            <a:off x="1424341" y="132213"/>
            <a:ext cx="10020692" cy="695924"/>
          </a:xfrm>
        </p:spPr>
        <p:txBody>
          <a:bodyPr>
            <a:normAutofit/>
          </a:bodyPr>
          <a:lstStyle/>
          <a:p>
            <a:pPr algn="ctr"/>
            <a:r>
              <a:rPr lang="en-US" sz="3200" dirty="0"/>
              <a:t>	Regulatory Impacts</a:t>
            </a:r>
          </a:p>
        </p:txBody>
      </p:sp>
      <p:sp>
        <p:nvSpPr>
          <p:cNvPr id="3" name="Content Placeholder 2">
            <a:extLst>
              <a:ext uri="{FF2B5EF4-FFF2-40B4-BE49-F238E27FC236}">
                <a16:creationId xmlns:a16="http://schemas.microsoft.com/office/drawing/2014/main" id="{4D6D7EEF-5104-4EEE-AB16-F36C08811E75}"/>
              </a:ext>
            </a:extLst>
          </p:cNvPr>
          <p:cNvSpPr>
            <a:spLocks noGrp="1"/>
          </p:cNvSpPr>
          <p:nvPr>
            <p:ph idx="1"/>
          </p:nvPr>
        </p:nvSpPr>
        <p:spPr>
          <a:xfrm>
            <a:off x="2185683" y="828137"/>
            <a:ext cx="9590681" cy="4897659"/>
          </a:xfrm>
        </p:spPr>
        <p:txBody>
          <a:bodyPr>
            <a:normAutofit/>
          </a:bodyPr>
          <a:lstStyle/>
          <a:p>
            <a:pPr algn="just">
              <a:buFont typeface="Wingdings" panose="05000000000000000000" pitchFamily="2" charset="2"/>
              <a:buChar char="ü"/>
            </a:pPr>
            <a:r>
              <a:rPr lang="en-GB" sz="2400" dirty="0"/>
              <a:t>Facilitated the injection, repair and replacement of six(6) transformers within the period under review.</a:t>
            </a:r>
          </a:p>
          <a:p>
            <a:pPr algn="just">
              <a:buFont typeface="Wingdings" panose="05000000000000000000" pitchFamily="2" charset="2"/>
              <a:buChar char="ü"/>
            </a:pPr>
            <a:r>
              <a:rPr lang="en-GB" sz="2400" dirty="0"/>
              <a:t>Facilitated the replacement of twenty (21) broken poles, twelve (12) High tension and nine(9) low voltage poles.</a:t>
            </a:r>
            <a:endParaRPr lang="en-US" sz="2400" dirty="0"/>
          </a:p>
          <a:p>
            <a:pPr marL="0" indent="0" algn="just">
              <a:buNone/>
            </a:pPr>
            <a:endParaRPr lang="en-US" sz="2400" dirty="0"/>
          </a:p>
          <a:p>
            <a:pPr algn="just">
              <a:buFont typeface="Wingdings" panose="05000000000000000000" pitchFamily="2" charset="2"/>
              <a:buChar char="ü"/>
            </a:pPr>
            <a:endParaRPr lang="en-US" dirty="0">
              <a:latin typeface="Century" panose="02040604050505020304" pitchFamily="18" charset="0"/>
            </a:endParaRPr>
          </a:p>
        </p:txBody>
      </p:sp>
    </p:spTree>
    <p:extLst>
      <p:ext uri="{BB962C8B-B14F-4D97-AF65-F5344CB8AC3E}">
        <p14:creationId xmlns:p14="http://schemas.microsoft.com/office/powerpoint/2010/main" val="4261171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3C707-7917-D7B5-1117-57F0964CD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52E8F0-3217-69AF-6FE6-155257F43A58}"/>
              </a:ext>
            </a:extLst>
          </p:cNvPr>
          <p:cNvSpPr>
            <a:spLocks noGrp="1"/>
          </p:cNvSpPr>
          <p:nvPr>
            <p:ph type="title"/>
          </p:nvPr>
        </p:nvSpPr>
        <p:spPr>
          <a:xfrm>
            <a:off x="1424341" y="132213"/>
            <a:ext cx="10020692" cy="695924"/>
          </a:xfrm>
        </p:spPr>
        <p:txBody>
          <a:bodyPr>
            <a:normAutofit/>
          </a:bodyPr>
          <a:lstStyle/>
          <a:p>
            <a:pPr algn="ctr"/>
            <a:r>
              <a:rPr lang="en-US" sz="3200" dirty="0"/>
              <a:t>	Regulatory Interventions</a:t>
            </a:r>
          </a:p>
        </p:txBody>
      </p:sp>
      <p:sp>
        <p:nvSpPr>
          <p:cNvPr id="3" name="Content Placeholder 2">
            <a:extLst>
              <a:ext uri="{FF2B5EF4-FFF2-40B4-BE49-F238E27FC236}">
                <a16:creationId xmlns:a16="http://schemas.microsoft.com/office/drawing/2014/main" id="{4D6D7EEF-5104-4EEE-AB16-F36C08811E75}"/>
              </a:ext>
            </a:extLst>
          </p:cNvPr>
          <p:cNvSpPr>
            <a:spLocks noGrp="1"/>
          </p:cNvSpPr>
          <p:nvPr>
            <p:ph idx="1"/>
          </p:nvPr>
        </p:nvSpPr>
        <p:spPr>
          <a:xfrm>
            <a:off x="2185683" y="828137"/>
            <a:ext cx="9590681" cy="4897659"/>
          </a:xfrm>
        </p:spPr>
        <p:txBody>
          <a:bodyPr>
            <a:normAutofit/>
          </a:bodyPr>
          <a:lstStyle/>
          <a:p>
            <a:pPr marL="0" indent="0" algn="just">
              <a:buNone/>
            </a:pPr>
            <a:r>
              <a:rPr lang="en-GB" sz="2400" dirty="0"/>
              <a:t>The Regional office addressed an impasse between Ghana Water Limited and Ghana National Fire Service(GNFS) over GNFS’s contribution to high Non-Revenue Water. </a:t>
            </a:r>
          </a:p>
          <a:p>
            <a:pPr marL="0" indent="0" algn="just">
              <a:buNone/>
            </a:pPr>
            <a:endParaRPr lang="en-US" sz="2400" dirty="0"/>
          </a:p>
          <a:p>
            <a:pPr algn="just">
              <a:buFont typeface="Wingdings" panose="05000000000000000000" pitchFamily="2" charset="2"/>
              <a:buChar char="ü"/>
            </a:pPr>
            <a:endParaRPr lang="en-US" dirty="0">
              <a:latin typeface="Century" panose="02040604050505020304" pitchFamily="18" charset="0"/>
            </a:endParaRPr>
          </a:p>
        </p:txBody>
      </p:sp>
      <p:pic>
        <p:nvPicPr>
          <p:cNvPr id="4" name="Picture 3">
            <a:extLst>
              <a:ext uri="{FF2B5EF4-FFF2-40B4-BE49-F238E27FC236}">
                <a16:creationId xmlns:a16="http://schemas.microsoft.com/office/drawing/2014/main" id="{00F61B4D-0150-4FD2-B9F3-1DB4EDAA2A6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983" y="1871330"/>
            <a:ext cx="9789338" cy="4593265"/>
          </a:xfrm>
          <a:prstGeom prst="rect">
            <a:avLst/>
          </a:prstGeom>
          <a:noFill/>
          <a:ln>
            <a:noFill/>
          </a:ln>
        </p:spPr>
      </p:pic>
    </p:spTree>
    <p:extLst>
      <p:ext uri="{BB962C8B-B14F-4D97-AF65-F5344CB8AC3E}">
        <p14:creationId xmlns:p14="http://schemas.microsoft.com/office/powerpoint/2010/main" val="360442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C93CB-28AD-05C7-C69D-29F91F4D3578}"/>
              </a:ext>
            </a:extLst>
          </p:cNvPr>
          <p:cNvSpPr>
            <a:spLocks noGrp="1"/>
          </p:cNvSpPr>
          <p:nvPr>
            <p:ph type="title"/>
          </p:nvPr>
        </p:nvSpPr>
        <p:spPr>
          <a:xfrm>
            <a:off x="2251695" y="132213"/>
            <a:ext cx="8048246" cy="695924"/>
          </a:xfrm>
        </p:spPr>
        <p:txBody>
          <a:bodyPr/>
          <a:lstStyle/>
          <a:p>
            <a:pPr algn="ctr"/>
            <a:r>
              <a:rPr lang="en-US" dirty="0"/>
              <a:t>	</a:t>
            </a:r>
            <a:r>
              <a:rPr lang="en-US" sz="3200" dirty="0"/>
              <a:t>Presentation Outline</a:t>
            </a:r>
          </a:p>
        </p:txBody>
      </p:sp>
      <p:grpSp>
        <p:nvGrpSpPr>
          <p:cNvPr id="4" name="Group 3">
            <a:extLst>
              <a:ext uri="{FF2B5EF4-FFF2-40B4-BE49-F238E27FC236}">
                <a16:creationId xmlns:a16="http://schemas.microsoft.com/office/drawing/2014/main" id="{299AED57-98E8-54F4-F2C1-035164C703B1}"/>
              </a:ext>
            </a:extLst>
          </p:cNvPr>
          <p:cNvGrpSpPr/>
          <p:nvPr/>
        </p:nvGrpSpPr>
        <p:grpSpPr>
          <a:xfrm>
            <a:off x="2345149" y="946024"/>
            <a:ext cx="8428465" cy="4889002"/>
            <a:chOff x="1696145" y="1409771"/>
            <a:chExt cx="6897276" cy="4000823"/>
          </a:xfrm>
        </p:grpSpPr>
        <p:grpSp>
          <p:nvGrpSpPr>
            <p:cNvPr id="5" name="Group 4">
              <a:extLst>
                <a:ext uri="{FF2B5EF4-FFF2-40B4-BE49-F238E27FC236}">
                  <a16:creationId xmlns:a16="http://schemas.microsoft.com/office/drawing/2014/main" id="{864C0692-6F92-094D-B49C-BF9A1F30BEA1}"/>
                </a:ext>
              </a:extLst>
            </p:cNvPr>
            <p:cNvGrpSpPr/>
            <p:nvPr/>
          </p:nvGrpSpPr>
          <p:grpSpPr>
            <a:xfrm>
              <a:off x="1696145" y="1684940"/>
              <a:ext cx="5751712" cy="3488122"/>
              <a:chOff x="2261526" y="1103585"/>
              <a:chExt cx="7668947" cy="4650829"/>
            </a:xfrm>
          </p:grpSpPr>
          <p:sp>
            <p:nvSpPr>
              <p:cNvPr id="44" name="Shape">
                <a:extLst>
                  <a:ext uri="{FF2B5EF4-FFF2-40B4-BE49-F238E27FC236}">
                    <a16:creationId xmlns:a16="http://schemas.microsoft.com/office/drawing/2014/main" id="{85D2127E-4CCC-C262-32DA-61D53B40ABEE}"/>
                  </a:ext>
                </a:extLst>
              </p:cNvPr>
              <p:cNvSpPr/>
              <p:nvPr/>
            </p:nvSpPr>
            <p:spPr>
              <a:xfrm>
                <a:off x="2261526" y="2508073"/>
                <a:ext cx="1576970" cy="3227858"/>
              </a:xfrm>
              <a:custGeom>
                <a:avLst/>
                <a:gdLst/>
                <a:ahLst/>
                <a:cxnLst>
                  <a:cxn ang="0">
                    <a:pos x="wd2" y="hd2"/>
                  </a:cxn>
                  <a:cxn ang="5400000">
                    <a:pos x="wd2" y="hd2"/>
                  </a:cxn>
                  <a:cxn ang="10800000">
                    <a:pos x="wd2" y="hd2"/>
                  </a:cxn>
                  <a:cxn ang="16200000">
                    <a:pos x="wd2" y="hd2"/>
                  </a:cxn>
                </a:cxnLst>
                <a:rect l="0" t="0" r="r" b="b"/>
                <a:pathLst>
                  <a:path w="21600" h="21600" extrusionOk="0">
                    <a:moveTo>
                      <a:pt x="21600" y="214"/>
                    </a:moveTo>
                    <a:lnTo>
                      <a:pt x="21600" y="11938"/>
                    </a:lnTo>
                    <a:cubicBezTo>
                      <a:pt x="21600" y="12004"/>
                      <a:pt x="21533" y="12086"/>
                      <a:pt x="21397" y="12119"/>
                    </a:cubicBezTo>
                    <a:lnTo>
                      <a:pt x="11002" y="15054"/>
                    </a:lnTo>
                    <a:cubicBezTo>
                      <a:pt x="10969" y="15071"/>
                      <a:pt x="10935" y="15071"/>
                      <a:pt x="10901" y="15071"/>
                    </a:cubicBezTo>
                    <a:lnTo>
                      <a:pt x="10901" y="20396"/>
                    </a:lnTo>
                    <a:lnTo>
                      <a:pt x="11880" y="20677"/>
                    </a:lnTo>
                    <a:lnTo>
                      <a:pt x="11880" y="21287"/>
                    </a:lnTo>
                    <a:lnTo>
                      <a:pt x="10800" y="21600"/>
                    </a:lnTo>
                    <a:lnTo>
                      <a:pt x="9720" y="21287"/>
                    </a:lnTo>
                    <a:lnTo>
                      <a:pt x="9720" y="20677"/>
                    </a:lnTo>
                    <a:lnTo>
                      <a:pt x="10699" y="20396"/>
                    </a:lnTo>
                    <a:lnTo>
                      <a:pt x="10699" y="15071"/>
                    </a:lnTo>
                    <a:cubicBezTo>
                      <a:pt x="10665" y="15071"/>
                      <a:pt x="10631" y="15054"/>
                      <a:pt x="10597" y="15054"/>
                    </a:cubicBezTo>
                    <a:lnTo>
                      <a:pt x="202" y="12119"/>
                    </a:lnTo>
                    <a:cubicBezTo>
                      <a:pt x="67" y="12086"/>
                      <a:pt x="0" y="12020"/>
                      <a:pt x="0" y="11938"/>
                    </a:cubicBezTo>
                    <a:lnTo>
                      <a:pt x="0" y="6068"/>
                    </a:lnTo>
                    <a:cubicBezTo>
                      <a:pt x="0" y="6002"/>
                      <a:pt x="67" y="5919"/>
                      <a:pt x="202" y="5886"/>
                    </a:cubicBezTo>
                    <a:lnTo>
                      <a:pt x="10597" y="2951"/>
                    </a:lnTo>
                    <a:cubicBezTo>
                      <a:pt x="10732" y="2918"/>
                      <a:pt x="10868" y="2918"/>
                      <a:pt x="11002" y="2951"/>
                    </a:cubicBezTo>
                    <a:lnTo>
                      <a:pt x="19204" y="5210"/>
                    </a:lnTo>
                    <a:cubicBezTo>
                      <a:pt x="19406" y="5260"/>
                      <a:pt x="19474" y="5392"/>
                      <a:pt x="19372" y="5491"/>
                    </a:cubicBezTo>
                    <a:cubicBezTo>
                      <a:pt x="19271" y="5590"/>
                      <a:pt x="19001" y="5623"/>
                      <a:pt x="18799" y="5573"/>
                    </a:cubicBezTo>
                    <a:lnTo>
                      <a:pt x="10800" y="3364"/>
                    </a:lnTo>
                    <a:lnTo>
                      <a:pt x="810" y="6183"/>
                    </a:lnTo>
                    <a:lnTo>
                      <a:pt x="810" y="11806"/>
                    </a:lnTo>
                    <a:lnTo>
                      <a:pt x="10800" y="14625"/>
                    </a:lnTo>
                    <a:lnTo>
                      <a:pt x="20790" y="11806"/>
                    </a:lnTo>
                    <a:lnTo>
                      <a:pt x="20790" y="198"/>
                    </a:lnTo>
                    <a:cubicBezTo>
                      <a:pt x="20790" y="82"/>
                      <a:pt x="20993" y="0"/>
                      <a:pt x="21195" y="0"/>
                    </a:cubicBezTo>
                    <a:cubicBezTo>
                      <a:pt x="21397" y="0"/>
                      <a:pt x="21600" y="99"/>
                      <a:pt x="21600" y="214"/>
                    </a:cubicBezTo>
                    <a:close/>
                  </a:path>
                </a:pathLst>
              </a:custGeom>
              <a:solidFill>
                <a:schemeClr val="accent2"/>
              </a:solidFill>
              <a:ln w="12700">
                <a:miter lim="400000"/>
              </a:ln>
            </p:spPr>
            <p:txBody>
              <a:bodyPr lIns="28575" tIns="28575" rIns="28575" bIns="28575" anchor="ctr"/>
              <a:lstStyle/>
              <a:p>
                <a:pPr>
                  <a:defRPr sz="3000">
                    <a:solidFill>
                      <a:srgbClr val="FFFFFF"/>
                    </a:solidFill>
                  </a:defRPr>
                </a:pPr>
                <a:endParaRPr sz="2800"/>
              </a:p>
            </p:txBody>
          </p:sp>
          <p:sp>
            <p:nvSpPr>
              <p:cNvPr id="45" name="Shape">
                <a:extLst>
                  <a:ext uri="{FF2B5EF4-FFF2-40B4-BE49-F238E27FC236}">
                    <a16:creationId xmlns:a16="http://schemas.microsoft.com/office/drawing/2014/main" id="{F0A57072-846B-0FE1-6E0B-ABB5AE70D226}"/>
                  </a:ext>
                </a:extLst>
              </p:cNvPr>
              <p:cNvSpPr/>
              <p:nvPr/>
            </p:nvSpPr>
            <p:spPr>
              <a:xfrm>
                <a:off x="5464745" y="2508076"/>
                <a:ext cx="1430330" cy="3227862"/>
              </a:xfrm>
              <a:custGeom>
                <a:avLst/>
                <a:gdLst/>
                <a:ahLst/>
                <a:cxnLst>
                  <a:cxn ang="0">
                    <a:pos x="wd2" y="hd2"/>
                  </a:cxn>
                  <a:cxn ang="5400000">
                    <a:pos x="wd2" y="hd2"/>
                  </a:cxn>
                  <a:cxn ang="10800000">
                    <a:pos x="wd2" y="hd2"/>
                  </a:cxn>
                  <a:cxn ang="16200000">
                    <a:pos x="wd2" y="hd2"/>
                  </a:cxn>
                </a:cxnLst>
                <a:rect l="0" t="0" r="r" b="b"/>
                <a:pathLst>
                  <a:path w="21507" h="21600" extrusionOk="0">
                    <a:moveTo>
                      <a:pt x="51" y="5936"/>
                    </a:moveTo>
                    <a:cubicBezTo>
                      <a:pt x="-60" y="5837"/>
                      <a:pt x="14" y="5722"/>
                      <a:pt x="236" y="5656"/>
                    </a:cubicBezTo>
                    <a:lnTo>
                      <a:pt x="9906" y="3182"/>
                    </a:lnTo>
                    <a:cubicBezTo>
                      <a:pt x="10055" y="3149"/>
                      <a:pt x="10240" y="3149"/>
                      <a:pt x="10351" y="3182"/>
                    </a:cubicBezTo>
                    <a:lnTo>
                      <a:pt x="20021" y="5656"/>
                    </a:lnTo>
                    <a:cubicBezTo>
                      <a:pt x="20243" y="5705"/>
                      <a:pt x="20317" y="5837"/>
                      <a:pt x="20206" y="5936"/>
                    </a:cubicBezTo>
                    <a:cubicBezTo>
                      <a:pt x="20132" y="6002"/>
                      <a:pt x="19984" y="6035"/>
                      <a:pt x="19799" y="6035"/>
                    </a:cubicBezTo>
                    <a:cubicBezTo>
                      <a:pt x="19725" y="6035"/>
                      <a:pt x="19650" y="6018"/>
                      <a:pt x="19576" y="6002"/>
                    </a:cubicBezTo>
                    <a:lnTo>
                      <a:pt x="10166" y="3578"/>
                    </a:lnTo>
                    <a:lnTo>
                      <a:pt x="755" y="6002"/>
                    </a:lnTo>
                    <a:cubicBezTo>
                      <a:pt x="459" y="6068"/>
                      <a:pt x="199" y="6035"/>
                      <a:pt x="51" y="5936"/>
                    </a:cubicBezTo>
                    <a:close/>
                    <a:moveTo>
                      <a:pt x="21058" y="0"/>
                    </a:moveTo>
                    <a:cubicBezTo>
                      <a:pt x="20799" y="0"/>
                      <a:pt x="20614" y="99"/>
                      <a:pt x="20614" y="198"/>
                    </a:cubicBezTo>
                    <a:lnTo>
                      <a:pt x="20614" y="11806"/>
                    </a:lnTo>
                    <a:lnTo>
                      <a:pt x="9647" y="14625"/>
                    </a:lnTo>
                    <a:lnTo>
                      <a:pt x="681" y="12317"/>
                    </a:lnTo>
                    <a:cubicBezTo>
                      <a:pt x="459" y="12267"/>
                      <a:pt x="199" y="12300"/>
                      <a:pt x="51" y="12399"/>
                    </a:cubicBezTo>
                    <a:cubicBezTo>
                      <a:pt x="-60" y="12498"/>
                      <a:pt x="14" y="12614"/>
                      <a:pt x="236" y="12680"/>
                    </a:cubicBezTo>
                    <a:lnTo>
                      <a:pt x="9388" y="15038"/>
                    </a:lnTo>
                    <a:lnTo>
                      <a:pt x="9388" y="20396"/>
                    </a:lnTo>
                    <a:lnTo>
                      <a:pt x="8313" y="20677"/>
                    </a:lnTo>
                    <a:lnTo>
                      <a:pt x="8313" y="21287"/>
                    </a:lnTo>
                    <a:lnTo>
                      <a:pt x="9499" y="21600"/>
                    </a:lnTo>
                    <a:lnTo>
                      <a:pt x="10684" y="21287"/>
                    </a:lnTo>
                    <a:lnTo>
                      <a:pt x="10684" y="20677"/>
                    </a:lnTo>
                    <a:lnTo>
                      <a:pt x="9610" y="20396"/>
                    </a:lnTo>
                    <a:lnTo>
                      <a:pt x="9610" y="15087"/>
                    </a:lnTo>
                    <a:cubicBezTo>
                      <a:pt x="9610" y="15087"/>
                      <a:pt x="9647" y="15087"/>
                      <a:pt x="9647" y="15087"/>
                    </a:cubicBezTo>
                    <a:cubicBezTo>
                      <a:pt x="9721" y="15087"/>
                      <a:pt x="9795" y="15071"/>
                      <a:pt x="9869" y="15054"/>
                    </a:cubicBezTo>
                    <a:lnTo>
                      <a:pt x="21281" y="12119"/>
                    </a:lnTo>
                    <a:cubicBezTo>
                      <a:pt x="21429" y="12086"/>
                      <a:pt x="21503" y="12020"/>
                      <a:pt x="21503" y="11938"/>
                    </a:cubicBezTo>
                    <a:lnTo>
                      <a:pt x="21503" y="214"/>
                    </a:lnTo>
                    <a:cubicBezTo>
                      <a:pt x="21540" y="82"/>
                      <a:pt x="21318" y="0"/>
                      <a:pt x="21058" y="0"/>
                    </a:cubicBezTo>
                    <a:close/>
                  </a:path>
                </a:pathLst>
              </a:custGeom>
              <a:solidFill>
                <a:schemeClr val="accent6"/>
              </a:solidFill>
              <a:ln w="12700">
                <a:miter lim="400000"/>
              </a:ln>
            </p:spPr>
            <p:txBody>
              <a:bodyPr lIns="28575" tIns="28575" rIns="28575" bIns="28575" anchor="ctr"/>
              <a:lstStyle/>
              <a:p>
                <a:pPr>
                  <a:defRPr sz="3000">
                    <a:solidFill>
                      <a:srgbClr val="FFFFFF"/>
                    </a:solidFill>
                  </a:defRPr>
                </a:pPr>
                <a:endParaRPr sz="2800"/>
              </a:p>
            </p:txBody>
          </p:sp>
          <p:sp>
            <p:nvSpPr>
              <p:cNvPr id="46" name="Shape">
                <a:extLst>
                  <a:ext uri="{FF2B5EF4-FFF2-40B4-BE49-F238E27FC236}">
                    <a16:creationId xmlns:a16="http://schemas.microsoft.com/office/drawing/2014/main" id="{DF99203C-C0D4-641E-3BA8-275726969755}"/>
                  </a:ext>
                </a:extLst>
              </p:cNvPr>
              <p:cNvSpPr/>
              <p:nvPr/>
            </p:nvSpPr>
            <p:spPr>
              <a:xfrm>
                <a:off x="3912415" y="1103588"/>
                <a:ext cx="1479821" cy="3227862"/>
              </a:xfrm>
              <a:custGeom>
                <a:avLst/>
                <a:gdLst/>
                <a:ahLst/>
                <a:cxnLst>
                  <a:cxn ang="0">
                    <a:pos x="wd2" y="hd2"/>
                  </a:cxn>
                  <a:cxn ang="5400000">
                    <a:pos x="wd2" y="hd2"/>
                  </a:cxn>
                  <a:cxn ang="10800000">
                    <a:pos x="wd2" y="hd2"/>
                  </a:cxn>
                  <a:cxn ang="16200000">
                    <a:pos x="wd2" y="hd2"/>
                  </a:cxn>
                </a:cxnLst>
                <a:rect l="0" t="0" r="r" b="b"/>
                <a:pathLst>
                  <a:path w="21513" h="21600" extrusionOk="0">
                    <a:moveTo>
                      <a:pt x="19536" y="15813"/>
                    </a:moveTo>
                    <a:cubicBezTo>
                      <a:pt x="19643" y="15911"/>
                      <a:pt x="19572" y="16027"/>
                      <a:pt x="19357" y="16093"/>
                    </a:cubicBezTo>
                    <a:lnTo>
                      <a:pt x="10008" y="18566"/>
                    </a:lnTo>
                    <a:cubicBezTo>
                      <a:pt x="9936" y="18583"/>
                      <a:pt x="9864" y="18599"/>
                      <a:pt x="9793" y="18599"/>
                    </a:cubicBezTo>
                    <a:cubicBezTo>
                      <a:pt x="9721" y="18599"/>
                      <a:pt x="9649" y="18583"/>
                      <a:pt x="9578" y="18566"/>
                    </a:cubicBezTo>
                    <a:lnTo>
                      <a:pt x="229" y="16093"/>
                    </a:lnTo>
                    <a:cubicBezTo>
                      <a:pt x="14" y="16043"/>
                      <a:pt x="-58" y="15911"/>
                      <a:pt x="49" y="15813"/>
                    </a:cubicBezTo>
                    <a:cubicBezTo>
                      <a:pt x="157" y="15714"/>
                      <a:pt x="443" y="15681"/>
                      <a:pt x="658" y="15730"/>
                    </a:cubicBezTo>
                    <a:lnTo>
                      <a:pt x="9757" y="18154"/>
                    </a:lnTo>
                    <a:lnTo>
                      <a:pt x="18855" y="15730"/>
                    </a:lnTo>
                    <a:cubicBezTo>
                      <a:pt x="19142" y="15681"/>
                      <a:pt x="19429" y="15714"/>
                      <a:pt x="19536" y="15813"/>
                    </a:cubicBezTo>
                    <a:close/>
                    <a:moveTo>
                      <a:pt x="21291" y="9481"/>
                    </a:moveTo>
                    <a:lnTo>
                      <a:pt x="10258" y="6546"/>
                    </a:lnTo>
                    <a:cubicBezTo>
                      <a:pt x="10151" y="6513"/>
                      <a:pt x="10008" y="6513"/>
                      <a:pt x="9900" y="6529"/>
                    </a:cubicBezTo>
                    <a:lnTo>
                      <a:pt x="9900" y="1204"/>
                    </a:lnTo>
                    <a:lnTo>
                      <a:pt x="10939" y="923"/>
                    </a:lnTo>
                    <a:lnTo>
                      <a:pt x="10939" y="313"/>
                    </a:lnTo>
                    <a:lnTo>
                      <a:pt x="9793" y="0"/>
                    </a:lnTo>
                    <a:lnTo>
                      <a:pt x="8646" y="313"/>
                    </a:lnTo>
                    <a:lnTo>
                      <a:pt x="8646" y="923"/>
                    </a:lnTo>
                    <a:lnTo>
                      <a:pt x="9685" y="1204"/>
                    </a:lnTo>
                    <a:lnTo>
                      <a:pt x="9685" y="6579"/>
                    </a:lnTo>
                    <a:lnTo>
                      <a:pt x="623" y="8821"/>
                    </a:lnTo>
                    <a:cubicBezTo>
                      <a:pt x="408" y="8871"/>
                      <a:pt x="336" y="9003"/>
                      <a:pt x="444" y="9102"/>
                    </a:cubicBezTo>
                    <a:cubicBezTo>
                      <a:pt x="551" y="9201"/>
                      <a:pt x="838" y="9234"/>
                      <a:pt x="1052" y="9184"/>
                    </a:cubicBezTo>
                    <a:lnTo>
                      <a:pt x="10043" y="6975"/>
                    </a:lnTo>
                    <a:lnTo>
                      <a:pt x="20646" y="9794"/>
                    </a:lnTo>
                    <a:lnTo>
                      <a:pt x="20646" y="21402"/>
                    </a:lnTo>
                    <a:cubicBezTo>
                      <a:pt x="20646" y="21518"/>
                      <a:pt x="20861" y="21600"/>
                      <a:pt x="21076" y="21600"/>
                    </a:cubicBezTo>
                    <a:cubicBezTo>
                      <a:pt x="21291" y="21600"/>
                      <a:pt x="21506" y="21501"/>
                      <a:pt x="21506" y="21402"/>
                    </a:cubicBezTo>
                    <a:lnTo>
                      <a:pt x="21506" y="9679"/>
                    </a:lnTo>
                    <a:cubicBezTo>
                      <a:pt x="21542" y="9596"/>
                      <a:pt x="21435" y="9530"/>
                      <a:pt x="21291" y="9481"/>
                    </a:cubicBezTo>
                    <a:close/>
                  </a:path>
                </a:pathLst>
              </a:custGeom>
              <a:solidFill>
                <a:schemeClr val="accent3"/>
              </a:solidFill>
              <a:ln w="12700">
                <a:miter lim="400000"/>
              </a:ln>
            </p:spPr>
            <p:txBody>
              <a:bodyPr lIns="28575" tIns="28575" rIns="28575" bIns="28575" anchor="ctr"/>
              <a:lstStyle/>
              <a:p>
                <a:pPr>
                  <a:defRPr sz="3000">
                    <a:solidFill>
                      <a:srgbClr val="FFFFFF"/>
                    </a:solidFill>
                  </a:defRPr>
                </a:pPr>
                <a:endParaRPr sz="2800" dirty="0"/>
              </a:p>
            </p:txBody>
          </p:sp>
          <p:sp>
            <p:nvSpPr>
              <p:cNvPr id="47" name="Shape">
                <a:extLst>
                  <a:ext uri="{FF2B5EF4-FFF2-40B4-BE49-F238E27FC236}">
                    <a16:creationId xmlns:a16="http://schemas.microsoft.com/office/drawing/2014/main" id="{3261EF95-34E0-8ADA-F17A-1FB54C4919A1}"/>
                  </a:ext>
                </a:extLst>
              </p:cNvPr>
              <p:cNvSpPr/>
              <p:nvPr/>
            </p:nvSpPr>
            <p:spPr>
              <a:xfrm>
                <a:off x="6943154" y="1103585"/>
                <a:ext cx="1457165" cy="3225398"/>
              </a:xfrm>
              <a:custGeom>
                <a:avLst/>
                <a:gdLst/>
                <a:ahLst/>
                <a:cxnLst>
                  <a:cxn ang="0">
                    <a:pos x="wd2" y="hd2"/>
                  </a:cxn>
                  <a:cxn ang="5400000">
                    <a:pos x="wd2" y="hd2"/>
                  </a:cxn>
                  <a:cxn ang="10800000">
                    <a:pos x="wd2" y="hd2"/>
                  </a:cxn>
                  <a:cxn ang="16200000">
                    <a:pos x="wd2" y="hd2"/>
                  </a:cxn>
                </a:cxnLst>
                <a:rect l="0" t="0" r="r" b="b"/>
                <a:pathLst>
                  <a:path w="21541" h="21600" extrusionOk="0">
                    <a:moveTo>
                      <a:pt x="19865" y="15825"/>
                    </a:moveTo>
                    <a:cubicBezTo>
                      <a:pt x="19975" y="15924"/>
                      <a:pt x="19902" y="16039"/>
                      <a:pt x="19683" y="16105"/>
                    </a:cubicBezTo>
                    <a:lnTo>
                      <a:pt x="10176" y="18580"/>
                    </a:lnTo>
                    <a:cubicBezTo>
                      <a:pt x="10104" y="18597"/>
                      <a:pt x="10031" y="18613"/>
                      <a:pt x="9958" y="18613"/>
                    </a:cubicBezTo>
                    <a:cubicBezTo>
                      <a:pt x="9885" y="18613"/>
                      <a:pt x="9812" y="18597"/>
                      <a:pt x="9739" y="18580"/>
                    </a:cubicBezTo>
                    <a:lnTo>
                      <a:pt x="232" y="16105"/>
                    </a:lnTo>
                    <a:cubicBezTo>
                      <a:pt x="14" y="16056"/>
                      <a:pt x="-59" y="15924"/>
                      <a:pt x="50" y="15825"/>
                    </a:cubicBezTo>
                    <a:cubicBezTo>
                      <a:pt x="160" y="15726"/>
                      <a:pt x="451" y="15693"/>
                      <a:pt x="669" y="15742"/>
                    </a:cubicBezTo>
                    <a:lnTo>
                      <a:pt x="9921" y="18168"/>
                    </a:lnTo>
                    <a:lnTo>
                      <a:pt x="19173" y="15742"/>
                    </a:lnTo>
                    <a:cubicBezTo>
                      <a:pt x="19465" y="15693"/>
                      <a:pt x="19756" y="15726"/>
                      <a:pt x="19865" y="15825"/>
                    </a:cubicBezTo>
                    <a:close/>
                    <a:moveTo>
                      <a:pt x="21286" y="9488"/>
                    </a:moveTo>
                    <a:lnTo>
                      <a:pt x="10104" y="6551"/>
                    </a:lnTo>
                    <a:lnTo>
                      <a:pt x="10104" y="1205"/>
                    </a:lnTo>
                    <a:lnTo>
                      <a:pt x="11160" y="924"/>
                    </a:lnTo>
                    <a:lnTo>
                      <a:pt x="11160" y="314"/>
                    </a:lnTo>
                    <a:lnTo>
                      <a:pt x="9994" y="0"/>
                    </a:lnTo>
                    <a:lnTo>
                      <a:pt x="8829" y="314"/>
                    </a:lnTo>
                    <a:lnTo>
                      <a:pt x="8829" y="924"/>
                    </a:lnTo>
                    <a:lnTo>
                      <a:pt x="9885" y="1205"/>
                    </a:lnTo>
                    <a:lnTo>
                      <a:pt x="9885" y="6518"/>
                    </a:lnTo>
                    <a:cubicBezTo>
                      <a:pt x="9812" y="6518"/>
                      <a:pt x="9739" y="6518"/>
                      <a:pt x="9666" y="6534"/>
                    </a:cubicBezTo>
                    <a:lnTo>
                      <a:pt x="305" y="8812"/>
                    </a:lnTo>
                    <a:cubicBezTo>
                      <a:pt x="87" y="8861"/>
                      <a:pt x="14" y="8993"/>
                      <a:pt x="123" y="9092"/>
                    </a:cubicBezTo>
                    <a:cubicBezTo>
                      <a:pt x="232" y="9191"/>
                      <a:pt x="524" y="9224"/>
                      <a:pt x="742" y="9175"/>
                    </a:cubicBezTo>
                    <a:lnTo>
                      <a:pt x="9885" y="6963"/>
                    </a:lnTo>
                    <a:lnTo>
                      <a:pt x="20667" y="9785"/>
                    </a:lnTo>
                    <a:lnTo>
                      <a:pt x="20667" y="21402"/>
                    </a:lnTo>
                    <a:cubicBezTo>
                      <a:pt x="20667" y="21517"/>
                      <a:pt x="20885" y="21600"/>
                      <a:pt x="21104" y="21600"/>
                    </a:cubicBezTo>
                    <a:cubicBezTo>
                      <a:pt x="21359" y="21600"/>
                      <a:pt x="21541" y="21501"/>
                      <a:pt x="21541" y="21402"/>
                    </a:cubicBezTo>
                    <a:lnTo>
                      <a:pt x="21541" y="9670"/>
                    </a:lnTo>
                    <a:cubicBezTo>
                      <a:pt x="21541" y="9604"/>
                      <a:pt x="21432" y="9538"/>
                      <a:pt x="21286" y="9488"/>
                    </a:cubicBezTo>
                    <a:close/>
                  </a:path>
                </a:pathLst>
              </a:custGeom>
              <a:solidFill>
                <a:schemeClr val="accent5"/>
              </a:solidFill>
              <a:ln w="12700">
                <a:miter lim="400000"/>
              </a:ln>
            </p:spPr>
            <p:txBody>
              <a:bodyPr lIns="28575" tIns="28575" rIns="28575" bIns="28575" anchor="ctr"/>
              <a:lstStyle/>
              <a:p>
                <a:pPr>
                  <a:defRPr sz="3000">
                    <a:solidFill>
                      <a:srgbClr val="FFFFFF"/>
                    </a:solidFill>
                  </a:defRPr>
                </a:pPr>
                <a:endParaRPr sz="2800" dirty="0"/>
              </a:p>
            </p:txBody>
          </p:sp>
          <p:sp>
            <p:nvSpPr>
              <p:cNvPr id="48" name="Shape">
                <a:extLst>
                  <a:ext uri="{FF2B5EF4-FFF2-40B4-BE49-F238E27FC236}">
                    <a16:creationId xmlns:a16="http://schemas.microsoft.com/office/drawing/2014/main" id="{3EB44710-5C01-B136-3A8C-4CC416D4DC11}"/>
                  </a:ext>
                </a:extLst>
              </p:cNvPr>
              <p:cNvSpPr/>
              <p:nvPr/>
            </p:nvSpPr>
            <p:spPr>
              <a:xfrm>
                <a:off x="8495484" y="3025517"/>
                <a:ext cx="1434989" cy="2728897"/>
              </a:xfrm>
              <a:custGeom>
                <a:avLst/>
                <a:gdLst/>
                <a:ahLst/>
                <a:cxnLst>
                  <a:cxn ang="0">
                    <a:pos x="wd2" y="hd2"/>
                  </a:cxn>
                  <a:cxn ang="5400000">
                    <a:pos x="wd2" y="hd2"/>
                  </a:cxn>
                  <a:cxn ang="10800000">
                    <a:pos x="wd2" y="hd2"/>
                  </a:cxn>
                  <a:cxn ang="16200000">
                    <a:pos x="wd2" y="hd2"/>
                  </a:cxn>
                </a:cxnLst>
                <a:rect l="0" t="0" r="r" b="b"/>
                <a:pathLst>
                  <a:path w="21540" h="21590" extrusionOk="0">
                    <a:moveTo>
                      <a:pt x="21540" y="3226"/>
                    </a:moveTo>
                    <a:lnTo>
                      <a:pt x="21540" y="10166"/>
                    </a:lnTo>
                    <a:cubicBezTo>
                      <a:pt x="21540" y="10244"/>
                      <a:pt x="21466" y="10342"/>
                      <a:pt x="21318" y="10381"/>
                    </a:cubicBezTo>
                    <a:lnTo>
                      <a:pt x="9926" y="13851"/>
                    </a:lnTo>
                    <a:cubicBezTo>
                      <a:pt x="9889" y="13870"/>
                      <a:pt x="9815" y="13870"/>
                      <a:pt x="9741" y="13870"/>
                    </a:cubicBezTo>
                    <a:lnTo>
                      <a:pt x="9741" y="20167"/>
                    </a:lnTo>
                    <a:lnTo>
                      <a:pt x="10814" y="20498"/>
                    </a:lnTo>
                    <a:lnTo>
                      <a:pt x="10814" y="21220"/>
                    </a:lnTo>
                    <a:lnTo>
                      <a:pt x="9630" y="21590"/>
                    </a:lnTo>
                    <a:lnTo>
                      <a:pt x="8447" y="21220"/>
                    </a:lnTo>
                    <a:lnTo>
                      <a:pt x="8447" y="20498"/>
                    </a:lnTo>
                    <a:lnTo>
                      <a:pt x="9519" y="20167"/>
                    </a:lnTo>
                    <a:lnTo>
                      <a:pt x="9519" y="13870"/>
                    </a:lnTo>
                    <a:cubicBezTo>
                      <a:pt x="9482" y="13870"/>
                      <a:pt x="9482" y="13870"/>
                      <a:pt x="9445" y="13851"/>
                    </a:cubicBezTo>
                    <a:lnTo>
                      <a:pt x="236" y="11043"/>
                    </a:lnTo>
                    <a:cubicBezTo>
                      <a:pt x="14" y="10985"/>
                      <a:pt x="-60" y="10829"/>
                      <a:pt x="51" y="10712"/>
                    </a:cubicBezTo>
                    <a:cubicBezTo>
                      <a:pt x="162" y="10595"/>
                      <a:pt x="458" y="10556"/>
                      <a:pt x="680" y="10615"/>
                    </a:cubicBezTo>
                    <a:lnTo>
                      <a:pt x="9630" y="13344"/>
                    </a:lnTo>
                    <a:lnTo>
                      <a:pt x="20578" y="10010"/>
                    </a:lnTo>
                    <a:lnTo>
                      <a:pt x="20578" y="3363"/>
                    </a:lnTo>
                    <a:lnTo>
                      <a:pt x="9335" y="497"/>
                    </a:lnTo>
                    <a:lnTo>
                      <a:pt x="717" y="3168"/>
                    </a:lnTo>
                    <a:cubicBezTo>
                      <a:pt x="495" y="3226"/>
                      <a:pt x="236" y="3187"/>
                      <a:pt x="88" y="3090"/>
                    </a:cubicBezTo>
                    <a:cubicBezTo>
                      <a:pt x="-23" y="2973"/>
                      <a:pt x="51" y="2836"/>
                      <a:pt x="236" y="2758"/>
                    </a:cubicBezTo>
                    <a:lnTo>
                      <a:pt x="9076" y="29"/>
                    </a:lnTo>
                    <a:cubicBezTo>
                      <a:pt x="9224" y="-10"/>
                      <a:pt x="9372" y="-10"/>
                      <a:pt x="9519" y="29"/>
                    </a:cubicBezTo>
                    <a:lnTo>
                      <a:pt x="21244" y="3031"/>
                    </a:lnTo>
                    <a:cubicBezTo>
                      <a:pt x="21429" y="3051"/>
                      <a:pt x="21540" y="3129"/>
                      <a:pt x="21540" y="3226"/>
                    </a:cubicBezTo>
                    <a:close/>
                  </a:path>
                </a:pathLst>
              </a:custGeom>
              <a:solidFill>
                <a:schemeClr val="accent4"/>
              </a:solidFill>
              <a:ln w="12700">
                <a:miter lim="400000"/>
              </a:ln>
            </p:spPr>
            <p:txBody>
              <a:bodyPr lIns="28575" tIns="28575" rIns="28575" bIns="28575" anchor="ctr"/>
              <a:lstStyle/>
              <a:p>
                <a:pPr>
                  <a:defRPr sz="3000">
                    <a:solidFill>
                      <a:srgbClr val="FFFFFF"/>
                    </a:solidFill>
                  </a:defRPr>
                </a:pPr>
                <a:endParaRPr sz="2800" dirty="0"/>
              </a:p>
            </p:txBody>
          </p:sp>
        </p:grpSp>
        <p:grpSp>
          <p:nvGrpSpPr>
            <p:cNvPr id="6" name="Group 5">
              <a:extLst>
                <a:ext uri="{FF2B5EF4-FFF2-40B4-BE49-F238E27FC236}">
                  <a16:creationId xmlns:a16="http://schemas.microsoft.com/office/drawing/2014/main" id="{5D7802A0-36BE-8336-A859-D89A85D76FA3}"/>
                </a:ext>
              </a:extLst>
            </p:cNvPr>
            <p:cNvGrpSpPr/>
            <p:nvPr/>
          </p:nvGrpSpPr>
          <p:grpSpPr>
            <a:xfrm>
              <a:off x="2409395" y="4831310"/>
              <a:ext cx="1558789" cy="579284"/>
              <a:chOff x="161899" y="3002968"/>
              <a:chExt cx="3440306" cy="772378"/>
            </a:xfrm>
          </p:grpSpPr>
          <p:sp>
            <p:nvSpPr>
              <p:cNvPr id="42" name="TextBox 41">
                <a:extLst>
                  <a:ext uri="{FF2B5EF4-FFF2-40B4-BE49-F238E27FC236}">
                    <a16:creationId xmlns:a16="http://schemas.microsoft.com/office/drawing/2014/main" id="{FE08BC46-13B8-7B74-1B67-B6768E819CBB}"/>
                  </a:ext>
                </a:extLst>
              </p:cNvPr>
              <p:cNvSpPr txBox="1"/>
              <p:nvPr/>
            </p:nvSpPr>
            <p:spPr>
              <a:xfrm>
                <a:off x="161899" y="3002968"/>
                <a:ext cx="3440306" cy="772378"/>
              </a:xfrm>
              <a:prstGeom prst="rect">
                <a:avLst/>
              </a:prstGeom>
              <a:noFill/>
            </p:spPr>
            <p:txBody>
              <a:bodyPr wrap="square" lIns="0" rIns="0" rtlCol="0" anchor="b">
                <a:spAutoFit/>
              </a:bodyPr>
              <a:lstStyle/>
              <a:p>
                <a:r>
                  <a:rPr lang="en-US" sz="2000" b="1" noProof="1"/>
                  <a:t>Complaint Management</a:t>
                </a:r>
              </a:p>
            </p:txBody>
          </p:sp>
          <p:sp>
            <p:nvSpPr>
              <p:cNvPr id="43" name="TextBox 42">
                <a:extLst>
                  <a:ext uri="{FF2B5EF4-FFF2-40B4-BE49-F238E27FC236}">
                    <a16:creationId xmlns:a16="http://schemas.microsoft.com/office/drawing/2014/main" id="{35CB95CA-A555-E7E9-5E83-6CA6020BB42C}"/>
                  </a:ext>
                </a:extLst>
              </p:cNvPr>
              <p:cNvSpPr txBox="1"/>
              <p:nvPr/>
            </p:nvSpPr>
            <p:spPr>
              <a:xfrm>
                <a:off x="332936" y="3086922"/>
                <a:ext cx="2975111" cy="302235"/>
              </a:xfrm>
              <a:prstGeom prst="rect">
                <a:avLst/>
              </a:prstGeom>
              <a:noFill/>
            </p:spPr>
            <p:txBody>
              <a:bodyPr wrap="square" lIns="0" rIns="0" rtlCol="0" anchor="t">
                <a:spAutoFit/>
              </a:bodyPr>
              <a:lstStyle/>
              <a:p>
                <a:endParaRPr lang="en-US" sz="1200" noProof="1">
                  <a:solidFill>
                    <a:schemeClr val="tx1">
                      <a:lumMod val="65000"/>
                      <a:lumOff val="35000"/>
                    </a:schemeClr>
                  </a:solidFill>
                </a:endParaRPr>
              </a:p>
            </p:txBody>
          </p:sp>
        </p:grpSp>
        <p:sp>
          <p:nvSpPr>
            <p:cNvPr id="40" name="TextBox 39">
              <a:extLst>
                <a:ext uri="{FF2B5EF4-FFF2-40B4-BE49-F238E27FC236}">
                  <a16:creationId xmlns:a16="http://schemas.microsoft.com/office/drawing/2014/main" id="{D31DBDBC-67EC-6564-9D60-108E411D6D01}"/>
                </a:ext>
              </a:extLst>
            </p:cNvPr>
            <p:cNvSpPr txBox="1"/>
            <p:nvPr/>
          </p:nvSpPr>
          <p:spPr>
            <a:xfrm>
              <a:off x="4718607" y="4935399"/>
              <a:ext cx="1489505" cy="327423"/>
            </a:xfrm>
            <a:prstGeom prst="rect">
              <a:avLst/>
            </a:prstGeom>
            <a:noFill/>
          </p:spPr>
          <p:txBody>
            <a:bodyPr wrap="square" lIns="0" rIns="0" rtlCol="0" anchor="b">
              <a:spAutoFit/>
            </a:bodyPr>
            <a:lstStyle/>
            <a:p>
              <a:r>
                <a:rPr lang="en-US" sz="2000" b="1" noProof="1"/>
                <a:t>Public Education</a:t>
              </a:r>
            </a:p>
          </p:txBody>
        </p:sp>
        <p:sp>
          <p:nvSpPr>
            <p:cNvPr id="38" name="TextBox 37">
              <a:extLst>
                <a:ext uri="{FF2B5EF4-FFF2-40B4-BE49-F238E27FC236}">
                  <a16:creationId xmlns:a16="http://schemas.microsoft.com/office/drawing/2014/main" id="{33FE9E26-CC69-F148-1549-2727F70A7411}"/>
                </a:ext>
              </a:extLst>
            </p:cNvPr>
            <p:cNvSpPr txBox="1"/>
            <p:nvPr/>
          </p:nvSpPr>
          <p:spPr>
            <a:xfrm>
              <a:off x="7034633" y="4955220"/>
              <a:ext cx="1558788" cy="327423"/>
            </a:xfrm>
            <a:prstGeom prst="rect">
              <a:avLst/>
            </a:prstGeom>
            <a:noFill/>
          </p:spPr>
          <p:txBody>
            <a:bodyPr wrap="square" lIns="0" rIns="0" rtlCol="0" anchor="b">
              <a:spAutoFit/>
            </a:bodyPr>
            <a:lstStyle/>
            <a:p>
              <a:r>
                <a:rPr lang="en-US" sz="2000" b="1" noProof="1"/>
                <a:t>Special Initiatives</a:t>
              </a:r>
            </a:p>
          </p:txBody>
        </p:sp>
        <p:sp>
          <p:nvSpPr>
            <p:cNvPr id="36" name="TextBox 35">
              <a:extLst>
                <a:ext uri="{FF2B5EF4-FFF2-40B4-BE49-F238E27FC236}">
                  <a16:creationId xmlns:a16="http://schemas.microsoft.com/office/drawing/2014/main" id="{1B1DA3BB-E8A3-C85A-68D7-65EB7732F6E8}"/>
                </a:ext>
              </a:extLst>
            </p:cNvPr>
            <p:cNvSpPr txBox="1"/>
            <p:nvPr/>
          </p:nvSpPr>
          <p:spPr>
            <a:xfrm>
              <a:off x="3565274" y="1409771"/>
              <a:ext cx="1898086" cy="579285"/>
            </a:xfrm>
            <a:prstGeom prst="rect">
              <a:avLst/>
            </a:prstGeom>
            <a:noFill/>
          </p:spPr>
          <p:txBody>
            <a:bodyPr wrap="square" lIns="0" rIns="0" rtlCol="0" anchor="b">
              <a:spAutoFit/>
            </a:bodyPr>
            <a:lstStyle/>
            <a:p>
              <a:r>
                <a:rPr lang="en-US" sz="2000" b="1" noProof="1"/>
                <a:t>Monitoring Programs and Observations</a:t>
              </a:r>
            </a:p>
          </p:txBody>
        </p:sp>
        <p:sp>
          <p:nvSpPr>
            <p:cNvPr id="34" name="TextBox 33">
              <a:extLst>
                <a:ext uri="{FF2B5EF4-FFF2-40B4-BE49-F238E27FC236}">
                  <a16:creationId xmlns:a16="http://schemas.microsoft.com/office/drawing/2014/main" id="{EA5559EF-80A4-816D-8DAF-F215BC552EA3}"/>
                </a:ext>
              </a:extLst>
            </p:cNvPr>
            <p:cNvSpPr txBox="1"/>
            <p:nvPr/>
          </p:nvSpPr>
          <p:spPr>
            <a:xfrm>
              <a:off x="5873268" y="1419047"/>
              <a:ext cx="1767789" cy="579285"/>
            </a:xfrm>
            <a:prstGeom prst="rect">
              <a:avLst/>
            </a:prstGeom>
            <a:noFill/>
          </p:spPr>
          <p:txBody>
            <a:bodyPr wrap="square" lIns="0" rIns="0" rtlCol="0" anchor="b">
              <a:spAutoFit/>
            </a:bodyPr>
            <a:lstStyle/>
            <a:p>
              <a:r>
                <a:rPr lang="en-US" sz="2000" b="1" noProof="1"/>
                <a:t>Regulatory Impacts &amp; Interventions</a:t>
              </a:r>
            </a:p>
          </p:txBody>
        </p:sp>
      </p:grpSp>
      <p:sp>
        <p:nvSpPr>
          <p:cNvPr id="49" name="Shape">
            <a:extLst>
              <a:ext uri="{FF2B5EF4-FFF2-40B4-BE49-F238E27FC236}">
                <a16:creationId xmlns:a16="http://schemas.microsoft.com/office/drawing/2014/main" id="{BA3C3EED-537A-C3D5-89BD-25F1BD286034}"/>
              </a:ext>
            </a:extLst>
          </p:cNvPr>
          <p:cNvSpPr/>
          <p:nvPr/>
        </p:nvSpPr>
        <p:spPr>
          <a:xfrm>
            <a:off x="9438124" y="2089959"/>
            <a:ext cx="1335491" cy="2956075"/>
          </a:xfrm>
          <a:custGeom>
            <a:avLst/>
            <a:gdLst/>
            <a:ahLst/>
            <a:cxnLst>
              <a:cxn ang="0">
                <a:pos x="wd2" y="hd2"/>
              </a:cxn>
              <a:cxn ang="5400000">
                <a:pos x="wd2" y="hd2"/>
              </a:cxn>
              <a:cxn ang="10800000">
                <a:pos x="wd2" y="hd2"/>
              </a:cxn>
              <a:cxn ang="16200000">
                <a:pos x="wd2" y="hd2"/>
              </a:cxn>
            </a:cxnLst>
            <a:rect l="0" t="0" r="r" b="b"/>
            <a:pathLst>
              <a:path w="21541" h="21600" extrusionOk="0">
                <a:moveTo>
                  <a:pt x="19865" y="15825"/>
                </a:moveTo>
                <a:cubicBezTo>
                  <a:pt x="19975" y="15924"/>
                  <a:pt x="19902" y="16039"/>
                  <a:pt x="19683" y="16105"/>
                </a:cubicBezTo>
                <a:lnTo>
                  <a:pt x="10176" y="18580"/>
                </a:lnTo>
                <a:cubicBezTo>
                  <a:pt x="10104" y="18597"/>
                  <a:pt x="10031" y="18613"/>
                  <a:pt x="9958" y="18613"/>
                </a:cubicBezTo>
                <a:cubicBezTo>
                  <a:pt x="9885" y="18613"/>
                  <a:pt x="9812" y="18597"/>
                  <a:pt x="9739" y="18580"/>
                </a:cubicBezTo>
                <a:lnTo>
                  <a:pt x="232" y="16105"/>
                </a:lnTo>
                <a:cubicBezTo>
                  <a:pt x="14" y="16056"/>
                  <a:pt x="-59" y="15924"/>
                  <a:pt x="50" y="15825"/>
                </a:cubicBezTo>
                <a:cubicBezTo>
                  <a:pt x="160" y="15726"/>
                  <a:pt x="451" y="15693"/>
                  <a:pt x="669" y="15742"/>
                </a:cubicBezTo>
                <a:lnTo>
                  <a:pt x="9921" y="18168"/>
                </a:lnTo>
                <a:lnTo>
                  <a:pt x="19173" y="15742"/>
                </a:lnTo>
                <a:cubicBezTo>
                  <a:pt x="19465" y="15693"/>
                  <a:pt x="19756" y="15726"/>
                  <a:pt x="19865" y="15825"/>
                </a:cubicBezTo>
                <a:close/>
                <a:moveTo>
                  <a:pt x="21286" y="9488"/>
                </a:moveTo>
                <a:lnTo>
                  <a:pt x="10104" y="6551"/>
                </a:lnTo>
                <a:lnTo>
                  <a:pt x="10104" y="1205"/>
                </a:lnTo>
                <a:lnTo>
                  <a:pt x="11160" y="924"/>
                </a:lnTo>
                <a:lnTo>
                  <a:pt x="11160" y="314"/>
                </a:lnTo>
                <a:lnTo>
                  <a:pt x="9994" y="0"/>
                </a:lnTo>
                <a:lnTo>
                  <a:pt x="8829" y="314"/>
                </a:lnTo>
                <a:lnTo>
                  <a:pt x="8829" y="924"/>
                </a:lnTo>
                <a:lnTo>
                  <a:pt x="9885" y="1205"/>
                </a:lnTo>
                <a:lnTo>
                  <a:pt x="9885" y="6518"/>
                </a:lnTo>
                <a:cubicBezTo>
                  <a:pt x="9812" y="6518"/>
                  <a:pt x="9739" y="6518"/>
                  <a:pt x="9666" y="6534"/>
                </a:cubicBezTo>
                <a:lnTo>
                  <a:pt x="305" y="8812"/>
                </a:lnTo>
                <a:cubicBezTo>
                  <a:pt x="87" y="8861"/>
                  <a:pt x="14" y="8993"/>
                  <a:pt x="123" y="9092"/>
                </a:cubicBezTo>
                <a:cubicBezTo>
                  <a:pt x="232" y="9191"/>
                  <a:pt x="524" y="9224"/>
                  <a:pt x="742" y="9175"/>
                </a:cubicBezTo>
                <a:lnTo>
                  <a:pt x="9885" y="6963"/>
                </a:lnTo>
                <a:lnTo>
                  <a:pt x="20667" y="9785"/>
                </a:lnTo>
                <a:lnTo>
                  <a:pt x="20667" y="21402"/>
                </a:lnTo>
                <a:cubicBezTo>
                  <a:pt x="20667" y="21517"/>
                  <a:pt x="20885" y="21600"/>
                  <a:pt x="21104" y="21600"/>
                </a:cubicBezTo>
                <a:cubicBezTo>
                  <a:pt x="21359" y="21600"/>
                  <a:pt x="21541" y="21501"/>
                  <a:pt x="21541" y="21402"/>
                </a:cubicBezTo>
                <a:lnTo>
                  <a:pt x="21541" y="9670"/>
                </a:lnTo>
                <a:cubicBezTo>
                  <a:pt x="21541" y="9604"/>
                  <a:pt x="21432" y="9538"/>
                  <a:pt x="21286" y="9488"/>
                </a:cubicBezTo>
                <a:close/>
              </a:path>
            </a:pathLst>
          </a:custGeom>
          <a:solidFill>
            <a:schemeClr val="accent4">
              <a:lumMod val="50000"/>
            </a:schemeClr>
          </a:solidFill>
          <a:ln w="12700">
            <a:miter lim="400000"/>
          </a:ln>
        </p:spPr>
        <p:txBody>
          <a:bodyPr lIns="28575" tIns="28575" rIns="28575" bIns="28575" anchor="ctr"/>
          <a:lstStyle/>
          <a:p>
            <a:pPr>
              <a:defRPr sz="3000">
                <a:solidFill>
                  <a:srgbClr val="FFFFFF"/>
                </a:solidFill>
              </a:defRPr>
            </a:pPr>
            <a:endParaRPr sz="2800" dirty="0"/>
          </a:p>
        </p:txBody>
      </p:sp>
      <p:sp>
        <p:nvSpPr>
          <p:cNvPr id="51" name="TextBox 50">
            <a:extLst>
              <a:ext uri="{FF2B5EF4-FFF2-40B4-BE49-F238E27FC236}">
                <a16:creationId xmlns:a16="http://schemas.microsoft.com/office/drawing/2014/main" id="{C984A125-7D98-02D8-9E8E-5EDE2CF30A4D}"/>
              </a:ext>
            </a:extLst>
          </p:cNvPr>
          <p:cNvSpPr txBox="1"/>
          <p:nvPr/>
        </p:nvSpPr>
        <p:spPr>
          <a:xfrm>
            <a:off x="10299941" y="1807482"/>
            <a:ext cx="1620120" cy="707886"/>
          </a:xfrm>
          <a:prstGeom prst="rect">
            <a:avLst/>
          </a:prstGeom>
          <a:noFill/>
        </p:spPr>
        <p:txBody>
          <a:bodyPr wrap="square" lIns="0" rIns="0" rtlCol="0" anchor="b">
            <a:spAutoFit/>
          </a:bodyPr>
          <a:lstStyle/>
          <a:p>
            <a:r>
              <a:rPr lang="en-US" sz="2000" b="1" noProof="1"/>
              <a:t>Conclusion and Way forward</a:t>
            </a:r>
          </a:p>
        </p:txBody>
      </p:sp>
      <p:sp>
        <p:nvSpPr>
          <p:cNvPr id="52" name="TextBox 51">
            <a:extLst>
              <a:ext uri="{FF2B5EF4-FFF2-40B4-BE49-F238E27FC236}">
                <a16:creationId xmlns:a16="http://schemas.microsoft.com/office/drawing/2014/main" id="{B61DF8B4-641A-958A-0375-A2F8B45C2E04}"/>
              </a:ext>
            </a:extLst>
          </p:cNvPr>
          <p:cNvSpPr txBox="1"/>
          <p:nvPr/>
        </p:nvSpPr>
        <p:spPr>
          <a:xfrm>
            <a:off x="2766647" y="3528204"/>
            <a:ext cx="544794" cy="584775"/>
          </a:xfrm>
          <a:prstGeom prst="rect">
            <a:avLst/>
          </a:prstGeom>
          <a:noFill/>
        </p:spPr>
        <p:txBody>
          <a:bodyPr wrap="square" rtlCol="0">
            <a:spAutoFit/>
          </a:bodyPr>
          <a:lstStyle/>
          <a:p>
            <a:pPr algn="ctr"/>
            <a:r>
              <a:rPr lang="en-US" sz="3200" dirty="0">
                <a:solidFill>
                  <a:schemeClr val="accent2">
                    <a:lumMod val="75000"/>
                  </a:schemeClr>
                </a:solidFill>
              </a:rPr>
              <a:t>1</a:t>
            </a:r>
          </a:p>
        </p:txBody>
      </p:sp>
      <p:sp>
        <p:nvSpPr>
          <p:cNvPr id="54" name="TextBox 53">
            <a:extLst>
              <a:ext uri="{FF2B5EF4-FFF2-40B4-BE49-F238E27FC236}">
                <a16:creationId xmlns:a16="http://schemas.microsoft.com/office/drawing/2014/main" id="{31596FBE-7D33-6B21-2332-2DE5CAB74E7C}"/>
              </a:ext>
            </a:extLst>
          </p:cNvPr>
          <p:cNvSpPr txBox="1"/>
          <p:nvPr/>
        </p:nvSpPr>
        <p:spPr>
          <a:xfrm>
            <a:off x="4188253" y="2617380"/>
            <a:ext cx="544794" cy="584775"/>
          </a:xfrm>
          <a:prstGeom prst="rect">
            <a:avLst/>
          </a:prstGeom>
          <a:noFill/>
        </p:spPr>
        <p:txBody>
          <a:bodyPr wrap="square" rtlCol="0">
            <a:spAutoFit/>
          </a:bodyPr>
          <a:lstStyle/>
          <a:p>
            <a:pPr algn="ctr"/>
            <a:r>
              <a:rPr lang="en-US" sz="3200" dirty="0">
                <a:solidFill>
                  <a:schemeClr val="bg1">
                    <a:lumMod val="65000"/>
                  </a:schemeClr>
                </a:solidFill>
              </a:rPr>
              <a:t>2</a:t>
            </a:r>
          </a:p>
        </p:txBody>
      </p:sp>
      <p:sp>
        <p:nvSpPr>
          <p:cNvPr id="55" name="TextBox 54">
            <a:extLst>
              <a:ext uri="{FF2B5EF4-FFF2-40B4-BE49-F238E27FC236}">
                <a16:creationId xmlns:a16="http://schemas.microsoft.com/office/drawing/2014/main" id="{11C59858-8E95-4437-0DF2-D62C1335921D}"/>
              </a:ext>
            </a:extLst>
          </p:cNvPr>
          <p:cNvSpPr txBox="1"/>
          <p:nvPr/>
        </p:nvSpPr>
        <p:spPr>
          <a:xfrm>
            <a:off x="5630075" y="3513283"/>
            <a:ext cx="544794" cy="584775"/>
          </a:xfrm>
          <a:prstGeom prst="rect">
            <a:avLst/>
          </a:prstGeom>
          <a:noFill/>
        </p:spPr>
        <p:txBody>
          <a:bodyPr wrap="square" rtlCol="0">
            <a:spAutoFit/>
          </a:bodyPr>
          <a:lstStyle/>
          <a:p>
            <a:pPr algn="ctr"/>
            <a:r>
              <a:rPr lang="en-US" sz="3200" dirty="0">
                <a:solidFill>
                  <a:schemeClr val="accent6">
                    <a:lumMod val="75000"/>
                  </a:schemeClr>
                </a:solidFill>
              </a:rPr>
              <a:t>3</a:t>
            </a:r>
          </a:p>
        </p:txBody>
      </p:sp>
      <p:sp>
        <p:nvSpPr>
          <p:cNvPr id="56" name="TextBox 55">
            <a:extLst>
              <a:ext uri="{FF2B5EF4-FFF2-40B4-BE49-F238E27FC236}">
                <a16:creationId xmlns:a16="http://schemas.microsoft.com/office/drawing/2014/main" id="{B2DA0483-5388-367D-EED0-703FBF4C5041}"/>
              </a:ext>
            </a:extLst>
          </p:cNvPr>
          <p:cNvSpPr txBox="1"/>
          <p:nvPr/>
        </p:nvSpPr>
        <p:spPr>
          <a:xfrm>
            <a:off x="6948682" y="2659413"/>
            <a:ext cx="544794" cy="584775"/>
          </a:xfrm>
          <a:prstGeom prst="rect">
            <a:avLst/>
          </a:prstGeom>
          <a:noFill/>
        </p:spPr>
        <p:txBody>
          <a:bodyPr wrap="square" rtlCol="0">
            <a:spAutoFit/>
          </a:bodyPr>
          <a:lstStyle/>
          <a:p>
            <a:pPr algn="ctr"/>
            <a:r>
              <a:rPr lang="en-US" sz="3200" dirty="0">
                <a:solidFill>
                  <a:schemeClr val="accent5">
                    <a:lumMod val="75000"/>
                  </a:schemeClr>
                </a:solidFill>
              </a:rPr>
              <a:t>4</a:t>
            </a:r>
          </a:p>
        </p:txBody>
      </p:sp>
      <p:sp>
        <p:nvSpPr>
          <p:cNvPr id="57" name="TextBox 56">
            <a:extLst>
              <a:ext uri="{FF2B5EF4-FFF2-40B4-BE49-F238E27FC236}">
                <a16:creationId xmlns:a16="http://schemas.microsoft.com/office/drawing/2014/main" id="{7BEE5E96-95C4-99FF-335C-5F9286D0D73D}"/>
              </a:ext>
            </a:extLst>
          </p:cNvPr>
          <p:cNvSpPr txBox="1"/>
          <p:nvPr/>
        </p:nvSpPr>
        <p:spPr>
          <a:xfrm>
            <a:off x="8399741" y="3476311"/>
            <a:ext cx="544794" cy="584775"/>
          </a:xfrm>
          <a:prstGeom prst="rect">
            <a:avLst/>
          </a:prstGeom>
          <a:noFill/>
        </p:spPr>
        <p:txBody>
          <a:bodyPr wrap="square" rtlCol="0">
            <a:spAutoFit/>
          </a:bodyPr>
          <a:lstStyle/>
          <a:p>
            <a:pPr algn="ctr"/>
            <a:r>
              <a:rPr lang="en-US" sz="3200" dirty="0">
                <a:solidFill>
                  <a:schemeClr val="accent4">
                    <a:lumMod val="60000"/>
                    <a:lumOff val="40000"/>
                  </a:schemeClr>
                </a:solidFill>
              </a:rPr>
              <a:t>5</a:t>
            </a:r>
          </a:p>
        </p:txBody>
      </p:sp>
      <p:sp>
        <p:nvSpPr>
          <p:cNvPr id="58" name="TextBox 57">
            <a:extLst>
              <a:ext uri="{FF2B5EF4-FFF2-40B4-BE49-F238E27FC236}">
                <a16:creationId xmlns:a16="http://schemas.microsoft.com/office/drawing/2014/main" id="{2A574D10-5160-4AEC-5B55-0AE26F057B4F}"/>
              </a:ext>
            </a:extLst>
          </p:cNvPr>
          <p:cNvSpPr txBox="1"/>
          <p:nvPr/>
        </p:nvSpPr>
        <p:spPr>
          <a:xfrm>
            <a:off x="9755147" y="3484802"/>
            <a:ext cx="544794" cy="584775"/>
          </a:xfrm>
          <a:prstGeom prst="rect">
            <a:avLst/>
          </a:prstGeom>
          <a:noFill/>
        </p:spPr>
        <p:txBody>
          <a:bodyPr wrap="square" rtlCol="0">
            <a:spAutoFit/>
          </a:bodyPr>
          <a:lstStyle/>
          <a:p>
            <a:pPr algn="ctr"/>
            <a:r>
              <a:rPr lang="en-US" sz="3200" dirty="0">
                <a:solidFill>
                  <a:schemeClr val="accent4">
                    <a:lumMod val="50000"/>
                  </a:schemeClr>
                </a:solidFill>
              </a:rPr>
              <a:t>6</a:t>
            </a:r>
          </a:p>
        </p:txBody>
      </p:sp>
    </p:spTree>
    <p:extLst>
      <p:ext uri="{BB962C8B-B14F-4D97-AF65-F5344CB8AC3E}">
        <p14:creationId xmlns:p14="http://schemas.microsoft.com/office/powerpoint/2010/main" val="710404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3C707-7917-D7B5-1117-57F0964CD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52E8F0-3217-69AF-6FE6-155257F43A58}"/>
              </a:ext>
            </a:extLst>
          </p:cNvPr>
          <p:cNvSpPr>
            <a:spLocks noGrp="1"/>
          </p:cNvSpPr>
          <p:nvPr>
            <p:ph type="title"/>
          </p:nvPr>
        </p:nvSpPr>
        <p:spPr>
          <a:xfrm>
            <a:off x="1424341" y="132213"/>
            <a:ext cx="10020692" cy="695924"/>
          </a:xfrm>
        </p:spPr>
        <p:txBody>
          <a:bodyPr>
            <a:normAutofit/>
          </a:bodyPr>
          <a:lstStyle/>
          <a:p>
            <a:pPr algn="ctr"/>
            <a:r>
              <a:rPr lang="en-US" sz="3200" dirty="0"/>
              <a:t>	Regulatory Interventions</a:t>
            </a:r>
          </a:p>
        </p:txBody>
      </p:sp>
      <p:sp>
        <p:nvSpPr>
          <p:cNvPr id="3" name="Content Placeholder 2">
            <a:extLst>
              <a:ext uri="{FF2B5EF4-FFF2-40B4-BE49-F238E27FC236}">
                <a16:creationId xmlns:a16="http://schemas.microsoft.com/office/drawing/2014/main" id="{4D6D7EEF-5104-4EEE-AB16-F36C08811E75}"/>
              </a:ext>
            </a:extLst>
          </p:cNvPr>
          <p:cNvSpPr>
            <a:spLocks noGrp="1"/>
          </p:cNvSpPr>
          <p:nvPr>
            <p:ph idx="1"/>
          </p:nvPr>
        </p:nvSpPr>
        <p:spPr>
          <a:xfrm>
            <a:off x="2185683" y="828137"/>
            <a:ext cx="9590681" cy="4897659"/>
          </a:xfrm>
        </p:spPr>
        <p:txBody>
          <a:bodyPr>
            <a:normAutofit/>
          </a:bodyPr>
          <a:lstStyle/>
          <a:p>
            <a:pPr marL="0" indent="0" algn="just">
              <a:buNone/>
            </a:pPr>
            <a:r>
              <a:rPr lang="en-GB" sz="2400" dirty="0"/>
              <a:t>The Regional office also intervened timely in the re-connection of Sanzerigu, a community in Tamale after a community member had interfered with the LV network.</a:t>
            </a:r>
          </a:p>
          <a:p>
            <a:pPr marL="0" indent="0" algn="just">
              <a:buNone/>
            </a:pPr>
            <a:endParaRPr lang="en-US" sz="2400" dirty="0"/>
          </a:p>
          <a:p>
            <a:pPr algn="just">
              <a:buFont typeface="Wingdings" panose="05000000000000000000" pitchFamily="2" charset="2"/>
              <a:buChar char="ü"/>
            </a:pPr>
            <a:endParaRPr lang="en-US" dirty="0">
              <a:latin typeface="Century" panose="02040604050505020304" pitchFamily="18" charset="0"/>
            </a:endParaRPr>
          </a:p>
        </p:txBody>
      </p:sp>
      <p:pic>
        <p:nvPicPr>
          <p:cNvPr id="5" name="Picture 4">
            <a:extLst>
              <a:ext uri="{FF2B5EF4-FFF2-40B4-BE49-F238E27FC236}">
                <a16:creationId xmlns:a16="http://schemas.microsoft.com/office/drawing/2014/main" id="{91FB8A77-5616-4EC6-93C8-AD42D9B801F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8287" y="1850065"/>
            <a:ext cx="9877647" cy="4571655"/>
          </a:xfrm>
          <a:prstGeom prst="rect">
            <a:avLst/>
          </a:prstGeom>
          <a:noFill/>
          <a:ln>
            <a:noFill/>
          </a:ln>
        </p:spPr>
      </p:pic>
    </p:spTree>
    <p:extLst>
      <p:ext uri="{BB962C8B-B14F-4D97-AF65-F5344CB8AC3E}">
        <p14:creationId xmlns:p14="http://schemas.microsoft.com/office/powerpoint/2010/main" val="4280100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D8F8E-913A-AC02-3536-CFAF1FD319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FCCF88-5021-F239-0F34-BBCEB3D00F5F}"/>
              </a:ext>
            </a:extLst>
          </p:cNvPr>
          <p:cNvSpPr>
            <a:spLocks noGrp="1"/>
          </p:cNvSpPr>
          <p:nvPr>
            <p:ph type="title"/>
          </p:nvPr>
        </p:nvSpPr>
        <p:spPr>
          <a:xfrm>
            <a:off x="1838228" y="132213"/>
            <a:ext cx="10020692" cy="695924"/>
          </a:xfrm>
        </p:spPr>
        <p:txBody>
          <a:bodyPr>
            <a:normAutofit/>
          </a:bodyPr>
          <a:lstStyle/>
          <a:p>
            <a:pPr algn="ctr"/>
            <a:r>
              <a:rPr lang="en-US" sz="3200" dirty="0"/>
              <a:t>	Special Initiatives</a:t>
            </a:r>
          </a:p>
        </p:txBody>
      </p:sp>
      <p:sp>
        <p:nvSpPr>
          <p:cNvPr id="4" name="Content Placeholder 2">
            <a:extLst>
              <a:ext uri="{FF2B5EF4-FFF2-40B4-BE49-F238E27FC236}">
                <a16:creationId xmlns:a16="http://schemas.microsoft.com/office/drawing/2014/main" id="{B297D891-FA1F-8AAE-B25E-233B7D7BFD65}"/>
              </a:ext>
            </a:extLst>
          </p:cNvPr>
          <p:cNvSpPr>
            <a:spLocks noGrp="1"/>
          </p:cNvSpPr>
          <p:nvPr>
            <p:ph idx="1"/>
          </p:nvPr>
        </p:nvSpPr>
        <p:spPr>
          <a:xfrm>
            <a:off x="2185683" y="707010"/>
            <a:ext cx="9590681" cy="4897659"/>
          </a:xfrm>
        </p:spPr>
        <p:txBody>
          <a:bodyPr>
            <a:normAutofit/>
          </a:bodyPr>
          <a:lstStyle/>
          <a:p>
            <a:pPr marL="0" indent="0" algn="just">
              <a:lnSpc>
                <a:spcPct val="100000"/>
              </a:lnSpc>
              <a:buNone/>
            </a:pPr>
            <a:r>
              <a:rPr lang="en-US" sz="2400" dirty="0"/>
              <a:t>The Northern Regional office for the period under review, initiated activities aimed at deepening awareness of the commission, ensuring speedy resolution to consumer concerns or complaints, improving revenue collection and reducing illegal connection activities for the service providers in programs dubbed:</a:t>
            </a:r>
          </a:p>
          <a:p>
            <a:pPr algn="just">
              <a:buFont typeface="Wingdings" panose="05000000000000000000" pitchFamily="2" charset="2"/>
              <a:buChar char="ü"/>
            </a:pPr>
            <a:r>
              <a:rPr lang="en-US" sz="2400" dirty="0"/>
              <a:t>PURC @ A GLANCE and REGULATION @ A GLANCE</a:t>
            </a:r>
          </a:p>
          <a:p>
            <a:pPr algn="just">
              <a:buFont typeface="Wingdings" panose="05000000000000000000" pitchFamily="2" charset="2"/>
              <a:buChar char="ü"/>
            </a:pPr>
            <a:r>
              <a:rPr lang="en-US" sz="2400" dirty="0"/>
              <a:t>Weekend Complaint Resolution Booth</a:t>
            </a:r>
          </a:p>
          <a:p>
            <a:pPr algn="just">
              <a:buFont typeface="Wingdings" panose="05000000000000000000" pitchFamily="2" charset="2"/>
              <a:buChar char="ü"/>
            </a:pPr>
            <a:r>
              <a:rPr lang="en-US" sz="2400" dirty="0"/>
              <a:t>Tamale In Focus Project</a:t>
            </a:r>
          </a:p>
          <a:p>
            <a:pPr algn="just">
              <a:buFont typeface="Wingdings" panose="05000000000000000000" pitchFamily="2" charset="2"/>
              <a:buChar char="ü"/>
            </a:pPr>
            <a:r>
              <a:rPr lang="en-GB" sz="2400" dirty="0"/>
              <a:t>Regulatory Dialogue</a:t>
            </a:r>
            <a:endParaRPr lang="en-US" sz="2400" dirty="0"/>
          </a:p>
          <a:p>
            <a:pPr algn="just">
              <a:buFont typeface="Wingdings" panose="05000000000000000000" pitchFamily="2" charset="2"/>
              <a:buChar char="ü"/>
            </a:pPr>
            <a:endParaRPr lang="en-US" sz="2400" dirty="0"/>
          </a:p>
          <a:p>
            <a:pPr algn="just">
              <a:buFont typeface="Wingdings" panose="05000000000000000000" pitchFamily="2" charset="2"/>
              <a:buChar char="ü"/>
            </a:pPr>
            <a:endParaRPr lang="en-US" dirty="0">
              <a:latin typeface="Century" panose="02040604050505020304" pitchFamily="18" charset="0"/>
            </a:endParaRPr>
          </a:p>
        </p:txBody>
      </p:sp>
    </p:spTree>
    <p:extLst>
      <p:ext uri="{BB962C8B-B14F-4D97-AF65-F5344CB8AC3E}">
        <p14:creationId xmlns:p14="http://schemas.microsoft.com/office/powerpoint/2010/main" val="756971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C08CA-0E71-6950-6C46-E82BA1B60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DED436-7ECF-4638-C465-385C386D753D}"/>
              </a:ext>
            </a:extLst>
          </p:cNvPr>
          <p:cNvSpPr>
            <a:spLocks noGrp="1"/>
          </p:cNvSpPr>
          <p:nvPr>
            <p:ph type="title"/>
          </p:nvPr>
        </p:nvSpPr>
        <p:spPr>
          <a:xfrm>
            <a:off x="1838228" y="132213"/>
            <a:ext cx="10020692" cy="695924"/>
          </a:xfrm>
        </p:spPr>
        <p:txBody>
          <a:bodyPr>
            <a:normAutofit/>
          </a:bodyPr>
          <a:lstStyle/>
          <a:p>
            <a:pPr algn="ctr"/>
            <a:r>
              <a:rPr lang="en-US" sz="3200" dirty="0"/>
              <a:t>	Special Initiatives</a:t>
            </a:r>
          </a:p>
        </p:txBody>
      </p:sp>
      <p:sp>
        <p:nvSpPr>
          <p:cNvPr id="4" name="Content Placeholder 2">
            <a:extLst>
              <a:ext uri="{FF2B5EF4-FFF2-40B4-BE49-F238E27FC236}">
                <a16:creationId xmlns:a16="http://schemas.microsoft.com/office/drawing/2014/main" id="{FCCF5D63-C3AC-C03D-DE80-98A71ADC2855}"/>
              </a:ext>
            </a:extLst>
          </p:cNvPr>
          <p:cNvSpPr>
            <a:spLocks noGrp="1"/>
          </p:cNvSpPr>
          <p:nvPr>
            <p:ph idx="1"/>
          </p:nvPr>
        </p:nvSpPr>
        <p:spPr>
          <a:xfrm>
            <a:off x="2185683" y="707010"/>
            <a:ext cx="9590681" cy="4897659"/>
          </a:xfrm>
        </p:spPr>
        <p:txBody>
          <a:bodyPr>
            <a:normAutofit/>
          </a:bodyPr>
          <a:lstStyle/>
          <a:p>
            <a:pPr marL="0" indent="0" algn="ctr">
              <a:buNone/>
            </a:pPr>
            <a:r>
              <a:rPr lang="en-US" sz="2400" dirty="0">
                <a:solidFill>
                  <a:schemeClr val="accent1"/>
                </a:solidFill>
              </a:rPr>
              <a:t>PURC @ A GLANCE and REGULATION @ A GLANCE</a:t>
            </a:r>
          </a:p>
          <a:p>
            <a:pPr marL="0" indent="0" algn="just">
              <a:buNone/>
            </a:pPr>
            <a:r>
              <a:rPr lang="en-US" sz="2400" dirty="0"/>
              <a:t>This is aimed at deepening awareness about the Commission and the regulatory framework. Various stakeholders and the consuming public are educated on pertinent issues relating to utility services through flyers and </a:t>
            </a:r>
            <a:r>
              <a:rPr lang="en-US" sz="2400" dirty="0" err="1"/>
              <a:t>videos,virtually</a:t>
            </a:r>
            <a:r>
              <a:rPr lang="en-US" sz="2400" dirty="0"/>
              <a:t> and in-person.</a:t>
            </a:r>
          </a:p>
          <a:p>
            <a:pPr marL="0" indent="0" algn="just">
              <a:buNone/>
            </a:pPr>
            <a:endParaRPr lang="en-US" sz="2400" dirty="0"/>
          </a:p>
          <a:p>
            <a:pPr marL="0" indent="0" algn="just">
              <a:buNone/>
            </a:pPr>
            <a:endParaRPr lang="en-US" sz="2400" dirty="0"/>
          </a:p>
          <a:p>
            <a:pPr marL="0" indent="0" algn="just">
              <a:buNone/>
            </a:pPr>
            <a:endParaRPr lang="en-US" sz="2400" dirty="0"/>
          </a:p>
          <a:p>
            <a:pPr marL="0" indent="0" algn="just">
              <a:buNone/>
            </a:pPr>
            <a:endParaRPr lang="en-US" sz="2400" dirty="0"/>
          </a:p>
          <a:p>
            <a:pPr marL="0" indent="0" algn="just">
              <a:buNone/>
            </a:pPr>
            <a:endParaRPr lang="en-US" sz="2400" dirty="0"/>
          </a:p>
          <a:p>
            <a:pPr algn="just">
              <a:buFont typeface="Wingdings" panose="05000000000000000000" pitchFamily="2" charset="2"/>
              <a:buChar char="ü"/>
            </a:pPr>
            <a:endParaRPr lang="en-US" dirty="0">
              <a:latin typeface="Century" panose="02040604050505020304" pitchFamily="18" charset="0"/>
            </a:endParaRPr>
          </a:p>
        </p:txBody>
      </p:sp>
      <p:pic>
        <p:nvPicPr>
          <p:cNvPr id="3" name="Picture 2">
            <a:extLst>
              <a:ext uri="{FF2B5EF4-FFF2-40B4-BE49-F238E27FC236}">
                <a16:creationId xmlns:a16="http://schemas.microsoft.com/office/drawing/2014/main" id="{D9A7A94A-CBD0-D3EE-7D2D-D35AF17D9C8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4993" y="2583121"/>
            <a:ext cx="4369741" cy="3841006"/>
          </a:xfrm>
          <a:prstGeom prst="rect">
            <a:avLst/>
          </a:prstGeom>
          <a:noFill/>
          <a:ln>
            <a:noFill/>
          </a:ln>
        </p:spPr>
      </p:pic>
      <p:pic>
        <p:nvPicPr>
          <p:cNvPr id="5" name="Picture 4">
            <a:extLst>
              <a:ext uri="{FF2B5EF4-FFF2-40B4-BE49-F238E27FC236}">
                <a16:creationId xmlns:a16="http://schemas.microsoft.com/office/drawing/2014/main" id="{406DFDF0-4A1E-826E-1CB2-C3613A61C9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4043" y="2583120"/>
            <a:ext cx="4661311" cy="3841006"/>
          </a:xfrm>
          <a:prstGeom prst="rect">
            <a:avLst/>
          </a:prstGeom>
          <a:noFill/>
          <a:ln>
            <a:noFill/>
          </a:ln>
        </p:spPr>
      </p:pic>
    </p:spTree>
    <p:extLst>
      <p:ext uri="{BB962C8B-B14F-4D97-AF65-F5344CB8AC3E}">
        <p14:creationId xmlns:p14="http://schemas.microsoft.com/office/powerpoint/2010/main" val="2687397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3F0EE-5A4E-523C-BCAA-EEF4EBA78B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F098FA-65D9-9283-C289-B5C42F362A62}"/>
              </a:ext>
            </a:extLst>
          </p:cNvPr>
          <p:cNvSpPr>
            <a:spLocks noGrp="1"/>
          </p:cNvSpPr>
          <p:nvPr>
            <p:ph type="title"/>
          </p:nvPr>
        </p:nvSpPr>
        <p:spPr>
          <a:xfrm>
            <a:off x="1838228" y="132213"/>
            <a:ext cx="10020692" cy="695924"/>
          </a:xfrm>
        </p:spPr>
        <p:txBody>
          <a:bodyPr>
            <a:normAutofit/>
          </a:bodyPr>
          <a:lstStyle/>
          <a:p>
            <a:pPr algn="ctr"/>
            <a:r>
              <a:rPr lang="en-US" sz="3200" dirty="0"/>
              <a:t>	Special Initiatives</a:t>
            </a:r>
          </a:p>
        </p:txBody>
      </p:sp>
      <p:sp>
        <p:nvSpPr>
          <p:cNvPr id="4" name="Content Placeholder 2">
            <a:extLst>
              <a:ext uri="{FF2B5EF4-FFF2-40B4-BE49-F238E27FC236}">
                <a16:creationId xmlns:a16="http://schemas.microsoft.com/office/drawing/2014/main" id="{1F740B5C-8AAD-4AE8-7665-22CA12121DB4}"/>
              </a:ext>
            </a:extLst>
          </p:cNvPr>
          <p:cNvSpPr>
            <a:spLocks noGrp="1"/>
          </p:cNvSpPr>
          <p:nvPr>
            <p:ph idx="1"/>
          </p:nvPr>
        </p:nvSpPr>
        <p:spPr>
          <a:xfrm>
            <a:off x="2185683" y="707010"/>
            <a:ext cx="9590681" cy="4897659"/>
          </a:xfrm>
        </p:spPr>
        <p:txBody>
          <a:bodyPr>
            <a:normAutofit/>
          </a:bodyPr>
          <a:lstStyle/>
          <a:p>
            <a:pPr marL="0" indent="0" algn="ctr">
              <a:buNone/>
            </a:pPr>
            <a:r>
              <a:rPr lang="en-US" sz="2400" dirty="0">
                <a:solidFill>
                  <a:schemeClr val="accent1"/>
                </a:solidFill>
              </a:rPr>
              <a:t>Weekend Complaint Resolution Booth</a:t>
            </a:r>
          </a:p>
          <a:p>
            <a:pPr marL="0" indent="0" algn="just">
              <a:buNone/>
            </a:pPr>
            <a:r>
              <a:rPr lang="en-US" sz="2400" dirty="0"/>
              <a:t>This is aimed at ensuring prompt resolution to consumer complaints  and involves the regulator and service provider. So far more than fifty(50) customers have benefitted from this program through facilitation of payment schedules, meter replacement, correction of billing anomalies, etc within Tamale and Savelugu.</a:t>
            </a:r>
          </a:p>
          <a:p>
            <a:pPr marL="0" indent="0" algn="just">
              <a:buNone/>
            </a:pPr>
            <a:endParaRPr lang="en-US" sz="2400" dirty="0"/>
          </a:p>
          <a:p>
            <a:pPr marL="0" indent="0" algn="just">
              <a:buNone/>
            </a:pPr>
            <a:endParaRPr lang="en-US" sz="2400" dirty="0"/>
          </a:p>
          <a:p>
            <a:pPr marL="0" indent="0" algn="just">
              <a:buNone/>
            </a:pPr>
            <a:endParaRPr lang="en-US" sz="2400" dirty="0"/>
          </a:p>
          <a:p>
            <a:pPr marL="0" indent="0" algn="just">
              <a:buNone/>
            </a:pPr>
            <a:endParaRPr lang="en-US" sz="2400" dirty="0"/>
          </a:p>
          <a:p>
            <a:pPr algn="just">
              <a:buFont typeface="Wingdings" panose="05000000000000000000" pitchFamily="2" charset="2"/>
              <a:buChar char="ü"/>
            </a:pPr>
            <a:endParaRPr lang="en-US" dirty="0">
              <a:latin typeface="Century" panose="02040604050505020304" pitchFamily="18" charset="0"/>
            </a:endParaRPr>
          </a:p>
        </p:txBody>
      </p:sp>
      <p:pic>
        <p:nvPicPr>
          <p:cNvPr id="3" name="Picture 2">
            <a:extLst>
              <a:ext uri="{FF2B5EF4-FFF2-40B4-BE49-F238E27FC236}">
                <a16:creationId xmlns:a16="http://schemas.microsoft.com/office/drawing/2014/main" id="{CDAEEEDC-376C-FE68-6FF4-01D2CEFC06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5682" y="2892490"/>
            <a:ext cx="4588342" cy="3601615"/>
          </a:xfrm>
          <a:prstGeom prst="rect">
            <a:avLst/>
          </a:prstGeom>
          <a:noFill/>
          <a:ln>
            <a:noFill/>
          </a:ln>
        </p:spPr>
      </p:pic>
      <p:pic>
        <p:nvPicPr>
          <p:cNvPr id="5" name="Picture 4">
            <a:extLst>
              <a:ext uri="{FF2B5EF4-FFF2-40B4-BE49-F238E27FC236}">
                <a16:creationId xmlns:a16="http://schemas.microsoft.com/office/drawing/2014/main" id="{DF4AE08A-1A69-CF27-507B-D092CDC569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5674" y="2892491"/>
            <a:ext cx="4588342" cy="3601614"/>
          </a:xfrm>
          <a:prstGeom prst="rect">
            <a:avLst/>
          </a:prstGeom>
          <a:noFill/>
          <a:ln>
            <a:noFill/>
          </a:ln>
        </p:spPr>
      </p:pic>
    </p:spTree>
    <p:extLst>
      <p:ext uri="{BB962C8B-B14F-4D97-AF65-F5344CB8AC3E}">
        <p14:creationId xmlns:p14="http://schemas.microsoft.com/office/powerpoint/2010/main" val="2776316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FF921-A93E-266B-141A-7B5D87A341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D09D1D-C8A9-6188-4053-891B0A7701A9}"/>
              </a:ext>
            </a:extLst>
          </p:cNvPr>
          <p:cNvSpPr>
            <a:spLocks noGrp="1"/>
          </p:cNvSpPr>
          <p:nvPr>
            <p:ph type="title"/>
          </p:nvPr>
        </p:nvSpPr>
        <p:spPr>
          <a:xfrm>
            <a:off x="1838228" y="132213"/>
            <a:ext cx="10020692" cy="695924"/>
          </a:xfrm>
        </p:spPr>
        <p:txBody>
          <a:bodyPr>
            <a:normAutofit/>
          </a:bodyPr>
          <a:lstStyle/>
          <a:p>
            <a:pPr algn="ctr"/>
            <a:r>
              <a:rPr lang="en-US" sz="3200" dirty="0"/>
              <a:t>	Special Initiatives</a:t>
            </a:r>
          </a:p>
        </p:txBody>
      </p:sp>
      <p:sp>
        <p:nvSpPr>
          <p:cNvPr id="4" name="Content Placeholder 2">
            <a:extLst>
              <a:ext uri="{FF2B5EF4-FFF2-40B4-BE49-F238E27FC236}">
                <a16:creationId xmlns:a16="http://schemas.microsoft.com/office/drawing/2014/main" id="{223E643B-7C35-924B-FDAD-23E240DA5DC4}"/>
              </a:ext>
            </a:extLst>
          </p:cNvPr>
          <p:cNvSpPr>
            <a:spLocks noGrp="1"/>
          </p:cNvSpPr>
          <p:nvPr>
            <p:ph idx="1"/>
          </p:nvPr>
        </p:nvSpPr>
        <p:spPr>
          <a:xfrm>
            <a:off x="2185683" y="707010"/>
            <a:ext cx="9590681" cy="4897659"/>
          </a:xfrm>
        </p:spPr>
        <p:txBody>
          <a:bodyPr>
            <a:normAutofit/>
          </a:bodyPr>
          <a:lstStyle/>
          <a:p>
            <a:pPr marL="0" indent="0" algn="ctr">
              <a:buNone/>
            </a:pPr>
            <a:r>
              <a:rPr lang="en-US" sz="2400" dirty="0">
                <a:solidFill>
                  <a:schemeClr val="accent1"/>
                </a:solidFill>
              </a:rPr>
              <a:t>Tamale In Focus Project</a:t>
            </a:r>
          </a:p>
          <a:p>
            <a:pPr marL="0" indent="0" algn="just">
              <a:buNone/>
            </a:pPr>
            <a:r>
              <a:rPr lang="en-GB" sz="2400" dirty="0"/>
              <a:t>The focus of this project is to assist in </a:t>
            </a:r>
            <a:r>
              <a:rPr lang="en-GB" sz="2400"/>
              <a:t>the reduction of </a:t>
            </a:r>
            <a:r>
              <a:rPr lang="en-GB" sz="2400" dirty="0"/>
              <a:t>the commercial losses of the utility service providers, improve on their revenue collection, minimize the activities of illegal connections and to improve on service quality and reliability in the Greater Tamale through engagement, education and enforcement.</a:t>
            </a:r>
            <a:endParaRPr lang="en-US" sz="2400" dirty="0"/>
          </a:p>
          <a:p>
            <a:pPr marL="0" indent="0" algn="just">
              <a:buNone/>
            </a:pPr>
            <a:endParaRPr lang="en-US" sz="2400" dirty="0"/>
          </a:p>
          <a:p>
            <a:pPr marL="0" indent="0" algn="just">
              <a:buNone/>
            </a:pPr>
            <a:endParaRPr lang="en-US" sz="2400" dirty="0"/>
          </a:p>
          <a:p>
            <a:pPr algn="just">
              <a:buFont typeface="Wingdings" panose="05000000000000000000" pitchFamily="2" charset="2"/>
              <a:buChar char="ü"/>
            </a:pPr>
            <a:endParaRPr lang="en-US" dirty="0">
              <a:latin typeface="Century" panose="02040604050505020304" pitchFamily="18" charset="0"/>
            </a:endParaRPr>
          </a:p>
        </p:txBody>
      </p:sp>
      <p:pic>
        <p:nvPicPr>
          <p:cNvPr id="6" name="Picture 5">
            <a:extLst>
              <a:ext uri="{FF2B5EF4-FFF2-40B4-BE49-F238E27FC236}">
                <a16:creationId xmlns:a16="http://schemas.microsoft.com/office/drawing/2014/main" id="{9EDCD275-0C78-8FCA-CB88-2524F222B8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5683" y="3135086"/>
            <a:ext cx="4317754" cy="3312366"/>
          </a:xfrm>
          <a:prstGeom prst="rect">
            <a:avLst/>
          </a:prstGeom>
          <a:noFill/>
          <a:ln>
            <a:noFill/>
          </a:ln>
        </p:spPr>
      </p:pic>
      <p:pic>
        <p:nvPicPr>
          <p:cNvPr id="7" name="Picture 6">
            <a:extLst>
              <a:ext uri="{FF2B5EF4-FFF2-40B4-BE49-F238E27FC236}">
                <a16:creationId xmlns:a16="http://schemas.microsoft.com/office/drawing/2014/main" id="{F20BF567-5343-8012-BA11-466D2E84D1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8081" y="3135086"/>
            <a:ext cx="4133462" cy="3312367"/>
          </a:xfrm>
          <a:prstGeom prst="rect">
            <a:avLst/>
          </a:prstGeom>
          <a:noFill/>
          <a:ln>
            <a:noFill/>
          </a:ln>
        </p:spPr>
      </p:pic>
    </p:spTree>
    <p:extLst>
      <p:ext uri="{BB962C8B-B14F-4D97-AF65-F5344CB8AC3E}">
        <p14:creationId xmlns:p14="http://schemas.microsoft.com/office/powerpoint/2010/main" val="1861931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992B9-BD22-E72F-4D80-34E4E55438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F0DA3F-B089-7F4D-4BF9-56099D1CBBC6}"/>
              </a:ext>
            </a:extLst>
          </p:cNvPr>
          <p:cNvSpPr>
            <a:spLocks noGrp="1"/>
          </p:cNvSpPr>
          <p:nvPr>
            <p:ph type="title"/>
          </p:nvPr>
        </p:nvSpPr>
        <p:spPr>
          <a:xfrm>
            <a:off x="1838228" y="132213"/>
            <a:ext cx="10020692" cy="695924"/>
          </a:xfrm>
        </p:spPr>
        <p:txBody>
          <a:bodyPr>
            <a:normAutofit/>
          </a:bodyPr>
          <a:lstStyle/>
          <a:p>
            <a:pPr algn="ctr"/>
            <a:r>
              <a:rPr lang="en-US" sz="3200" dirty="0"/>
              <a:t>	Special Initiatives</a:t>
            </a:r>
          </a:p>
        </p:txBody>
      </p:sp>
      <p:sp>
        <p:nvSpPr>
          <p:cNvPr id="4" name="Content Placeholder 2">
            <a:extLst>
              <a:ext uri="{FF2B5EF4-FFF2-40B4-BE49-F238E27FC236}">
                <a16:creationId xmlns:a16="http://schemas.microsoft.com/office/drawing/2014/main" id="{D5CA2B5D-B9FC-990A-6F33-C54C65E28E9B}"/>
              </a:ext>
            </a:extLst>
          </p:cNvPr>
          <p:cNvSpPr>
            <a:spLocks noGrp="1"/>
          </p:cNvSpPr>
          <p:nvPr>
            <p:ph idx="1"/>
          </p:nvPr>
        </p:nvSpPr>
        <p:spPr>
          <a:xfrm>
            <a:off x="2185683" y="707010"/>
            <a:ext cx="9590681" cy="4897659"/>
          </a:xfrm>
        </p:spPr>
        <p:txBody>
          <a:bodyPr>
            <a:normAutofit/>
          </a:bodyPr>
          <a:lstStyle/>
          <a:p>
            <a:pPr marL="0" indent="0" algn="ctr">
              <a:buNone/>
            </a:pPr>
            <a:r>
              <a:rPr lang="en-GB" sz="2400" dirty="0">
                <a:solidFill>
                  <a:schemeClr val="accent1"/>
                </a:solidFill>
              </a:rPr>
              <a:t>Regulatory Dialogue</a:t>
            </a:r>
            <a:endParaRPr lang="en-US" sz="2400" dirty="0">
              <a:solidFill>
                <a:schemeClr val="accent1"/>
              </a:solidFill>
            </a:endParaRPr>
          </a:p>
          <a:p>
            <a:pPr marL="0" indent="0" algn="just">
              <a:buNone/>
            </a:pPr>
            <a:r>
              <a:rPr lang="en-GB" sz="2400" dirty="0"/>
              <a:t>This initiative involves engagement with key stakeholders on some key portions of the L.I. 2413.The Regional Office has so far engaged the Loss Control team of GWL, NEDCo staff and the media. The platform offered the opportunity to expose NEDCo and GWL to disconnection and the position of the law and a media collation about PURC’s quarterly tariff review.</a:t>
            </a:r>
            <a:endParaRPr lang="en-US" sz="2400" dirty="0"/>
          </a:p>
          <a:p>
            <a:pPr marL="0" indent="0" algn="just">
              <a:buNone/>
            </a:pPr>
            <a:endParaRPr lang="en-US" sz="2400" dirty="0"/>
          </a:p>
          <a:p>
            <a:pPr marL="0" indent="0" algn="just">
              <a:buNone/>
            </a:pPr>
            <a:endParaRPr lang="en-US" sz="2400" dirty="0"/>
          </a:p>
          <a:p>
            <a:pPr marL="0" indent="0" algn="just">
              <a:buNone/>
            </a:pPr>
            <a:endParaRPr lang="en-US" sz="2400" dirty="0"/>
          </a:p>
          <a:p>
            <a:pPr lvl="8" algn="just">
              <a:buFont typeface="Wingdings" panose="05000000000000000000" pitchFamily="2" charset="2"/>
              <a:buChar char="ü"/>
            </a:pPr>
            <a:endParaRPr lang="en-US" dirty="0">
              <a:latin typeface="Century" panose="02040604050505020304" pitchFamily="18" charset="0"/>
            </a:endParaRPr>
          </a:p>
        </p:txBody>
      </p:sp>
      <p:pic>
        <p:nvPicPr>
          <p:cNvPr id="3" name="Picture 2">
            <a:extLst>
              <a:ext uri="{FF2B5EF4-FFF2-40B4-BE49-F238E27FC236}">
                <a16:creationId xmlns:a16="http://schemas.microsoft.com/office/drawing/2014/main" id="{722CC7CC-4E6D-885C-FA0D-118CD677D9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5683" y="3429000"/>
            <a:ext cx="4233778" cy="3055775"/>
          </a:xfrm>
          <a:prstGeom prst="rect">
            <a:avLst/>
          </a:prstGeom>
          <a:noFill/>
          <a:ln>
            <a:noFill/>
          </a:ln>
        </p:spPr>
      </p:pic>
      <p:pic>
        <p:nvPicPr>
          <p:cNvPr id="5" name="Picture 4">
            <a:extLst>
              <a:ext uri="{FF2B5EF4-FFF2-40B4-BE49-F238E27FC236}">
                <a16:creationId xmlns:a16="http://schemas.microsoft.com/office/drawing/2014/main" id="{1A27BD5F-3C4D-9132-8C44-A70612FBB71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1342" y="3429000"/>
            <a:ext cx="4452127" cy="3055776"/>
          </a:xfrm>
          <a:prstGeom prst="rect">
            <a:avLst/>
          </a:prstGeom>
          <a:noFill/>
          <a:ln>
            <a:noFill/>
          </a:ln>
        </p:spPr>
      </p:pic>
    </p:spTree>
    <p:extLst>
      <p:ext uri="{BB962C8B-B14F-4D97-AF65-F5344CB8AC3E}">
        <p14:creationId xmlns:p14="http://schemas.microsoft.com/office/powerpoint/2010/main" val="4199877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5AD9D-62ED-D8E9-1F47-AA3A65AE92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17FF60-830C-809B-67AD-2E24C8DCDF89}"/>
              </a:ext>
            </a:extLst>
          </p:cNvPr>
          <p:cNvSpPr>
            <a:spLocks noGrp="1"/>
          </p:cNvSpPr>
          <p:nvPr>
            <p:ph type="title"/>
          </p:nvPr>
        </p:nvSpPr>
        <p:spPr>
          <a:xfrm>
            <a:off x="1838228" y="132213"/>
            <a:ext cx="10020692" cy="695924"/>
          </a:xfrm>
        </p:spPr>
        <p:txBody>
          <a:bodyPr>
            <a:normAutofit/>
          </a:bodyPr>
          <a:lstStyle/>
          <a:p>
            <a:pPr algn="ctr"/>
            <a:r>
              <a:rPr lang="en-US" sz="3200" dirty="0"/>
              <a:t>	Conclusion and Way Forward</a:t>
            </a:r>
          </a:p>
        </p:txBody>
      </p:sp>
      <p:sp>
        <p:nvSpPr>
          <p:cNvPr id="3" name="Content Placeholder 2">
            <a:extLst>
              <a:ext uri="{FF2B5EF4-FFF2-40B4-BE49-F238E27FC236}">
                <a16:creationId xmlns:a16="http://schemas.microsoft.com/office/drawing/2014/main" id="{4FF2FF47-516E-4084-AE00-5B73384570A6}"/>
              </a:ext>
            </a:extLst>
          </p:cNvPr>
          <p:cNvSpPr>
            <a:spLocks noGrp="1"/>
          </p:cNvSpPr>
          <p:nvPr>
            <p:ph idx="1"/>
          </p:nvPr>
        </p:nvSpPr>
        <p:spPr>
          <a:xfrm>
            <a:off x="2185683" y="828137"/>
            <a:ext cx="9590681" cy="5317482"/>
          </a:xfrm>
        </p:spPr>
        <p:txBody>
          <a:bodyPr>
            <a:normAutofit lnSpcReduction="10000"/>
          </a:bodyPr>
          <a:lstStyle/>
          <a:p>
            <a:pPr>
              <a:buFont typeface="Wingdings" panose="05000000000000000000" pitchFamily="2" charset="2"/>
              <a:buChar char="ü"/>
            </a:pPr>
            <a:r>
              <a:rPr lang="en-GB" sz="2400" dirty="0"/>
              <a:t>Collaboration between the Commission and NEDCo has brought about the payment of a full year weekend radio education program costing around GH48,000 as well as sponsorship for other programs such as the Tamale in Focus project.</a:t>
            </a:r>
          </a:p>
          <a:p>
            <a:pPr marL="0" indent="0">
              <a:buNone/>
            </a:pPr>
            <a:endParaRPr lang="en-GB" sz="2400" dirty="0"/>
          </a:p>
          <a:p>
            <a:pPr>
              <a:buFont typeface="Wingdings" panose="05000000000000000000" pitchFamily="2" charset="2"/>
              <a:buChar char="ü"/>
            </a:pPr>
            <a:r>
              <a:rPr lang="en-GB" sz="2400" dirty="0"/>
              <a:t>The service provider has taken pragmatic steps in meeting the Commission’s benchmarks as far as service reliability is concerned, however network interferences and commercial losses continues to be a challenge     </a:t>
            </a:r>
          </a:p>
          <a:p>
            <a:pPr>
              <a:buFont typeface="Wingdings" panose="05000000000000000000" pitchFamily="2" charset="2"/>
              <a:buChar char="ü"/>
            </a:pPr>
            <a:endParaRPr lang="en-GB" sz="2400" dirty="0"/>
          </a:p>
          <a:p>
            <a:pPr>
              <a:buFont typeface="Wingdings" panose="05000000000000000000" pitchFamily="2" charset="2"/>
              <a:buChar char="ü"/>
            </a:pPr>
            <a:r>
              <a:rPr lang="en-GB" sz="2400" dirty="0"/>
              <a:t>The Commission intends to deepen its stakeholder engagement in the fight against illegal connection in the coming quarter.</a:t>
            </a:r>
          </a:p>
          <a:p>
            <a:pPr marL="0" indent="0">
              <a:buNone/>
            </a:pPr>
            <a:endParaRPr lang="en-GB" sz="2400" dirty="0"/>
          </a:p>
          <a:p>
            <a:pPr>
              <a:buFont typeface="Wingdings" panose="05000000000000000000" pitchFamily="2" charset="2"/>
              <a:buChar char="ü"/>
            </a:pPr>
            <a:r>
              <a:rPr lang="en-US" sz="2400" dirty="0"/>
              <a:t>Capacity building programs for various stakeholders would be embarked by the Regional office in the coming quarter</a:t>
            </a:r>
          </a:p>
          <a:p>
            <a:pPr marL="0" indent="0" algn="just">
              <a:buNone/>
            </a:pPr>
            <a:endParaRPr lang="en-US" sz="2400" dirty="0"/>
          </a:p>
          <a:p>
            <a:pPr marL="0" indent="0" algn="just">
              <a:buNone/>
            </a:pPr>
            <a:endParaRPr lang="en-US" sz="2400" dirty="0"/>
          </a:p>
          <a:p>
            <a:pPr marL="0" indent="0" algn="just">
              <a:buNone/>
            </a:pPr>
            <a:endParaRPr lang="en-US" sz="2400" dirty="0"/>
          </a:p>
          <a:p>
            <a:pPr marL="0" indent="0" algn="just">
              <a:buNone/>
            </a:pPr>
            <a:endParaRPr lang="en-US" sz="2400" dirty="0"/>
          </a:p>
          <a:p>
            <a:pPr lvl="8" algn="just">
              <a:buFont typeface="Wingdings" panose="05000000000000000000" pitchFamily="2" charset="2"/>
              <a:buChar char="ü"/>
            </a:pPr>
            <a:endParaRPr lang="en-US" dirty="0">
              <a:latin typeface="Century" panose="02040604050505020304" pitchFamily="18" charset="0"/>
            </a:endParaRPr>
          </a:p>
        </p:txBody>
      </p:sp>
    </p:spTree>
    <p:extLst>
      <p:ext uri="{BB962C8B-B14F-4D97-AF65-F5344CB8AC3E}">
        <p14:creationId xmlns:p14="http://schemas.microsoft.com/office/powerpoint/2010/main" val="2416117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934160-3A66-7D7B-E126-DDADDB8BCE8E}"/>
              </a:ext>
            </a:extLst>
          </p:cNvPr>
          <p:cNvSpPr>
            <a:spLocks noGrp="1"/>
          </p:cNvSpPr>
          <p:nvPr>
            <p:ph idx="1"/>
          </p:nvPr>
        </p:nvSpPr>
        <p:spPr/>
        <p:txBody>
          <a:bodyPr>
            <a:normAutofit/>
          </a:bodyPr>
          <a:lstStyle/>
          <a:p>
            <a:pPr marL="0" indent="0" algn="ctr">
              <a:buNone/>
            </a:pPr>
            <a:endParaRPr lang="en-US" sz="6000" dirty="0">
              <a:latin typeface="Century" panose="02040604050505020304" pitchFamily="18" charset="0"/>
            </a:endParaRPr>
          </a:p>
          <a:p>
            <a:pPr marL="0" indent="0" algn="ctr">
              <a:buNone/>
            </a:pPr>
            <a:r>
              <a:rPr lang="en-US" sz="6000" dirty="0">
                <a:latin typeface="Century" panose="02040604050505020304" pitchFamily="18" charset="0"/>
              </a:rPr>
              <a:t>Thank you</a:t>
            </a:r>
          </a:p>
        </p:txBody>
      </p:sp>
    </p:spTree>
    <p:extLst>
      <p:ext uri="{BB962C8B-B14F-4D97-AF65-F5344CB8AC3E}">
        <p14:creationId xmlns:p14="http://schemas.microsoft.com/office/powerpoint/2010/main" val="131893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D73B8-3ED7-91E9-6939-D53EE6445A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C22FD-9231-D907-EA3C-CFA9ED240FA8}"/>
              </a:ext>
            </a:extLst>
          </p:cNvPr>
          <p:cNvSpPr>
            <a:spLocks noGrp="1"/>
          </p:cNvSpPr>
          <p:nvPr>
            <p:ph type="title"/>
          </p:nvPr>
        </p:nvSpPr>
        <p:spPr>
          <a:xfrm>
            <a:off x="2251695" y="132213"/>
            <a:ext cx="8048246" cy="695924"/>
          </a:xfrm>
        </p:spPr>
        <p:txBody>
          <a:bodyPr/>
          <a:lstStyle/>
          <a:p>
            <a:pPr algn="ctr"/>
            <a:r>
              <a:rPr lang="en-US" dirty="0"/>
              <a:t>	</a:t>
            </a:r>
            <a:r>
              <a:rPr lang="en-US" sz="3200" dirty="0"/>
              <a:t>Complaint Management</a:t>
            </a:r>
          </a:p>
        </p:txBody>
      </p:sp>
      <p:graphicFrame>
        <p:nvGraphicFramePr>
          <p:cNvPr id="3" name="Chart 2">
            <a:extLst>
              <a:ext uri="{FF2B5EF4-FFF2-40B4-BE49-F238E27FC236}">
                <a16:creationId xmlns:a16="http://schemas.microsoft.com/office/drawing/2014/main" id="{6225F436-7CDD-60E8-DDC8-30E6937C8EB6}"/>
              </a:ext>
            </a:extLst>
          </p:cNvPr>
          <p:cNvGraphicFramePr>
            <a:graphicFrameLocks/>
          </p:cNvGraphicFramePr>
          <p:nvPr>
            <p:extLst>
              <p:ext uri="{D42A27DB-BD31-4B8C-83A1-F6EECF244321}">
                <p14:modId xmlns:p14="http://schemas.microsoft.com/office/powerpoint/2010/main" val="3961500652"/>
              </p:ext>
            </p:extLst>
          </p:nvPr>
        </p:nvGraphicFramePr>
        <p:xfrm>
          <a:off x="2251695" y="1439220"/>
          <a:ext cx="9940305" cy="5041974"/>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5CEF41EA-748C-DC71-E992-4FB32F89BD8E}"/>
              </a:ext>
            </a:extLst>
          </p:cNvPr>
          <p:cNvSpPr txBox="1">
            <a:spLocks/>
          </p:cNvSpPr>
          <p:nvPr/>
        </p:nvSpPr>
        <p:spPr>
          <a:xfrm>
            <a:off x="1659118" y="743296"/>
            <a:ext cx="10374197" cy="6959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2E1386"/>
                </a:solidFill>
                <a:latin typeface="Arial" panose="020B0604020202020204" pitchFamily="34" charset="0"/>
                <a:ea typeface="+mj-ea"/>
                <a:cs typeface="Arial" panose="020B0604020202020204" pitchFamily="34" charset="0"/>
              </a:defRPr>
            </a:lvl1pPr>
          </a:lstStyle>
          <a:p>
            <a:pPr algn="ctr"/>
            <a:r>
              <a:rPr lang="en-US" sz="2400" dirty="0">
                <a:solidFill>
                  <a:schemeClr val="tx1"/>
                </a:solidFill>
                <a:latin typeface="+mn-lt"/>
              </a:rPr>
              <a:t>The Northern Regional Office for the period under review received complaints against NEDCo, GWL and Consumers as indicated below;</a:t>
            </a:r>
          </a:p>
        </p:txBody>
      </p:sp>
    </p:spTree>
    <p:extLst>
      <p:ext uri="{BB962C8B-B14F-4D97-AF65-F5344CB8AC3E}">
        <p14:creationId xmlns:p14="http://schemas.microsoft.com/office/powerpoint/2010/main" val="2367163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65AAD-DA4A-1CF6-CAC0-FF29C4ED6D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72C8C8-28EC-A548-2C0B-0AE1087EF950}"/>
              </a:ext>
            </a:extLst>
          </p:cNvPr>
          <p:cNvSpPr>
            <a:spLocks noGrp="1"/>
          </p:cNvSpPr>
          <p:nvPr>
            <p:ph type="title"/>
          </p:nvPr>
        </p:nvSpPr>
        <p:spPr>
          <a:xfrm>
            <a:off x="2251695" y="132213"/>
            <a:ext cx="8048246" cy="695924"/>
          </a:xfrm>
        </p:spPr>
        <p:txBody>
          <a:bodyPr>
            <a:normAutofit/>
          </a:bodyPr>
          <a:lstStyle/>
          <a:p>
            <a:pPr algn="ctr"/>
            <a:r>
              <a:rPr lang="en-US" sz="3200" dirty="0"/>
              <a:t>	Complaint Management</a:t>
            </a:r>
          </a:p>
        </p:txBody>
      </p:sp>
      <p:graphicFrame>
        <p:nvGraphicFramePr>
          <p:cNvPr id="3" name="Chart 2">
            <a:extLst>
              <a:ext uri="{FF2B5EF4-FFF2-40B4-BE49-F238E27FC236}">
                <a16:creationId xmlns:a16="http://schemas.microsoft.com/office/drawing/2014/main" id="{779F16AD-DE66-5853-6D1B-5E1F4BAA8827}"/>
              </a:ext>
            </a:extLst>
          </p:cNvPr>
          <p:cNvGraphicFramePr>
            <a:graphicFrameLocks/>
          </p:cNvGraphicFramePr>
          <p:nvPr>
            <p:extLst>
              <p:ext uri="{D42A27DB-BD31-4B8C-83A1-F6EECF244321}">
                <p14:modId xmlns:p14="http://schemas.microsoft.com/office/powerpoint/2010/main" val="658473300"/>
              </p:ext>
            </p:extLst>
          </p:nvPr>
        </p:nvGraphicFramePr>
        <p:xfrm>
          <a:off x="2251695" y="1439220"/>
          <a:ext cx="9940305" cy="42369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le 3">
            <a:extLst>
              <a:ext uri="{FF2B5EF4-FFF2-40B4-BE49-F238E27FC236}">
                <a16:creationId xmlns:a16="http://schemas.microsoft.com/office/drawing/2014/main" id="{4C82A28B-F401-9CC8-1E44-AD5C074A833F}"/>
              </a:ext>
            </a:extLst>
          </p:cNvPr>
          <p:cNvGraphicFramePr>
            <a:graphicFrameLocks noGrp="1"/>
          </p:cNvGraphicFramePr>
          <p:nvPr>
            <p:extLst>
              <p:ext uri="{D42A27DB-BD31-4B8C-83A1-F6EECF244321}">
                <p14:modId xmlns:p14="http://schemas.microsoft.com/office/powerpoint/2010/main" val="1072618690"/>
              </p:ext>
            </p:extLst>
          </p:nvPr>
        </p:nvGraphicFramePr>
        <p:xfrm>
          <a:off x="2251696" y="5676180"/>
          <a:ext cx="9781617" cy="853440"/>
        </p:xfrm>
        <a:graphic>
          <a:graphicData uri="http://schemas.openxmlformats.org/drawingml/2006/table">
            <a:tbl>
              <a:tblPr/>
              <a:tblGrid>
                <a:gridCol w="1693457">
                  <a:extLst>
                    <a:ext uri="{9D8B030D-6E8A-4147-A177-3AD203B41FA5}">
                      <a16:colId xmlns:a16="http://schemas.microsoft.com/office/drawing/2014/main" val="3413835688"/>
                    </a:ext>
                  </a:extLst>
                </a:gridCol>
                <a:gridCol w="1617632">
                  <a:extLst>
                    <a:ext uri="{9D8B030D-6E8A-4147-A177-3AD203B41FA5}">
                      <a16:colId xmlns:a16="http://schemas.microsoft.com/office/drawing/2014/main" val="2071793663"/>
                    </a:ext>
                  </a:extLst>
                </a:gridCol>
                <a:gridCol w="1617632">
                  <a:extLst>
                    <a:ext uri="{9D8B030D-6E8A-4147-A177-3AD203B41FA5}">
                      <a16:colId xmlns:a16="http://schemas.microsoft.com/office/drawing/2014/main" val="637272593"/>
                    </a:ext>
                  </a:extLst>
                </a:gridCol>
                <a:gridCol w="1617632">
                  <a:extLst>
                    <a:ext uri="{9D8B030D-6E8A-4147-A177-3AD203B41FA5}">
                      <a16:colId xmlns:a16="http://schemas.microsoft.com/office/drawing/2014/main" val="2569939375"/>
                    </a:ext>
                  </a:extLst>
                </a:gridCol>
                <a:gridCol w="1617632">
                  <a:extLst>
                    <a:ext uri="{9D8B030D-6E8A-4147-A177-3AD203B41FA5}">
                      <a16:colId xmlns:a16="http://schemas.microsoft.com/office/drawing/2014/main" val="3669400824"/>
                    </a:ext>
                  </a:extLst>
                </a:gridCol>
                <a:gridCol w="1617632">
                  <a:extLst>
                    <a:ext uri="{9D8B030D-6E8A-4147-A177-3AD203B41FA5}">
                      <a16:colId xmlns:a16="http://schemas.microsoft.com/office/drawing/2014/main" val="2135882215"/>
                    </a:ext>
                  </a:extLst>
                </a:gridCol>
              </a:tblGrid>
              <a:tr h="173981">
                <a:tc gridSpan="6">
                  <a:txBody>
                    <a:bodyPr/>
                    <a:lstStyle/>
                    <a:p>
                      <a:pPr algn="ctr" fontAlgn="b">
                        <a:buNone/>
                      </a:pPr>
                      <a:r>
                        <a:rPr lang="en-US" sz="1400" b="1" i="0" u="none" strike="noStrike">
                          <a:solidFill>
                            <a:srgbClr val="000000"/>
                          </a:solidFill>
                          <a:effectLst/>
                          <a:latin typeface="Calibri" panose="020F0502020204030204" pitchFamily="34" charset="0"/>
                        </a:rPr>
                        <a:t>Channels of Complaints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86649974"/>
                  </a:ext>
                </a:extLst>
              </a:tr>
              <a:tr h="173981">
                <a:tc>
                  <a:txBody>
                    <a:bodyPr/>
                    <a:lstStyle/>
                    <a:p>
                      <a:pPr algn="ctr" fontAlgn="b">
                        <a:buNone/>
                      </a:pPr>
                      <a:r>
                        <a:rPr lang="en-US" sz="1400" b="1" i="0" u="none" strike="noStrike">
                          <a:solidFill>
                            <a:srgbClr val="000000"/>
                          </a:solidFill>
                          <a:effectLst/>
                          <a:latin typeface="Calibri" panose="020F0502020204030204" pitchFamily="34" charset="0"/>
                        </a:rPr>
                        <a:t>Electronic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1" i="0" u="none" strike="noStrike">
                          <a:solidFill>
                            <a:srgbClr val="000000"/>
                          </a:solidFill>
                          <a:effectLst/>
                          <a:latin typeface="Calibri" panose="020F0502020204030204" pitchFamily="34" charset="0"/>
                        </a:rPr>
                        <a:t>Walk In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1" i="0" u="none" strike="noStrike">
                          <a:solidFill>
                            <a:srgbClr val="000000"/>
                          </a:solidFill>
                          <a:effectLst/>
                          <a:latin typeface="Calibri" panose="020F0502020204030204" pitchFamily="34" charset="0"/>
                        </a:rPr>
                        <a:t>Phone In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1" i="0" u="none" strike="noStrike">
                          <a:solidFill>
                            <a:srgbClr val="000000"/>
                          </a:solidFill>
                          <a:effectLst/>
                          <a:latin typeface="Calibri" panose="020F0502020204030204" pitchFamily="34" charset="0"/>
                        </a:rPr>
                        <a:t>Written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1" i="0" u="none" strike="noStrike">
                          <a:solidFill>
                            <a:srgbClr val="000000"/>
                          </a:solidFill>
                          <a:effectLst/>
                          <a:latin typeface="Calibri" panose="020F0502020204030204" pitchFamily="34" charset="0"/>
                        </a:rPr>
                        <a:t>Field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1" i="0" u="none" strike="noStrike">
                          <a:solidFill>
                            <a:srgbClr val="000000"/>
                          </a:solidFill>
                          <a:effectLst/>
                          <a:latin typeface="Calibri" panose="020F0502020204030204" pitchFamily="34" charset="0"/>
                        </a:rPr>
                        <a:t>Total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7258342"/>
                  </a:ext>
                </a:extLst>
              </a:tr>
              <a:tr h="173981">
                <a:tc>
                  <a:txBody>
                    <a:bodyPr/>
                    <a:lstStyle/>
                    <a:p>
                      <a:pPr algn="ctr" fontAlgn="b">
                        <a:buNone/>
                      </a:pPr>
                      <a:r>
                        <a:rPr lang="en-US" sz="1400" b="1" i="0" u="none" strike="noStrike" dirty="0">
                          <a:solidFill>
                            <a:srgbClr val="000000"/>
                          </a:solidFill>
                          <a:effectLst/>
                          <a:latin typeface="Calibri" panose="020F0502020204030204" pitchFamily="34" charset="0"/>
                        </a:rPr>
                        <a:t>325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1" i="0" u="none" strike="noStrike">
                          <a:solidFill>
                            <a:srgbClr val="000000"/>
                          </a:solidFill>
                          <a:effectLst/>
                          <a:latin typeface="Calibri" panose="020F0502020204030204" pitchFamily="34"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1" i="0" u="none" strike="noStrike">
                          <a:solidFill>
                            <a:srgbClr val="000000"/>
                          </a:solidFill>
                          <a:effectLst/>
                          <a:latin typeface="Calibri" panose="020F0502020204030204" pitchFamily="34" charset="0"/>
                        </a:rPr>
                        <a:t>245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1" i="0" u="none" strike="noStrike">
                          <a:solidFill>
                            <a:srgbClr val="000000"/>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1"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1" i="0" u="none" strike="noStrike">
                          <a:solidFill>
                            <a:srgbClr val="000000"/>
                          </a:solidFill>
                          <a:effectLst/>
                          <a:latin typeface="Calibri" panose="020F0502020204030204" pitchFamily="34" charset="0"/>
                        </a:rPr>
                        <a:t>616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8791611"/>
                  </a:ext>
                </a:extLst>
              </a:tr>
              <a:tr h="173981">
                <a:tc>
                  <a:txBody>
                    <a:bodyPr/>
                    <a:lstStyle/>
                    <a:p>
                      <a:pPr algn="ctr" fontAlgn="b">
                        <a:buNone/>
                      </a:pPr>
                      <a:r>
                        <a:rPr lang="en-US" sz="1400" b="1" i="0" u="none" strike="noStrike" dirty="0">
                          <a:solidFill>
                            <a:srgbClr val="000000"/>
                          </a:solidFill>
                          <a:effectLst/>
                          <a:latin typeface="Calibri" panose="020F050202020403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1" i="0" u="none" strike="noStrike" dirty="0">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1" i="0" u="none" strike="noStrike" dirty="0">
                          <a:solidFill>
                            <a:srgbClr val="000000"/>
                          </a:solidFill>
                          <a:effectLst/>
                          <a:latin typeface="Calibri" panose="020F050202020403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1" i="0" u="none" strike="noStrike" dirty="0">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1" i="0" u="none" strike="noStrike" dirty="0">
                          <a:solidFill>
                            <a:srgbClr val="000000"/>
                          </a:solidFill>
                          <a:effectLst/>
                          <a:latin typeface="Calibri" panose="020F0502020204030204" pitchFamily="34" charset="0"/>
                        </a:rPr>
                        <a:t>0.32%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1" i="0" u="none" strike="noStrike" dirty="0">
                          <a:solidFill>
                            <a:srgbClr val="000000"/>
                          </a:solidFill>
                          <a:effectLst/>
                          <a:latin typeface="Calibri" panose="020F050202020403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3117200"/>
                  </a:ext>
                </a:extLst>
              </a:tr>
            </a:tbl>
          </a:graphicData>
        </a:graphic>
      </p:graphicFrame>
      <p:sp>
        <p:nvSpPr>
          <p:cNvPr id="5" name="Title 1">
            <a:extLst>
              <a:ext uri="{FF2B5EF4-FFF2-40B4-BE49-F238E27FC236}">
                <a16:creationId xmlns:a16="http://schemas.microsoft.com/office/drawing/2014/main" id="{9F4CD3DD-FCA0-B999-99AD-EA4FF183CF3A}"/>
              </a:ext>
            </a:extLst>
          </p:cNvPr>
          <p:cNvSpPr txBox="1">
            <a:spLocks/>
          </p:cNvSpPr>
          <p:nvPr/>
        </p:nvSpPr>
        <p:spPr>
          <a:xfrm>
            <a:off x="1659118" y="743296"/>
            <a:ext cx="10374197" cy="6959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2E1386"/>
                </a:solidFill>
                <a:latin typeface="Arial" panose="020B0604020202020204" pitchFamily="34" charset="0"/>
                <a:ea typeface="+mj-ea"/>
                <a:cs typeface="Arial" panose="020B0604020202020204" pitchFamily="34" charset="0"/>
              </a:defRPr>
            </a:lvl1pPr>
          </a:lstStyle>
          <a:p>
            <a:pPr algn="ctr"/>
            <a:r>
              <a:rPr lang="en-US" sz="2400" dirty="0">
                <a:solidFill>
                  <a:schemeClr val="tx1"/>
                </a:solidFill>
                <a:latin typeface="+mn-lt"/>
              </a:rPr>
              <a:t>The Northern Regional Office for the period under review received complaints from the underlisted channels with the most used source been the electronic media</a:t>
            </a:r>
          </a:p>
        </p:txBody>
      </p:sp>
    </p:spTree>
    <p:extLst>
      <p:ext uri="{BB962C8B-B14F-4D97-AF65-F5344CB8AC3E}">
        <p14:creationId xmlns:p14="http://schemas.microsoft.com/office/powerpoint/2010/main" val="3982888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64692-8584-8BA8-259D-3F20219749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8B43FF-9A23-8F03-8C71-C4B0D5E75DE7}"/>
              </a:ext>
            </a:extLst>
          </p:cNvPr>
          <p:cNvSpPr>
            <a:spLocks noGrp="1"/>
          </p:cNvSpPr>
          <p:nvPr>
            <p:ph type="title"/>
          </p:nvPr>
        </p:nvSpPr>
        <p:spPr>
          <a:xfrm>
            <a:off x="2251695" y="132213"/>
            <a:ext cx="8048246" cy="695924"/>
          </a:xfrm>
        </p:spPr>
        <p:txBody>
          <a:bodyPr>
            <a:normAutofit/>
          </a:bodyPr>
          <a:lstStyle/>
          <a:p>
            <a:pPr algn="ctr"/>
            <a:r>
              <a:rPr lang="en-US" sz="3200" dirty="0"/>
              <a:t>	Complaint Management</a:t>
            </a:r>
          </a:p>
        </p:txBody>
      </p:sp>
      <p:sp>
        <p:nvSpPr>
          <p:cNvPr id="5" name="Title 1">
            <a:extLst>
              <a:ext uri="{FF2B5EF4-FFF2-40B4-BE49-F238E27FC236}">
                <a16:creationId xmlns:a16="http://schemas.microsoft.com/office/drawing/2014/main" id="{7EB78685-4212-AA43-FE51-011C8CC316FD}"/>
              </a:ext>
            </a:extLst>
          </p:cNvPr>
          <p:cNvSpPr txBox="1">
            <a:spLocks/>
          </p:cNvSpPr>
          <p:nvPr/>
        </p:nvSpPr>
        <p:spPr>
          <a:xfrm>
            <a:off x="1659118" y="743296"/>
            <a:ext cx="10374197" cy="6959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2E1386"/>
                </a:solidFill>
                <a:latin typeface="Arial" panose="020B0604020202020204" pitchFamily="34" charset="0"/>
                <a:ea typeface="+mj-ea"/>
                <a:cs typeface="Arial" panose="020B0604020202020204" pitchFamily="34" charset="0"/>
              </a:defRPr>
            </a:lvl1pPr>
          </a:lstStyle>
          <a:p>
            <a:pPr algn="ctr"/>
            <a:r>
              <a:rPr lang="en-US" sz="2400" dirty="0">
                <a:solidFill>
                  <a:schemeClr val="tx1"/>
                </a:solidFill>
                <a:latin typeface="+mn-lt"/>
              </a:rPr>
              <a:t>For the period under review the office received these categories of complaints were lodged against NEDCo, GWL and Consumers</a:t>
            </a:r>
          </a:p>
        </p:txBody>
      </p:sp>
      <p:graphicFrame>
        <p:nvGraphicFramePr>
          <p:cNvPr id="6" name="Chart 5">
            <a:extLst>
              <a:ext uri="{FF2B5EF4-FFF2-40B4-BE49-F238E27FC236}">
                <a16:creationId xmlns:a16="http://schemas.microsoft.com/office/drawing/2014/main" id="{202CEAA7-03BE-6955-6D43-078C710EE720}"/>
              </a:ext>
            </a:extLst>
          </p:cNvPr>
          <p:cNvGraphicFramePr>
            <a:graphicFrameLocks/>
          </p:cNvGraphicFramePr>
          <p:nvPr>
            <p:extLst>
              <p:ext uri="{D42A27DB-BD31-4B8C-83A1-F6EECF244321}">
                <p14:modId xmlns:p14="http://schemas.microsoft.com/office/powerpoint/2010/main" val="4123963454"/>
              </p:ext>
            </p:extLst>
          </p:nvPr>
        </p:nvGraphicFramePr>
        <p:xfrm>
          <a:off x="2182484" y="1366240"/>
          <a:ext cx="10009516" cy="51261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14462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3BA26-BDD5-428C-77DE-ADEDDB8ECA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596DFA-8D67-7548-2A15-A713167EB893}"/>
              </a:ext>
            </a:extLst>
          </p:cNvPr>
          <p:cNvSpPr>
            <a:spLocks noGrp="1"/>
          </p:cNvSpPr>
          <p:nvPr>
            <p:ph type="title"/>
          </p:nvPr>
        </p:nvSpPr>
        <p:spPr>
          <a:xfrm>
            <a:off x="2251695" y="132213"/>
            <a:ext cx="8048246" cy="695924"/>
          </a:xfrm>
        </p:spPr>
        <p:txBody>
          <a:bodyPr>
            <a:normAutofit/>
          </a:bodyPr>
          <a:lstStyle/>
          <a:p>
            <a:pPr algn="ctr"/>
            <a:r>
              <a:rPr lang="en-US" sz="3200" dirty="0"/>
              <a:t>	Complaint Management</a:t>
            </a:r>
          </a:p>
        </p:txBody>
      </p:sp>
      <p:sp>
        <p:nvSpPr>
          <p:cNvPr id="5" name="Title 1">
            <a:extLst>
              <a:ext uri="{FF2B5EF4-FFF2-40B4-BE49-F238E27FC236}">
                <a16:creationId xmlns:a16="http://schemas.microsoft.com/office/drawing/2014/main" id="{4B27AAD6-4F53-4FF8-29AE-C85986BE440B}"/>
              </a:ext>
            </a:extLst>
          </p:cNvPr>
          <p:cNvSpPr txBox="1">
            <a:spLocks/>
          </p:cNvSpPr>
          <p:nvPr/>
        </p:nvSpPr>
        <p:spPr>
          <a:xfrm>
            <a:off x="1659118" y="743296"/>
            <a:ext cx="10374197" cy="6959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E1386"/>
                </a:solidFill>
                <a:latin typeface="Arial" panose="020B0604020202020204" pitchFamily="34" charset="0"/>
                <a:ea typeface="+mj-ea"/>
                <a:cs typeface="Arial" panose="020B0604020202020204" pitchFamily="34" charset="0"/>
              </a:defRPr>
            </a:lvl1pPr>
          </a:lstStyle>
          <a:p>
            <a:pPr algn="ctr"/>
            <a:endParaRPr lang="en-US" sz="2400" dirty="0">
              <a:solidFill>
                <a:schemeClr val="tx1"/>
              </a:solidFill>
              <a:latin typeface="+mn-lt"/>
            </a:endParaRPr>
          </a:p>
        </p:txBody>
      </p:sp>
      <p:graphicFrame>
        <p:nvGraphicFramePr>
          <p:cNvPr id="3" name="Chart 2">
            <a:extLst>
              <a:ext uri="{FF2B5EF4-FFF2-40B4-BE49-F238E27FC236}">
                <a16:creationId xmlns:a16="http://schemas.microsoft.com/office/drawing/2014/main" id="{D9331289-3C55-6316-FF93-A535B83714E6}"/>
              </a:ext>
            </a:extLst>
          </p:cNvPr>
          <p:cNvGraphicFramePr>
            <a:graphicFrameLocks/>
          </p:cNvGraphicFramePr>
          <p:nvPr>
            <p:extLst>
              <p:ext uri="{D42A27DB-BD31-4B8C-83A1-F6EECF244321}">
                <p14:modId xmlns:p14="http://schemas.microsoft.com/office/powerpoint/2010/main" val="3844577440"/>
              </p:ext>
            </p:extLst>
          </p:nvPr>
        </p:nvGraphicFramePr>
        <p:xfrm>
          <a:off x="2087592" y="743296"/>
          <a:ext cx="10104408" cy="57265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8542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B19564-C5D5-4057-DAA0-DB230D3D26DD}"/>
              </a:ext>
            </a:extLst>
          </p:cNvPr>
          <p:cNvSpPr>
            <a:spLocks noGrp="1"/>
          </p:cNvSpPr>
          <p:nvPr>
            <p:ph idx="1"/>
          </p:nvPr>
        </p:nvSpPr>
        <p:spPr>
          <a:xfrm>
            <a:off x="2251494" y="923026"/>
            <a:ext cx="9777108" cy="5440067"/>
          </a:xfrm>
        </p:spPr>
        <p:txBody>
          <a:bodyPr/>
          <a:lstStyle/>
          <a:p>
            <a:pPr marL="0" indent="0">
              <a:buNone/>
            </a:pPr>
            <a:r>
              <a:rPr lang="en-US" sz="2400" dirty="0"/>
              <a:t>The Northern Regional Office for the period under review embarked on:</a:t>
            </a:r>
          </a:p>
          <a:p>
            <a:pPr>
              <a:buFont typeface="Wingdings" panose="05000000000000000000" pitchFamily="2" charset="2"/>
              <a:buChar char="ü"/>
            </a:pPr>
            <a:r>
              <a:rPr lang="en-US" sz="2400" dirty="0"/>
              <a:t>Customer Service Center Monitoring</a:t>
            </a:r>
          </a:p>
          <a:p>
            <a:pPr>
              <a:buFont typeface="Wingdings" panose="05000000000000000000" pitchFamily="2" charset="2"/>
              <a:buChar char="ü"/>
            </a:pPr>
            <a:r>
              <a:rPr lang="en-US" sz="2400" dirty="0"/>
              <a:t>Community Monitoring</a:t>
            </a:r>
          </a:p>
          <a:p>
            <a:pPr>
              <a:buFont typeface="Wingdings" panose="05000000000000000000" pitchFamily="2" charset="2"/>
              <a:buChar char="ü"/>
            </a:pPr>
            <a:r>
              <a:rPr lang="en-US" sz="2400" dirty="0"/>
              <a:t>Third Party Vending Station and Community Monitoring</a:t>
            </a:r>
          </a:p>
          <a:p>
            <a:pPr>
              <a:buFont typeface="Wingdings" panose="05000000000000000000" pitchFamily="2" charset="2"/>
              <a:buChar char="ü"/>
            </a:pPr>
            <a:r>
              <a:rPr lang="en-US" sz="2400" dirty="0"/>
              <a:t>Industrial Monitoring</a:t>
            </a:r>
          </a:p>
          <a:p>
            <a:pPr>
              <a:buFont typeface="Wingdings" panose="05000000000000000000" pitchFamily="2" charset="2"/>
              <a:buChar char="ü"/>
            </a:pPr>
            <a:r>
              <a:rPr lang="en-US" sz="2400" dirty="0"/>
              <a:t>Public Education and Complaint Clinic</a:t>
            </a:r>
          </a:p>
          <a:p>
            <a:pPr>
              <a:buFont typeface="Wingdings" panose="05000000000000000000" pitchFamily="2" charset="2"/>
              <a:buChar char="ü"/>
            </a:pPr>
            <a:endParaRPr lang="en-US" sz="2400" dirty="0"/>
          </a:p>
          <a:p>
            <a:pPr marL="0" indent="0">
              <a:buNone/>
            </a:pPr>
            <a:endParaRPr lang="en-US" dirty="0"/>
          </a:p>
          <a:p>
            <a:pPr marL="0" indent="0">
              <a:buNone/>
            </a:pPr>
            <a:endParaRPr lang="en-US" dirty="0"/>
          </a:p>
        </p:txBody>
      </p:sp>
      <p:sp>
        <p:nvSpPr>
          <p:cNvPr id="4" name="Title 1">
            <a:extLst>
              <a:ext uri="{FF2B5EF4-FFF2-40B4-BE49-F238E27FC236}">
                <a16:creationId xmlns:a16="http://schemas.microsoft.com/office/drawing/2014/main" id="{51F0B223-E685-EFC2-F188-4D478CE83407}"/>
              </a:ext>
            </a:extLst>
          </p:cNvPr>
          <p:cNvSpPr>
            <a:spLocks noGrp="1"/>
          </p:cNvSpPr>
          <p:nvPr>
            <p:ph type="title"/>
          </p:nvPr>
        </p:nvSpPr>
        <p:spPr>
          <a:xfrm>
            <a:off x="1838228" y="132213"/>
            <a:ext cx="10020692" cy="695924"/>
          </a:xfrm>
        </p:spPr>
        <p:txBody>
          <a:bodyPr>
            <a:normAutofit/>
          </a:bodyPr>
          <a:lstStyle/>
          <a:p>
            <a:pPr algn="ctr"/>
            <a:r>
              <a:rPr lang="en-US" sz="3200" dirty="0"/>
              <a:t>	Monitoring Programs and Key Observations</a:t>
            </a:r>
          </a:p>
        </p:txBody>
      </p:sp>
    </p:spTree>
    <p:extLst>
      <p:ext uri="{BB962C8B-B14F-4D97-AF65-F5344CB8AC3E}">
        <p14:creationId xmlns:p14="http://schemas.microsoft.com/office/powerpoint/2010/main" val="3227005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F0B223-E685-EFC2-F188-4D478CE83407}"/>
              </a:ext>
            </a:extLst>
          </p:cNvPr>
          <p:cNvSpPr>
            <a:spLocks noGrp="1"/>
          </p:cNvSpPr>
          <p:nvPr>
            <p:ph type="title"/>
          </p:nvPr>
        </p:nvSpPr>
        <p:spPr>
          <a:xfrm>
            <a:off x="1838228" y="132213"/>
            <a:ext cx="10020692" cy="695924"/>
          </a:xfrm>
        </p:spPr>
        <p:txBody>
          <a:bodyPr>
            <a:normAutofit/>
          </a:bodyPr>
          <a:lstStyle/>
          <a:p>
            <a:pPr algn="ctr"/>
            <a:r>
              <a:rPr lang="en-US" sz="3200" dirty="0"/>
              <a:t>	Monitoring Programs </a:t>
            </a:r>
          </a:p>
        </p:txBody>
      </p:sp>
      <p:graphicFrame>
        <p:nvGraphicFramePr>
          <p:cNvPr id="6" name="Table 7">
            <a:extLst>
              <a:ext uri="{FF2B5EF4-FFF2-40B4-BE49-F238E27FC236}">
                <a16:creationId xmlns:a16="http://schemas.microsoft.com/office/drawing/2014/main" id="{34ECEC9C-15BC-477C-A1D3-DB5356EE02AB}"/>
              </a:ext>
            </a:extLst>
          </p:cNvPr>
          <p:cNvGraphicFramePr>
            <a:graphicFrameLocks noGrp="1"/>
          </p:cNvGraphicFramePr>
          <p:nvPr>
            <p:ph idx="1"/>
            <p:extLst>
              <p:ext uri="{D42A27DB-BD31-4B8C-83A1-F6EECF244321}">
                <p14:modId xmlns:p14="http://schemas.microsoft.com/office/powerpoint/2010/main" val="1337707785"/>
              </p:ext>
            </p:extLst>
          </p:nvPr>
        </p:nvGraphicFramePr>
        <p:xfrm>
          <a:off x="1949570" y="1008667"/>
          <a:ext cx="10242431" cy="6513631"/>
        </p:xfrm>
        <a:graphic>
          <a:graphicData uri="http://schemas.openxmlformats.org/drawingml/2006/table">
            <a:tbl>
              <a:tblPr firstRow="1" bandRow="1">
                <a:tableStyleId>{3B4B98B0-60AC-42C2-AFA5-B58CD77FA1E5}</a:tableStyleId>
              </a:tblPr>
              <a:tblGrid>
                <a:gridCol w="917998">
                  <a:extLst>
                    <a:ext uri="{9D8B030D-6E8A-4147-A177-3AD203B41FA5}">
                      <a16:colId xmlns:a16="http://schemas.microsoft.com/office/drawing/2014/main" val="3899773354"/>
                    </a:ext>
                  </a:extLst>
                </a:gridCol>
                <a:gridCol w="2515138">
                  <a:extLst>
                    <a:ext uri="{9D8B030D-6E8A-4147-A177-3AD203B41FA5}">
                      <a16:colId xmlns:a16="http://schemas.microsoft.com/office/drawing/2014/main" val="2212436916"/>
                    </a:ext>
                  </a:extLst>
                </a:gridCol>
                <a:gridCol w="1310326">
                  <a:extLst>
                    <a:ext uri="{9D8B030D-6E8A-4147-A177-3AD203B41FA5}">
                      <a16:colId xmlns:a16="http://schemas.microsoft.com/office/drawing/2014/main" val="299238365"/>
                    </a:ext>
                  </a:extLst>
                </a:gridCol>
                <a:gridCol w="5498969">
                  <a:extLst>
                    <a:ext uri="{9D8B030D-6E8A-4147-A177-3AD203B41FA5}">
                      <a16:colId xmlns:a16="http://schemas.microsoft.com/office/drawing/2014/main" val="3999346707"/>
                    </a:ext>
                  </a:extLst>
                </a:gridCol>
              </a:tblGrid>
              <a:tr h="739666">
                <a:tc>
                  <a:txBody>
                    <a:bodyPr/>
                    <a:lstStyle/>
                    <a:p>
                      <a:r>
                        <a:rPr lang="en-US" sz="2000" dirty="0"/>
                        <a:t>No.</a:t>
                      </a:r>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Activity/Program</a:t>
                      </a:r>
                    </a:p>
                  </a:txBody>
                  <a:tcPr/>
                </a:tc>
                <a:tc>
                  <a:txBody>
                    <a:bodyPr/>
                    <a:lstStyle/>
                    <a:p>
                      <a:r>
                        <a:rPr lang="en-US" sz="2000" dirty="0">
                          <a:latin typeface="Century" panose="02040604050505020304" pitchFamily="18" charset="0"/>
                        </a:rPr>
                        <a:t>Utility</a:t>
                      </a:r>
                    </a:p>
                  </a:txBody>
                  <a:tcPr/>
                </a:tc>
                <a:tc>
                  <a:txBody>
                    <a:bodyPr/>
                    <a:lstStyle/>
                    <a:p>
                      <a:pPr algn="ctr"/>
                      <a:r>
                        <a:rPr lang="en-US" sz="2000" dirty="0">
                          <a:latin typeface="Century" panose="02040604050505020304" pitchFamily="18" charset="0"/>
                        </a:rPr>
                        <a:t>Districts/Communities</a:t>
                      </a:r>
                    </a:p>
                  </a:txBody>
                  <a:tcPr/>
                </a:tc>
                <a:extLst>
                  <a:ext uri="{0D108BD9-81ED-4DB2-BD59-A6C34878D82A}">
                    <a16:rowId xmlns:a16="http://schemas.microsoft.com/office/drawing/2014/main" val="3959218661"/>
                  </a:ext>
                </a:extLst>
              </a:tr>
              <a:tr h="900776">
                <a:tc>
                  <a:txBody>
                    <a:bodyPr/>
                    <a:lstStyle/>
                    <a:p>
                      <a:r>
                        <a:rPr lang="en-US" sz="2000" dirty="0"/>
                        <a:t>1.</a:t>
                      </a:r>
                      <a:endParaRPr lang="en-US" sz="2000" dirty="0">
                        <a:latin typeface="Century" panose="02040604050505020304" pitchFamily="18" charset="0"/>
                      </a:endParaRPr>
                    </a:p>
                  </a:txBody>
                  <a:tcPr/>
                </a:tc>
                <a:tc>
                  <a:txBody>
                    <a:bodyPr/>
                    <a:lstStyle/>
                    <a:p>
                      <a:r>
                        <a:rPr lang="en-US" sz="2000" dirty="0"/>
                        <a:t>Customer Service Center Monitoring</a:t>
                      </a:r>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NEDCo</a:t>
                      </a:r>
                    </a:p>
                  </a:txBody>
                  <a:tcPr/>
                </a:tc>
                <a:tc>
                  <a:txBody>
                    <a:bodyPr/>
                    <a:lstStyle/>
                    <a:p>
                      <a:r>
                        <a:rPr lang="en-US" sz="2000" kern="1200" dirty="0">
                          <a:solidFill>
                            <a:schemeClr val="tx1"/>
                          </a:solidFill>
                          <a:effectLst/>
                          <a:latin typeface="Century" panose="02040604050505020304" pitchFamily="18" charset="0"/>
                          <a:ea typeface="+mn-ea"/>
                          <a:cs typeface="+mn-cs"/>
                        </a:rPr>
                        <a:t>Nyankpala, Kumbungu, Savelugu, Karaga, Yendi, Tamale North, Tamale South, Tamale East and Tamale West(9)</a:t>
                      </a:r>
                      <a:r>
                        <a:rPr lang="en-US" sz="2000" dirty="0">
                          <a:latin typeface="Century" panose="02040604050505020304" pitchFamily="18" charset="0"/>
                        </a:rPr>
                        <a:t> </a:t>
                      </a:r>
                    </a:p>
                  </a:txBody>
                  <a:tcPr/>
                </a:tc>
                <a:extLst>
                  <a:ext uri="{0D108BD9-81ED-4DB2-BD59-A6C34878D82A}">
                    <a16:rowId xmlns:a16="http://schemas.microsoft.com/office/drawing/2014/main" val="2633499056"/>
                  </a:ext>
                </a:extLst>
              </a:tr>
              <a:tr h="900776">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GWL</a:t>
                      </a:r>
                    </a:p>
                  </a:txBody>
                  <a:tcPr/>
                </a:tc>
                <a:tc>
                  <a:txBody>
                    <a:bodyPr/>
                    <a:lstStyle/>
                    <a:p>
                      <a:r>
                        <a:rPr lang="en-US" sz="2000" kern="1200" dirty="0">
                          <a:solidFill>
                            <a:schemeClr val="tx1"/>
                          </a:solidFill>
                          <a:effectLst/>
                          <a:latin typeface="Century" panose="02040604050505020304" pitchFamily="18" charset="0"/>
                          <a:ea typeface="+mn-ea"/>
                          <a:cs typeface="+mn-cs"/>
                        </a:rPr>
                        <a:t>Yendi, Dalun, Tamale East, Tamale North-East, Tamale West, and Tamale South-West Districts(6)</a:t>
                      </a:r>
                      <a:endParaRPr lang="en-US" sz="2000" dirty="0">
                        <a:latin typeface="Century" panose="02040604050505020304" pitchFamily="18" charset="0"/>
                      </a:endParaRPr>
                    </a:p>
                  </a:txBody>
                  <a:tcPr/>
                </a:tc>
                <a:extLst>
                  <a:ext uri="{0D108BD9-81ED-4DB2-BD59-A6C34878D82A}">
                    <a16:rowId xmlns:a16="http://schemas.microsoft.com/office/drawing/2014/main" val="2719508245"/>
                  </a:ext>
                </a:extLst>
              </a:tr>
              <a:tr h="900776">
                <a:tc>
                  <a:txBody>
                    <a:bodyPr/>
                    <a:lstStyle/>
                    <a:p>
                      <a:r>
                        <a:rPr lang="en-US" sz="2000" dirty="0">
                          <a:latin typeface="Century" panose="02040604050505020304" pitchFamily="18"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Customer Service Center Monitoring</a:t>
                      </a:r>
                      <a:endParaRPr lang="en-US" sz="2000" dirty="0">
                        <a:latin typeface="Century" panose="02040604050505020304" pitchFamily="18" charset="0"/>
                      </a:endParaRPr>
                    </a:p>
                    <a:p>
                      <a:endParaRPr lang="en-US" sz="2000" dirty="0">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panose="02040604050505020304" pitchFamily="18" charset="0"/>
                        </a:rPr>
                        <a:t>NEDCo</a:t>
                      </a:r>
                    </a:p>
                    <a:p>
                      <a:endParaRPr lang="en-US" sz="2000" dirty="0">
                        <a:latin typeface="Century" panose="02040604050505020304" pitchFamily="18" charset="0"/>
                      </a:endParaRPr>
                    </a:p>
                  </a:txBody>
                  <a:tcPr/>
                </a:tc>
                <a:tc>
                  <a:txBody>
                    <a:bodyPr/>
                    <a:lstStyle/>
                    <a:p>
                      <a:r>
                        <a:rPr lang="en-US" sz="2000" kern="1200" dirty="0">
                          <a:solidFill>
                            <a:schemeClr val="tx1"/>
                          </a:solidFill>
                          <a:effectLst/>
                          <a:latin typeface="Century" panose="02040604050505020304" pitchFamily="18" charset="0"/>
                          <a:ea typeface="+mn-ea"/>
                          <a:cs typeface="+mn-cs"/>
                        </a:rPr>
                        <a:t>Chinderi, Kpandai, Bimbilla, Damongo and Buipe. (5)</a:t>
                      </a:r>
                      <a:endParaRPr lang="en-US" sz="2000" dirty="0">
                        <a:latin typeface="Century" panose="02040604050505020304" pitchFamily="18" charset="0"/>
                      </a:endParaRPr>
                    </a:p>
                  </a:txBody>
                  <a:tcPr/>
                </a:tc>
                <a:extLst>
                  <a:ext uri="{0D108BD9-81ED-4DB2-BD59-A6C34878D82A}">
                    <a16:rowId xmlns:a16="http://schemas.microsoft.com/office/drawing/2014/main" val="647747659"/>
                  </a:ext>
                </a:extLst>
              </a:tr>
              <a:tr h="627814">
                <a:tc>
                  <a:txBody>
                    <a:bodyPr/>
                    <a:lstStyle/>
                    <a:p>
                      <a:r>
                        <a:rPr lang="en-US" sz="2000" dirty="0">
                          <a:latin typeface="Century" panose="02040604050505020304" pitchFamily="18" charset="0"/>
                        </a:rPr>
                        <a:t>3.</a:t>
                      </a:r>
                    </a:p>
                  </a:txBody>
                  <a:tcPr/>
                </a:tc>
                <a:tc>
                  <a:txBody>
                    <a:bodyPr/>
                    <a:lstStyle/>
                    <a:p>
                      <a:r>
                        <a:rPr lang="en-US" sz="2000" dirty="0">
                          <a:latin typeface="Century" panose="02040604050505020304" pitchFamily="18" charset="0"/>
                        </a:rPr>
                        <a:t>Community Monitoring</a:t>
                      </a:r>
                    </a:p>
                  </a:txBody>
                  <a:tcPr/>
                </a:tc>
                <a:tc>
                  <a:txBody>
                    <a:bodyPr/>
                    <a:lstStyle/>
                    <a:p>
                      <a:r>
                        <a:rPr lang="en-US" sz="2000" dirty="0">
                          <a:latin typeface="Century" panose="02040604050505020304" pitchFamily="18" charset="0"/>
                        </a:rPr>
                        <a:t>NEDCo</a:t>
                      </a:r>
                    </a:p>
                  </a:txBody>
                  <a:tcPr/>
                </a:tc>
                <a:tc>
                  <a:txBody>
                    <a:bodyPr/>
                    <a:lstStyle/>
                    <a:p>
                      <a:r>
                        <a:rPr lang="en-US" sz="2000" kern="1200" dirty="0">
                          <a:solidFill>
                            <a:schemeClr val="tx1"/>
                          </a:solidFill>
                          <a:effectLst/>
                          <a:latin typeface="Century" panose="02040604050505020304" pitchFamily="18" charset="0"/>
                          <a:ea typeface="+mn-ea"/>
                          <a:cs typeface="+mn-cs"/>
                        </a:rPr>
                        <a:t>Zabzugu, Tatale, Mion, Yendi and Gushegu Districts.(5)</a:t>
                      </a:r>
                      <a:endParaRPr lang="en-US" sz="2000" dirty="0">
                        <a:latin typeface="Century" panose="02040604050505020304" pitchFamily="18" charset="0"/>
                      </a:endParaRPr>
                    </a:p>
                  </a:txBody>
                  <a:tcPr/>
                </a:tc>
                <a:extLst>
                  <a:ext uri="{0D108BD9-81ED-4DB2-BD59-A6C34878D82A}">
                    <a16:rowId xmlns:a16="http://schemas.microsoft.com/office/drawing/2014/main" val="1572994735"/>
                  </a:ext>
                </a:extLst>
              </a:tr>
              <a:tr h="418071">
                <a:tc>
                  <a:txBody>
                    <a:bodyPr/>
                    <a:lstStyle/>
                    <a:p>
                      <a:r>
                        <a:rPr lang="en-US" sz="2000" dirty="0">
                          <a:latin typeface="Century" panose="02040604050505020304" pitchFamily="18" charset="0"/>
                        </a:rPr>
                        <a:t>4.</a:t>
                      </a:r>
                    </a:p>
                  </a:txBody>
                  <a:tcPr/>
                </a:tc>
                <a:tc>
                  <a:txBody>
                    <a:bodyPr/>
                    <a:lstStyle/>
                    <a:p>
                      <a:r>
                        <a:rPr lang="en-US" sz="2000" dirty="0">
                          <a:latin typeface="Century" panose="02040604050505020304" pitchFamily="18" charset="0"/>
                        </a:rPr>
                        <a:t>3</a:t>
                      </a:r>
                      <a:r>
                        <a:rPr lang="en-US" sz="2000" baseline="30000" dirty="0">
                          <a:latin typeface="Century" panose="02040604050505020304" pitchFamily="18" charset="0"/>
                        </a:rPr>
                        <a:t>rd</a:t>
                      </a:r>
                      <a:r>
                        <a:rPr lang="en-US" sz="2000" dirty="0">
                          <a:latin typeface="Century" panose="02040604050505020304" pitchFamily="18" charset="0"/>
                        </a:rPr>
                        <a:t> Party Vending station and Community Monitoring</a:t>
                      </a:r>
                    </a:p>
                  </a:txBody>
                  <a:tcPr/>
                </a:tc>
                <a:tc>
                  <a:txBody>
                    <a:bodyPr/>
                    <a:lstStyle/>
                    <a:p>
                      <a:r>
                        <a:rPr lang="en-US" sz="2000" dirty="0">
                          <a:latin typeface="Century" panose="02040604050505020304" pitchFamily="18" charset="0"/>
                        </a:rPr>
                        <a:t>NEDCo</a:t>
                      </a:r>
                    </a:p>
                  </a:txBody>
                  <a:tcPr/>
                </a:tc>
                <a:tc>
                  <a:txBody>
                    <a:bodyPr/>
                    <a:lstStyle/>
                    <a:p>
                      <a:r>
                        <a:rPr lang="en-US" sz="2000" dirty="0">
                          <a:latin typeface="Century" panose="02040604050505020304" pitchFamily="18" charset="0"/>
                        </a:rPr>
                        <a:t>Tamale, Kumbungu and Nanton</a:t>
                      </a:r>
                    </a:p>
                  </a:txBody>
                  <a:tcPr/>
                </a:tc>
                <a:extLst>
                  <a:ext uri="{0D108BD9-81ED-4DB2-BD59-A6C34878D82A}">
                    <a16:rowId xmlns:a16="http://schemas.microsoft.com/office/drawing/2014/main" val="1039806125"/>
                  </a:ext>
                </a:extLst>
              </a:tr>
              <a:tr h="744765">
                <a:tc>
                  <a:txBody>
                    <a:bodyPr/>
                    <a:lstStyle/>
                    <a:p>
                      <a:endParaRPr lang="en-US" sz="2000" b="1" dirty="0"/>
                    </a:p>
                    <a:p>
                      <a:endParaRPr lang="en-US" sz="2000" b="1" dirty="0">
                        <a:latin typeface="Century" panose="02040604050505020304" pitchFamily="18" charset="0"/>
                      </a:endParaRPr>
                    </a:p>
                  </a:txBody>
                  <a:tcPr/>
                </a:tc>
                <a:tc>
                  <a:txBody>
                    <a:bodyPr/>
                    <a:lstStyle/>
                    <a:p>
                      <a:endParaRPr lang="en-US" sz="2000" b="1" dirty="0"/>
                    </a:p>
                    <a:p>
                      <a:endParaRPr lang="en-US" sz="2000" b="1" dirty="0">
                        <a:latin typeface="Century" panose="02040604050505020304" pitchFamily="18" charset="0"/>
                      </a:endParaRPr>
                    </a:p>
                  </a:txBody>
                  <a:tcPr/>
                </a:tc>
                <a:tc>
                  <a:txBody>
                    <a:bodyPr/>
                    <a:lstStyle/>
                    <a:p>
                      <a:endParaRPr lang="en-US" sz="2000" b="1" dirty="0"/>
                    </a:p>
                    <a:p>
                      <a:endParaRPr lang="en-US" sz="2000" b="1" dirty="0">
                        <a:latin typeface="Century" panose="02040604050505020304" pitchFamily="18" charset="0"/>
                      </a:endParaRPr>
                    </a:p>
                  </a:txBody>
                  <a:tcPr/>
                </a:tc>
                <a:tc>
                  <a:txBody>
                    <a:bodyPr/>
                    <a:lstStyle/>
                    <a:p>
                      <a:endParaRPr lang="en-US" sz="2000" b="1" dirty="0"/>
                    </a:p>
                    <a:p>
                      <a:endParaRPr lang="en-US" sz="2000" b="1" dirty="0">
                        <a:latin typeface="Century" panose="02040604050505020304" pitchFamily="18" charset="0"/>
                      </a:endParaRPr>
                    </a:p>
                  </a:txBody>
                  <a:tcPr/>
                </a:tc>
                <a:extLst>
                  <a:ext uri="{0D108BD9-81ED-4DB2-BD59-A6C34878D82A}">
                    <a16:rowId xmlns:a16="http://schemas.microsoft.com/office/drawing/2014/main" val="922755304"/>
                  </a:ext>
                </a:extLst>
              </a:tr>
            </a:tbl>
          </a:graphicData>
        </a:graphic>
      </p:graphicFrame>
    </p:spTree>
    <p:extLst>
      <p:ext uri="{BB962C8B-B14F-4D97-AF65-F5344CB8AC3E}">
        <p14:creationId xmlns:p14="http://schemas.microsoft.com/office/powerpoint/2010/main" val="1501816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F0B223-E685-EFC2-F188-4D478CE83407}"/>
              </a:ext>
            </a:extLst>
          </p:cNvPr>
          <p:cNvSpPr>
            <a:spLocks noGrp="1"/>
          </p:cNvSpPr>
          <p:nvPr>
            <p:ph type="title"/>
          </p:nvPr>
        </p:nvSpPr>
        <p:spPr>
          <a:xfrm>
            <a:off x="1838228" y="132213"/>
            <a:ext cx="10020692" cy="695924"/>
          </a:xfrm>
        </p:spPr>
        <p:txBody>
          <a:bodyPr>
            <a:normAutofit/>
          </a:bodyPr>
          <a:lstStyle/>
          <a:p>
            <a:pPr algn="ctr"/>
            <a:r>
              <a:rPr lang="en-US" sz="3200" dirty="0"/>
              <a:t>	Monitoring Programs </a:t>
            </a:r>
          </a:p>
        </p:txBody>
      </p:sp>
      <p:graphicFrame>
        <p:nvGraphicFramePr>
          <p:cNvPr id="6" name="Table 7">
            <a:extLst>
              <a:ext uri="{FF2B5EF4-FFF2-40B4-BE49-F238E27FC236}">
                <a16:creationId xmlns:a16="http://schemas.microsoft.com/office/drawing/2014/main" id="{34ECEC9C-15BC-477C-A1D3-DB5356EE02AB}"/>
              </a:ext>
            </a:extLst>
          </p:cNvPr>
          <p:cNvGraphicFramePr>
            <a:graphicFrameLocks noGrp="1"/>
          </p:cNvGraphicFramePr>
          <p:nvPr>
            <p:ph idx="1"/>
            <p:extLst>
              <p:ext uri="{D42A27DB-BD31-4B8C-83A1-F6EECF244321}">
                <p14:modId xmlns:p14="http://schemas.microsoft.com/office/powerpoint/2010/main" val="2129153322"/>
              </p:ext>
            </p:extLst>
          </p:nvPr>
        </p:nvGraphicFramePr>
        <p:xfrm>
          <a:off x="1949570" y="1008667"/>
          <a:ext cx="10242431" cy="5232644"/>
        </p:xfrm>
        <a:graphic>
          <a:graphicData uri="http://schemas.openxmlformats.org/drawingml/2006/table">
            <a:tbl>
              <a:tblPr firstRow="1" bandRow="1">
                <a:tableStyleId>{3B4B98B0-60AC-42C2-AFA5-B58CD77FA1E5}</a:tableStyleId>
              </a:tblPr>
              <a:tblGrid>
                <a:gridCol w="917998">
                  <a:extLst>
                    <a:ext uri="{9D8B030D-6E8A-4147-A177-3AD203B41FA5}">
                      <a16:colId xmlns:a16="http://schemas.microsoft.com/office/drawing/2014/main" val="3899773354"/>
                    </a:ext>
                  </a:extLst>
                </a:gridCol>
                <a:gridCol w="2515138">
                  <a:extLst>
                    <a:ext uri="{9D8B030D-6E8A-4147-A177-3AD203B41FA5}">
                      <a16:colId xmlns:a16="http://schemas.microsoft.com/office/drawing/2014/main" val="2212436916"/>
                    </a:ext>
                  </a:extLst>
                </a:gridCol>
                <a:gridCol w="1310326">
                  <a:extLst>
                    <a:ext uri="{9D8B030D-6E8A-4147-A177-3AD203B41FA5}">
                      <a16:colId xmlns:a16="http://schemas.microsoft.com/office/drawing/2014/main" val="299238365"/>
                    </a:ext>
                  </a:extLst>
                </a:gridCol>
                <a:gridCol w="5498969">
                  <a:extLst>
                    <a:ext uri="{9D8B030D-6E8A-4147-A177-3AD203B41FA5}">
                      <a16:colId xmlns:a16="http://schemas.microsoft.com/office/drawing/2014/main" val="3999346707"/>
                    </a:ext>
                  </a:extLst>
                </a:gridCol>
              </a:tblGrid>
              <a:tr h="739666">
                <a:tc>
                  <a:txBody>
                    <a:bodyPr/>
                    <a:lstStyle/>
                    <a:p>
                      <a:r>
                        <a:rPr lang="en-US" sz="2000" dirty="0"/>
                        <a:t>No.</a:t>
                      </a:r>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Activity/Program</a:t>
                      </a:r>
                    </a:p>
                  </a:txBody>
                  <a:tcPr/>
                </a:tc>
                <a:tc>
                  <a:txBody>
                    <a:bodyPr/>
                    <a:lstStyle/>
                    <a:p>
                      <a:r>
                        <a:rPr lang="en-US" sz="2000" dirty="0">
                          <a:latin typeface="Century" panose="02040604050505020304" pitchFamily="18" charset="0"/>
                        </a:rPr>
                        <a:t>Utility</a:t>
                      </a:r>
                    </a:p>
                  </a:txBody>
                  <a:tcPr/>
                </a:tc>
                <a:tc>
                  <a:txBody>
                    <a:bodyPr/>
                    <a:lstStyle/>
                    <a:p>
                      <a:pPr algn="ctr"/>
                      <a:r>
                        <a:rPr lang="en-US" sz="2000" dirty="0">
                          <a:latin typeface="Century" panose="02040604050505020304" pitchFamily="18" charset="0"/>
                        </a:rPr>
                        <a:t>Districts/Communities</a:t>
                      </a:r>
                    </a:p>
                  </a:txBody>
                  <a:tcPr/>
                </a:tc>
                <a:extLst>
                  <a:ext uri="{0D108BD9-81ED-4DB2-BD59-A6C34878D82A}">
                    <a16:rowId xmlns:a16="http://schemas.microsoft.com/office/drawing/2014/main" val="3959218661"/>
                  </a:ext>
                </a:extLst>
              </a:tr>
              <a:tr h="900776">
                <a:tc>
                  <a:txBody>
                    <a:bodyPr/>
                    <a:lstStyle/>
                    <a:p>
                      <a:r>
                        <a:rPr lang="en-US" sz="2000" dirty="0"/>
                        <a:t>5.</a:t>
                      </a:r>
                      <a:endParaRPr lang="en-US" sz="2000" dirty="0">
                        <a:latin typeface="Century" panose="02040604050505020304" pitchFamily="18" charset="0"/>
                      </a:endParaRPr>
                    </a:p>
                  </a:txBody>
                  <a:tcPr/>
                </a:tc>
                <a:tc>
                  <a:txBody>
                    <a:bodyPr/>
                    <a:lstStyle/>
                    <a:p>
                      <a:r>
                        <a:rPr lang="en-US" sz="2000" dirty="0"/>
                        <a:t>Industrial Monitoring</a:t>
                      </a:r>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NEDCo &amp; GWL</a:t>
                      </a:r>
                    </a:p>
                  </a:txBody>
                  <a:tcPr/>
                </a:tc>
                <a:tc>
                  <a:txBody>
                    <a:bodyPr/>
                    <a:lstStyle/>
                    <a:p>
                      <a:r>
                        <a:rPr lang="en-US" sz="2000" dirty="0">
                          <a:latin typeface="Century" panose="02040604050505020304" pitchFamily="18" charset="0"/>
                        </a:rPr>
                        <a:t>                Tamale North &amp; North East</a:t>
                      </a:r>
                    </a:p>
                  </a:txBody>
                  <a:tcPr/>
                </a:tc>
                <a:extLst>
                  <a:ext uri="{0D108BD9-81ED-4DB2-BD59-A6C34878D82A}">
                    <a16:rowId xmlns:a16="http://schemas.microsoft.com/office/drawing/2014/main" val="2633499056"/>
                  </a:ext>
                </a:extLst>
              </a:tr>
              <a:tr h="900776">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extLst>
                  <a:ext uri="{0D108BD9-81ED-4DB2-BD59-A6C34878D82A}">
                    <a16:rowId xmlns:a16="http://schemas.microsoft.com/office/drawing/2014/main" val="2719508245"/>
                  </a:ext>
                </a:extLst>
              </a:tr>
              <a:tr h="900776">
                <a:tc>
                  <a:txBody>
                    <a:bodyPr/>
                    <a:lstStyle/>
                    <a:p>
                      <a:endParaRPr lang="en-US" sz="2000" dirty="0">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Century" panose="02040604050505020304" pitchFamily="18" charset="0"/>
                      </a:endParaRPr>
                    </a:p>
                    <a:p>
                      <a:endParaRPr lang="en-US" sz="2000" dirty="0">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Century" panose="02040604050505020304" pitchFamily="18" charset="0"/>
                      </a:endParaRPr>
                    </a:p>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extLst>
                  <a:ext uri="{0D108BD9-81ED-4DB2-BD59-A6C34878D82A}">
                    <a16:rowId xmlns:a16="http://schemas.microsoft.com/office/drawing/2014/main" val="647747659"/>
                  </a:ext>
                </a:extLst>
              </a:tr>
              <a:tr h="627814">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extLst>
                  <a:ext uri="{0D108BD9-81ED-4DB2-BD59-A6C34878D82A}">
                    <a16:rowId xmlns:a16="http://schemas.microsoft.com/office/drawing/2014/main" val="1572994735"/>
                  </a:ext>
                </a:extLst>
              </a:tr>
              <a:tr h="418071">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endParaRPr lang="en-US" sz="2000" dirty="0">
                        <a:latin typeface="Century" panose="02040604050505020304" pitchFamily="18" charset="0"/>
                      </a:endParaRPr>
                    </a:p>
                  </a:txBody>
                  <a:tcPr/>
                </a:tc>
                <a:tc>
                  <a:txBody>
                    <a:bodyPr/>
                    <a:lstStyle/>
                    <a:p>
                      <a:r>
                        <a:rPr lang="en-US" sz="2000" dirty="0">
                          <a:latin typeface="Century" panose="02040604050505020304" pitchFamily="18" charset="0"/>
                        </a:rPr>
                        <a:t> </a:t>
                      </a:r>
                    </a:p>
                  </a:txBody>
                  <a:tcPr/>
                </a:tc>
                <a:extLst>
                  <a:ext uri="{0D108BD9-81ED-4DB2-BD59-A6C34878D82A}">
                    <a16:rowId xmlns:a16="http://schemas.microsoft.com/office/drawing/2014/main" val="1039806125"/>
                  </a:ext>
                </a:extLst>
              </a:tr>
              <a:tr h="744765">
                <a:tc>
                  <a:txBody>
                    <a:bodyPr/>
                    <a:lstStyle/>
                    <a:p>
                      <a:endParaRPr lang="en-US" sz="2000" b="1" dirty="0"/>
                    </a:p>
                    <a:p>
                      <a:endParaRPr lang="en-US" sz="2000" b="1" dirty="0">
                        <a:latin typeface="Century" panose="02040604050505020304" pitchFamily="18" charset="0"/>
                      </a:endParaRPr>
                    </a:p>
                  </a:txBody>
                  <a:tcPr/>
                </a:tc>
                <a:tc>
                  <a:txBody>
                    <a:bodyPr/>
                    <a:lstStyle/>
                    <a:p>
                      <a:endParaRPr lang="en-US" sz="2000" b="1" dirty="0"/>
                    </a:p>
                    <a:p>
                      <a:endParaRPr lang="en-US" sz="2000" b="1" dirty="0">
                        <a:latin typeface="Century" panose="02040604050505020304" pitchFamily="18" charset="0"/>
                      </a:endParaRPr>
                    </a:p>
                  </a:txBody>
                  <a:tcPr/>
                </a:tc>
                <a:tc>
                  <a:txBody>
                    <a:bodyPr/>
                    <a:lstStyle/>
                    <a:p>
                      <a:endParaRPr lang="en-US" sz="2000" b="1" dirty="0"/>
                    </a:p>
                    <a:p>
                      <a:endParaRPr lang="en-US" sz="2000" b="1" dirty="0">
                        <a:latin typeface="Century" panose="02040604050505020304" pitchFamily="18" charset="0"/>
                      </a:endParaRPr>
                    </a:p>
                  </a:txBody>
                  <a:tcPr/>
                </a:tc>
                <a:tc>
                  <a:txBody>
                    <a:bodyPr/>
                    <a:lstStyle/>
                    <a:p>
                      <a:endParaRPr lang="en-US" sz="2000" b="1" dirty="0"/>
                    </a:p>
                    <a:p>
                      <a:endParaRPr lang="en-US" sz="2000" b="1" dirty="0">
                        <a:latin typeface="Century" panose="02040604050505020304" pitchFamily="18" charset="0"/>
                      </a:endParaRPr>
                    </a:p>
                  </a:txBody>
                  <a:tcPr/>
                </a:tc>
                <a:extLst>
                  <a:ext uri="{0D108BD9-81ED-4DB2-BD59-A6C34878D82A}">
                    <a16:rowId xmlns:a16="http://schemas.microsoft.com/office/drawing/2014/main" val="922755304"/>
                  </a:ext>
                </a:extLst>
              </a:tr>
            </a:tbl>
          </a:graphicData>
        </a:graphic>
      </p:graphicFrame>
    </p:spTree>
    <p:extLst>
      <p:ext uri="{BB962C8B-B14F-4D97-AF65-F5344CB8AC3E}">
        <p14:creationId xmlns:p14="http://schemas.microsoft.com/office/powerpoint/2010/main" val="27103554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4761</TotalTime>
  <Words>1393</Words>
  <Application>Microsoft Office PowerPoint</Application>
  <PresentationFormat>Widescreen</PresentationFormat>
  <Paragraphs>233</Paragraphs>
  <Slides>27</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Britannic Bold</vt:lpstr>
      <vt:lpstr>Calibri</vt:lpstr>
      <vt:lpstr>Calibri Light</vt:lpstr>
      <vt:lpstr>Century</vt:lpstr>
      <vt:lpstr>Century Schoolbook</vt:lpstr>
      <vt:lpstr>Gill Sans MT</vt:lpstr>
      <vt:lpstr>Wingdings</vt:lpstr>
      <vt:lpstr>Office Theme</vt:lpstr>
      <vt:lpstr>                     Midyear Presentation (Jan-June 2025)    By: Ali Simon Jarana</vt:lpstr>
      <vt:lpstr> Presentation Outline</vt:lpstr>
      <vt:lpstr> Complaint Management</vt:lpstr>
      <vt:lpstr> Complaint Management</vt:lpstr>
      <vt:lpstr> Complaint Management</vt:lpstr>
      <vt:lpstr> Complaint Management</vt:lpstr>
      <vt:lpstr> Monitoring Programs and Key Observations</vt:lpstr>
      <vt:lpstr> Monitoring Programs </vt:lpstr>
      <vt:lpstr> Monitoring Programs </vt:lpstr>
      <vt:lpstr>Key Observations </vt:lpstr>
      <vt:lpstr>Key Observations </vt:lpstr>
      <vt:lpstr>Key Observations </vt:lpstr>
      <vt:lpstr>Monitoring Programs(Outstation and Community Monitoring)</vt:lpstr>
      <vt:lpstr>Monitoring Programs(Industrial and 3rd Party Vending Station Monitoring)</vt:lpstr>
      <vt:lpstr> Public Education (Planned and Unplanned)</vt:lpstr>
      <vt:lpstr> Public Education </vt:lpstr>
      <vt:lpstr>Regulatory Impacts (Adjustment &amp; Recoveries)</vt:lpstr>
      <vt:lpstr> Regulatory Impacts</vt:lpstr>
      <vt:lpstr> Regulatory Interventions</vt:lpstr>
      <vt:lpstr> Regulatory Interventions</vt:lpstr>
      <vt:lpstr> Special Initiatives</vt:lpstr>
      <vt:lpstr> Special Initiatives</vt:lpstr>
      <vt:lpstr> Special Initiatives</vt:lpstr>
      <vt:lpstr> Special Initiatives</vt:lpstr>
      <vt:lpstr> Special Initiatives</vt:lpstr>
      <vt:lpstr> Conclusion and Way Forward</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MK</dc:creator>
  <cp:lastModifiedBy>Ben Jnr</cp:lastModifiedBy>
  <cp:revision>144</cp:revision>
  <cp:lastPrinted>2023-05-31T11:45:29Z</cp:lastPrinted>
  <dcterms:created xsi:type="dcterms:W3CDTF">2023-01-28T11:15:48Z</dcterms:created>
  <dcterms:modified xsi:type="dcterms:W3CDTF">2025-07-20T06:34:24Z</dcterms:modified>
</cp:coreProperties>
</file>