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</p:sldMasterIdLst>
  <p:notesMasterIdLst>
    <p:notesMasterId r:id="rId66"/>
  </p:notesMasterIdLst>
  <p:sldIdLst>
    <p:sldId id="256" r:id="rId2"/>
    <p:sldId id="268" r:id="rId3"/>
    <p:sldId id="257" r:id="rId4"/>
    <p:sldId id="282" r:id="rId5"/>
    <p:sldId id="283" r:id="rId6"/>
    <p:sldId id="260" r:id="rId7"/>
    <p:sldId id="261" r:id="rId8"/>
    <p:sldId id="272" r:id="rId9"/>
    <p:sldId id="270" r:id="rId10"/>
    <p:sldId id="271" r:id="rId11"/>
    <p:sldId id="269" r:id="rId12"/>
    <p:sldId id="267" r:id="rId13"/>
    <p:sldId id="341" r:id="rId14"/>
    <p:sldId id="262" r:id="rId15"/>
    <p:sldId id="330" r:id="rId16"/>
    <p:sldId id="331" r:id="rId17"/>
    <p:sldId id="332" r:id="rId18"/>
    <p:sldId id="333" r:id="rId19"/>
    <p:sldId id="334" r:id="rId20"/>
    <p:sldId id="335" r:id="rId21"/>
    <p:sldId id="336" r:id="rId22"/>
    <p:sldId id="276" r:id="rId23"/>
    <p:sldId id="275" r:id="rId24"/>
    <p:sldId id="288" r:id="rId25"/>
    <p:sldId id="285" r:id="rId26"/>
    <p:sldId id="287" r:id="rId27"/>
    <p:sldId id="286" r:id="rId28"/>
    <p:sldId id="289" r:id="rId29"/>
    <p:sldId id="293" r:id="rId30"/>
    <p:sldId id="277" r:id="rId31"/>
    <p:sldId id="280" r:id="rId32"/>
    <p:sldId id="278" r:id="rId33"/>
    <p:sldId id="279" r:id="rId34"/>
    <p:sldId id="297" r:id="rId35"/>
    <p:sldId id="290" r:id="rId36"/>
    <p:sldId id="291" r:id="rId37"/>
    <p:sldId id="292" r:id="rId38"/>
    <p:sldId id="294" r:id="rId39"/>
    <p:sldId id="295" r:id="rId40"/>
    <p:sldId id="296" r:id="rId41"/>
    <p:sldId id="298" r:id="rId42"/>
    <p:sldId id="299" r:id="rId43"/>
    <p:sldId id="300" r:id="rId44"/>
    <p:sldId id="301" r:id="rId45"/>
    <p:sldId id="302" r:id="rId46"/>
    <p:sldId id="303" r:id="rId47"/>
    <p:sldId id="304" r:id="rId48"/>
    <p:sldId id="329" r:id="rId49"/>
    <p:sldId id="328" r:id="rId50"/>
    <p:sldId id="306" r:id="rId51"/>
    <p:sldId id="307" r:id="rId52"/>
    <p:sldId id="313" r:id="rId53"/>
    <p:sldId id="314" r:id="rId54"/>
    <p:sldId id="315" r:id="rId55"/>
    <p:sldId id="316" r:id="rId56"/>
    <p:sldId id="317" r:id="rId57"/>
    <p:sldId id="305" r:id="rId58"/>
    <p:sldId id="338" r:id="rId59"/>
    <p:sldId id="337" r:id="rId60"/>
    <p:sldId id="321" r:id="rId61"/>
    <p:sldId id="322" r:id="rId62"/>
    <p:sldId id="323" r:id="rId63"/>
    <p:sldId id="325" r:id="rId64"/>
    <p:sldId id="326" r:id="rId6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–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1"/>
    <p:restoredTop sz="83402"/>
  </p:normalViewPr>
  <p:slideViewPr>
    <p:cSldViewPr snapToGrid="0">
      <p:cViewPr varScale="1">
        <p:scale>
          <a:sx n="58" d="100"/>
          <a:sy n="58" d="100"/>
        </p:scale>
        <p:origin x="964" y="44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-4188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presProps" Target="pres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1109E19-8008-3B48-A597-44B227EF6470}" type="datetimeFigureOut">
              <a:rPr lang="en-US" smtClean="0"/>
              <a:t>5/6/2026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FD5FDA5-75FF-7941-ABCA-AB263E12216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9187493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FD5FDA5-75FF-7941-ABCA-AB263E12216E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8220790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FD5FDA5-75FF-7941-ABCA-AB263E12216E}" type="slidenum">
              <a:rPr lang="en-US" smtClean="0"/>
              <a:t>36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7043402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FD5FDA5-75FF-7941-ABCA-AB263E12216E}" type="slidenum">
              <a:rPr lang="en-US" smtClean="0"/>
              <a:t>37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664696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FD5FDA5-75FF-7941-ABCA-AB263E12216E}" type="slidenum">
              <a:rPr lang="en-US" smtClean="0"/>
              <a:t>38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1136414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FD5FDA5-75FF-7941-ABCA-AB263E12216E}" type="slidenum">
              <a:rPr lang="en-US" smtClean="0"/>
              <a:t>39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2766494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FD5FDA5-75FF-7941-ABCA-AB263E12216E}" type="slidenum">
              <a:rPr lang="en-US" smtClean="0"/>
              <a:t>40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9002624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FD5FDA5-75FF-7941-ABCA-AB263E12216E}" type="slidenum">
              <a:rPr lang="en-US" smtClean="0"/>
              <a:t>41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5709597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FD5FDA5-75FF-7941-ABCA-AB263E12216E}" type="slidenum">
              <a:rPr lang="en-US" smtClean="0"/>
              <a:t>42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0534455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FD5FDA5-75FF-7941-ABCA-AB263E12216E}" type="slidenum">
              <a:rPr lang="en-US" smtClean="0"/>
              <a:t>43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9150162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FD5FDA5-75FF-7941-ABCA-AB263E12216E}" type="slidenum">
              <a:rPr lang="en-US" smtClean="0"/>
              <a:t>44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9129022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FD5FDA5-75FF-7941-ABCA-AB263E12216E}" type="slidenum">
              <a:rPr lang="en-US" smtClean="0"/>
              <a:t>45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3465649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FD5FDA5-75FF-7941-ABCA-AB263E12216E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22853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FD5FDA5-75FF-7941-ABCA-AB263E12216E}" type="slidenum">
              <a:rPr lang="en-US" smtClean="0"/>
              <a:t>46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9363277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FD5FDA5-75FF-7941-ABCA-AB263E12216E}" type="slidenum">
              <a:rPr lang="en-US" smtClean="0"/>
              <a:t>48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09583756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FD5FDA5-75FF-7941-ABCA-AB263E12216E}" type="slidenum">
              <a:rPr lang="en-US" smtClean="0"/>
              <a:t>50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20943687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FD5FDA5-75FF-7941-ABCA-AB263E12216E}" type="slidenum">
              <a:rPr lang="en-US" smtClean="0"/>
              <a:t>51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26278522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FD5FDA5-75FF-7941-ABCA-AB263E12216E}" type="slidenum">
              <a:rPr lang="en-US" smtClean="0"/>
              <a:t>52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3492730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FD5FDA5-75FF-7941-ABCA-AB263E12216E}" type="slidenum">
              <a:rPr lang="en-US" smtClean="0"/>
              <a:t>53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14403219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FD5FDA5-75FF-7941-ABCA-AB263E12216E}" type="slidenum">
              <a:rPr lang="en-US" smtClean="0"/>
              <a:t>54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79840219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FD5FDA5-75FF-7941-ABCA-AB263E12216E}" type="slidenum">
              <a:rPr lang="en-US" smtClean="0"/>
              <a:t>55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34133338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FD5FDA5-75FF-7941-ABCA-AB263E12216E}" type="slidenum">
              <a:rPr lang="en-US" smtClean="0"/>
              <a:t>56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6733748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FD5FDA5-75FF-7941-ABCA-AB263E12216E}" type="slidenum">
              <a:rPr lang="en-US" smtClean="0"/>
              <a:t>57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1534143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FD5FDA5-75FF-7941-ABCA-AB263E12216E}" type="slidenum">
              <a:rPr lang="en-US" smtClean="0"/>
              <a:t>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6160601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FD5FDA5-75FF-7941-ABCA-AB263E12216E}" type="slidenum">
              <a:rPr lang="en-US" smtClean="0"/>
              <a:t>58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14266086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FD5FDA5-75FF-7941-ABCA-AB263E12216E}" type="slidenum">
              <a:rPr lang="en-US" smtClean="0"/>
              <a:t>59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58859891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FD5FDA5-75FF-7941-ABCA-AB263E12216E}" type="slidenum">
              <a:rPr lang="en-US" smtClean="0"/>
              <a:t>60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2170575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FD5FDA5-75FF-7941-ABCA-AB263E12216E}" type="slidenum">
              <a:rPr lang="en-US" smtClean="0"/>
              <a:t>61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58937632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FD5FDA5-75FF-7941-ABCA-AB263E12216E}" type="slidenum">
              <a:rPr lang="en-US" smtClean="0"/>
              <a:t>62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74045638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FD5FDA5-75FF-7941-ABCA-AB263E12216E}" type="slidenum">
              <a:rPr lang="en-US" smtClean="0"/>
              <a:t>63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900458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FD5FDA5-75FF-7941-ABCA-AB263E12216E}" type="slidenum">
              <a:rPr lang="en-US" smtClean="0"/>
              <a:t>26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6299764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FD5FDA5-75FF-7941-ABCA-AB263E12216E}" type="slidenum">
              <a:rPr lang="en-US" smtClean="0"/>
              <a:t>30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0558907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FD5FDA5-75FF-7941-ABCA-AB263E12216E}" type="slidenum">
              <a:rPr lang="en-US" smtClean="0"/>
              <a:t>32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5798203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FD5FDA5-75FF-7941-ABCA-AB263E12216E}" type="slidenum">
              <a:rPr lang="en-US" smtClean="0"/>
              <a:t>33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5838483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FD5FDA5-75FF-7941-ABCA-AB263E12216E}" type="slidenum">
              <a:rPr lang="en-US" smtClean="0"/>
              <a:t>34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498141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FD5FDA5-75FF-7941-ABCA-AB263E12216E}" type="slidenum">
              <a:rPr lang="en-US" smtClean="0"/>
              <a:t>35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9865484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17815A-21DA-9F47-ECE5-58C4882E6F1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7251EE7-535B-0934-85C7-5461878F65B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1A6E3A7-8804-0C34-B25A-C36DBEA7F2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54234A-4EC2-0140-BD50-90CEE06424DC}" type="datetime1">
              <a:rPr lang="en-GB" smtClean="0"/>
              <a:t>06/05/2026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32E9EF3-BA67-9F87-AC40-53B61DE304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3BFB6F1-0D78-F9CC-5057-93F339501E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4CFCC4-C780-0044-834D-53CFE117375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460697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E30D92-B033-5FB2-1352-7C5D3EE124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6867D18-1C82-A8FF-320B-54BDD92119E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BD13830-6A1E-FF04-943A-017B68506B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B4C07C-227F-CE4D-BBC9-F9136BE0CFCB}" type="datetime1">
              <a:rPr lang="en-GB" smtClean="0"/>
              <a:t>06/05/2026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2278707-C44A-B20A-512F-C8448453CD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02DF3F1-17DD-D4C8-2063-0EE7BCAEAE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4CFCC4-C780-0044-834D-53CFE117375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24090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16AAE708-2A2E-7C5A-9B83-B6F996EAF59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6121EFE-BC76-94D1-1787-A9A27FCEBA9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A341C89-9A43-07DF-7358-027400BA38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077560-C8A5-FE4E-9CBA-3DBC2CD314AC}" type="datetime1">
              <a:rPr lang="en-GB" smtClean="0"/>
              <a:t>06/05/2026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F8E405C-59CD-EB30-3E5B-E9BAA59A8F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E38D00A-C818-1EA4-EC84-79CD92352F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4CFCC4-C780-0044-834D-53CFE117375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028292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729042-4FA9-B29B-8CCE-CE640F6DBC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455BB8E-21B6-36A7-1ECB-3DA738F6B04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EA3573A-6A0E-BB87-2409-199F8B01CD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063211-3D05-0F4F-A1D1-41C55C4FCABF}" type="datetime1">
              <a:rPr lang="en-GB" smtClean="0"/>
              <a:t>06/05/2026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9DBD152-057E-5365-A369-CCA127B469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AE9359E-43C6-744D-8004-81BD2551D2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4CFCC4-C780-0044-834D-53CFE117375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793057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B7FCAB-846B-2D37-4543-08768C0881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D49EFDB-9DA8-88F1-3663-FC3BAA94AF2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2E9C7A4-0F65-28C0-720A-3AD739FA63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F01992-9929-C04C-978F-6A2961E27BAB}" type="datetime1">
              <a:rPr lang="en-GB" smtClean="0"/>
              <a:t>06/05/2026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C97193F-11C0-7AE8-2D08-B97E31E744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7179697-91FF-5C16-E62F-27B18D4E0C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4CFCC4-C780-0044-834D-53CFE117375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019706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75855C-D72C-79D5-738D-B65E879308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0CCACD0-78CA-4192-0504-222A736E1C5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F27A820-6837-AF84-ADD4-E74F4191A95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0AA1E8F-7C3C-5DC6-D4A6-387EDC6C4B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49715F-B86A-8443-A68C-D9001161260D}" type="datetime1">
              <a:rPr lang="en-GB" smtClean="0"/>
              <a:t>06/05/2026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6F317D5-E074-0448-F10A-88E99AB12D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2FD3FD6-1DD6-42A5-F29A-3CA3F24BA4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4CFCC4-C780-0044-834D-53CFE117375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643609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736B8F-D2EB-F77D-2F0A-3079A9D328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AE95D0C-4420-6A7E-90E7-B5A7EC70EC1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2935265-C1CC-5633-48EF-8DEC153B5F9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10CA401-B493-F766-5AEC-E793EAF8EE0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4FCC8B7-8F04-3772-8AF6-FE1CEA34DC3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FCEB865-1DC7-3D5C-08EC-A391DC8F43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2F1DEE-F912-E04D-B129-73888C4A3040}" type="datetime1">
              <a:rPr lang="en-GB" smtClean="0"/>
              <a:t>06/05/2026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D18926F-EE9D-2D3E-1201-CBA005F55D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4EF9DEC-3826-AB49-CCEB-A2EE653384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4CFCC4-C780-0044-834D-53CFE117375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03469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DC78CA-A2CC-5BD8-90BD-07705AE60D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41BFA28-D217-9703-CF5D-ABCCBE7075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836916-DEEF-5F42-8C85-4DC138D02BD8}" type="datetime1">
              <a:rPr lang="en-GB" smtClean="0"/>
              <a:t>06/05/2026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A83597E-099F-B111-CB4C-DB284A187F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13AF42E-CABF-4794-ABB7-7BAD4E1DB4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4CFCC4-C780-0044-834D-53CFE117375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567943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F66002F-52B2-8616-F194-2EEEC86534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E3C917-76C7-5C4F-AD04-C3C022D24D74}" type="datetime1">
              <a:rPr lang="en-GB" smtClean="0"/>
              <a:t>06/05/2026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47A0DED-C0A2-CED3-12D0-FE1F98BA9F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7B51031-E4C9-9BC7-D499-077B3A76CC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4CFCC4-C780-0044-834D-53CFE117375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77709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8E94EF-719A-5A5F-A545-8B26C8E58F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ACA840E-065A-AC5C-281C-36084736277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8551D83-6325-0A97-4FBC-ED5CDD9BC2E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F5ABC5E-D178-92C4-1EB0-162753DD67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73B8E5-F293-4C46-9FF1-8A917AFA53BE}" type="datetime1">
              <a:rPr lang="en-GB" smtClean="0"/>
              <a:t>06/05/2026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F3B12E9-5557-8ECE-7EB7-223F8477D3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C713D12-81AE-4251-D1E4-1832E8DB6E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4CFCC4-C780-0044-834D-53CFE117375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130698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549A12-8227-2D27-0912-71E4C6AC56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889C220-3F56-35FD-2AFA-38570780565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0CC3DBF-9F0D-3257-06F5-5B776868D5B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E045005-AD06-C52D-0B5D-DBE6E1D715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B443B8-D8FB-C044-98BC-5A264D0FD267}" type="datetime1">
              <a:rPr lang="en-GB" smtClean="0"/>
              <a:t>06/05/2026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99AD4BC-02D8-A64D-9DE2-6819484FDC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2091C8A-6806-ADA8-91C3-AF9B25BA06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4CFCC4-C780-0044-834D-53CFE117375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458701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EA58EBF-F8A9-3D56-A91E-6A16288006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BF786B9-7CF3-2EAC-CF26-8C05F1AB61B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7FDEAEB-9269-5D08-4732-A7B588C19FA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30431E-27E4-FA44-9410-1BFFA36183AB}" type="datetime1">
              <a:rPr lang="en-GB" smtClean="0"/>
              <a:t>06/05/2026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43D6416-5616-49D3-EA2F-E1E59F215C6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009A7CE-3820-D96B-4CAA-BB68BBD5408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24CFCC4-C780-0044-834D-53CFE117375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537547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11A5F8-1F6A-A02F-6A7E-B4AD58B6BFF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7786" y="1152395"/>
            <a:ext cx="11949830" cy="2276605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</a:pPr>
            <a:br>
              <a:rPr lang="en-GB" sz="3600" b="1" dirty="0">
                <a:latin typeface="Times New Roman" panose="02020603050405020304" pitchFamily="18" charset="0"/>
              </a:rPr>
            </a:br>
            <a:br>
              <a:rPr lang="en-GB" sz="3600" b="1" dirty="0">
                <a:latin typeface="Times New Roman" panose="02020603050405020304" pitchFamily="18" charset="0"/>
              </a:rPr>
            </a:br>
            <a:br>
              <a:rPr lang="en-GB" sz="3600" b="1" dirty="0">
                <a:latin typeface="Times New Roman" panose="02020603050405020304" pitchFamily="18" charset="0"/>
              </a:rPr>
            </a:br>
            <a:r>
              <a:rPr lang="en-GB" sz="3600" b="1" dirty="0">
                <a:latin typeface="Arial" panose="020B0604020202020204" pitchFamily="34" charset="0"/>
                <a:cs typeface="Arial" panose="020B0604020202020204" pitchFamily="34" charset="0"/>
              </a:rPr>
              <a:t>REPORT ON </a:t>
            </a:r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INVESTIGATION INTO </a:t>
            </a:r>
            <a:r>
              <a:rPr lang="en-GB" sz="3600" b="1" dirty="0">
                <a:latin typeface="Arial" panose="020B0604020202020204" pitchFamily="34" charset="0"/>
                <a:cs typeface="Arial" panose="020B0604020202020204" pitchFamily="34" charset="0"/>
              </a:rPr>
              <a:t>THE </a:t>
            </a:r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UNTIMELY </a:t>
            </a:r>
            <a:r>
              <a:rPr lang="en-GB" sz="3600" b="1" dirty="0">
                <a:latin typeface="Arial" panose="020B0604020202020204" pitchFamily="34" charset="0"/>
                <a:cs typeface="Arial" panose="020B0604020202020204" pitchFamily="34" charset="0"/>
              </a:rPr>
              <a:t>DEATH OF </a:t>
            </a:r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CHARLES AMISSAH </a:t>
            </a:r>
            <a:r>
              <a:rPr lang="en-GB" sz="3600" b="1" dirty="0">
                <a:latin typeface="Arial" panose="020B0604020202020204" pitchFamily="34" charset="0"/>
                <a:cs typeface="Arial" panose="020B0604020202020204" pitchFamily="34" charset="0"/>
              </a:rPr>
              <a:t>DUE TO </a:t>
            </a:r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THE DENIAL OF EMERGENCY CARE AT THE POLICE HOSPITAL, GARH &amp; KBTH ON 6</a:t>
            </a:r>
            <a:r>
              <a:rPr lang="en-US" sz="3600" b="1" baseline="30000" dirty="0">
                <a:latin typeface="Arial" panose="020B0604020202020204" pitchFamily="34" charset="0"/>
                <a:cs typeface="Arial" panose="020B0604020202020204" pitchFamily="34" charset="0"/>
              </a:rPr>
              <a:t>TH</a:t>
            </a:r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 FEBRUARY, 2026</a:t>
            </a:r>
            <a:r>
              <a:rPr lang="en-GB" sz="3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sz="3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AA2C9F4-86D2-4252-EB4A-E5ACEFB63E8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567659"/>
            <a:ext cx="9387840" cy="3169680"/>
          </a:xfrm>
        </p:spPr>
        <p:txBody>
          <a:bodyPr>
            <a:normAutofit fontScale="77500" lnSpcReduction="20000"/>
          </a:bodyPr>
          <a:lstStyle/>
          <a:p>
            <a:pPr algn="ctr"/>
            <a:endParaRPr lang="en-US" sz="1800" b="1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2800" b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SUBMITTED TO</a:t>
            </a:r>
            <a:endParaRPr lang="en-GB" sz="28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HON. MINISTER FOR HEALTH</a:t>
            </a:r>
            <a:endParaRPr lang="en-GB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2800" b="1" dirty="0">
                <a:latin typeface="Arial" panose="020B0604020202020204" pitchFamily="34" charset="0"/>
                <a:cs typeface="Arial" panose="020B0604020202020204" pitchFamily="34" charset="0"/>
              </a:rPr>
              <a:t>KWABENA MINTAH AKANDOH (MP) </a:t>
            </a:r>
          </a:p>
          <a:p>
            <a:endParaRPr lang="en-GB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UNDER COMMITTEE CHAIRMANSHIP OF </a:t>
            </a:r>
          </a:p>
          <a:p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PROF. AGYEMAN BADU AKOSA</a:t>
            </a:r>
            <a:r>
              <a:rPr lang="en-GB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endParaRPr lang="en-GB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2800" b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  <a:r>
              <a:rPr lang="en-GB" sz="2800" b="1" baseline="3000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</a:t>
            </a:r>
            <a:r>
              <a:rPr lang="en-GB" sz="2800" b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MAY, </a:t>
            </a:r>
            <a:r>
              <a:rPr lang="en-GB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2026</a:t>
            </a:r>
            <a:endParaRPr lang="en-US" sz="28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7DCDA8E-B54F-60D4-CF62-44ECA7776D8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97885" y="120661"/>
            <a:ext cx="1862949" cy="10317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937166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599942-8F1B-E944-832A-3E9AE553F8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9881" y="155263"/>
            <a:ext cx="11797259" cy="789117"/>
          </a:xfrm>
        </p:spPr>
        <p:txBody>
          <a:bodyPr>
            <a:normAutofit/>
          </a:bodyPr>
          <a:lstStyle/>
          <a:p>
            <a:pPr algn="ctr"/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Legal perspectives of emergency care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C94338F-0BCD-B1AA-474F-022F3C39A7F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2281" y="1094282"/>
            <a:ext cx="11527437" cy="5763717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Wingdings" pitchFamily="2" charset="2"/>
              <a:buChar char="§"/>
            </a:pP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Some legislative provisions reviewed:</a:t>
            </a:r>
          </a:p>
          <a:p>
            <a:pPr marL="914400" lvl="2" indent="-45720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1992 Constitution</a:t>
            </a:r>
            <a:endParaRPr lang="en-GB" sz="3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914400" lvl="2" indent="-45720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Health Facilities Regulatory Agency</a:t>
            </a:r>
            <a:endParaRPr lang="en-GB" sz="3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914400" lvl="2" indent="-45720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Patient’s Charter</a:t>
            </a:r>
            <a:endParaRPr lang="en-GB" sz="3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914400" lvl="2" indent="-45720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Health Professions Regulatory Bodies</a:t>
            </a:r>
            <a:endParaRPr lang="en-GB" sz="3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914400" lvl="2" indent="-45720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Professional Bodies Registration</a:t>
            </a:r>
            <a:endParaRPr lang="en-GB" sz="3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914400" lvl="2" indent="-45720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National Ambulance Service</a:t>
            </a:r>
            <a:endParaRPr lang="en-GB" sz="3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914400" lvl="2" indent="-45720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National Blood Service</a:t>
            </a:r>
            <a:endParaRPr lang="en-GB" sz="3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914400" lvl="2" indent="-45720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Health Insurance</a:t>
            </a:r>
            <a:endParaRPr lang="en-GB" sz="3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914400" lvl="2" indent="-45720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Health Financing</a:t>
            </a:r>
            <a:endParaRPr lang="en-GB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F4463B6-393A-CAAC-831F-F145870058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4CFCC4-C780-0044-834D-53CFE117375B}" type="slidenum">
              <a:rPr lang="en-US" smtClean="0"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8047487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8AF993-16C5-1819-DCB0-4D9E6C24E9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003394"/>
            <a:ext cx="10515600" cy="1325563"/>
          </a:xfrm>
        </p:spPr>
        <p:txBody>
          <a:bodyPr/>
          <a:lstStyle/>
          <a:p>
            <a:pPr algn="ctr"/>
            <a:r>
              <a:rPr lang="en-US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MEDICAL INTERVENTION IN EMERGENCIES 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0F6DE829-FF4D-E69B-1422-AC2296C0A3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4CFCC4-C780-0044-834D-53CFE117375B}" type="slidenum">
              <a:rPr lang="en-US" smtClean="0"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5578864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599942-8F1B-E944-832A-3E9AE553F8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63263"/>
            <a:ext cx="10515600" cy="789117"/>
          </a:xfrm>
        </p:spPr>
        <p:txBody>
          <a:bodyPr/>
          <a:lstStyle/>
          <a:p>
            <a:pPr algn="ctr"/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Basic life-saving technique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C94338F-0BCD-B1AA-474F-022F3C39A7F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2054486"/>
            <a:ext cx="12191999" cy="4648252"/>
          </a:xfrm>
        </p:spPr>
        <p:txBody>
          <a:bodyPr>
            <a:noAutofit/>
          </a:bodyPr>
          <a:lstStyle/>
          <a:p>
            <a:pPr lvl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Wingdings" pitchFamily="2" charset="2"/>
              <a:buChar char="§"/>
            </a:pP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The ATLS 11</a:t>
            </a:r>
            <a:r>
              <a:rPr lang="en-US" sz="3600" baseline="30000" dirty="0">
                <a:latin typeface="Arial" panose="020B0604020202020204" pitchFamily="34" charset="0"/>
                <a:cs typeface="Arial" panose="020B0604020202020204" pitchFamily="34" charset="0"/>
              </a:rPr>
              <a:t>th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Edition (2026) – xABCDE Algorithm: </a:t>
            </a:r>
            <a:endParaRPr lang="en-GB" sz="3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914400" lvl="2" indent="-45720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x: Control of exsanguinating external haemorrage. </a:t>
            </a:r>
            <a:endParaRPr lang="en-GB" sz="3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914400" lvl="2" indent="-45720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A: Airway maintenance with cervical spine motion restriction. </a:t>
            </a:r>
            <a:endParaRPr lang="en-GB" sz="3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914400" lvl="2" indent="-45720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B: Breathing &amp; ventilation. </a:t>
            </a:r>
            <a:endParaRPr lang="en-GB" sz="3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914400" lvl="2" indent="-45720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C: Circulation, hemorrhage control &amp; management of shock. </a:t>
            </a:r>
            <a:endParaRPr lang="en-GB" sz="3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914400" lvl="2" indent="-45720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D: Disability.</a:t>
            </a:r>
            <a:endParaRPr lang="en-GB" sz="3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914400" lvl="2" indent="-457200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</a:pP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E: Exposure &amp; environmental control.</a:t>
            </a:r>
            <a:endParaRPr lang="en-GB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BD4174B-6F73-9128-DD81-9B90CAEB75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4CFCC4-C780-0044-834D-53CFE117375B}" type="slidenum">
              <a:rPr lang="en-US" smtClean="0"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61680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841559A-556C-DAF8-4BDB-5475072D123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5872BA-8238-C9BA-BF23-CC732B096C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003394"/>
            <a:ext cx="10515600" cy="1325563"/>
          </a:xfrm>
        </p:spPr>
        <p:txBody>
          <a:bodyPr/>
          <a:lstStyle/>
          <a:p>
            <a:pPr algn="ctr"/>
            <a:r>
              <a:rPr lang="en-US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APPROACH TO INQUIRY 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12026D01-15DF-5C82-7362-0EA0681880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4CFCC4-C780-0044-834D-53CFE117375B}" type="slidenum">
              <a:rPr lang="en-US" smtClean="0"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629422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599942-8F1B-E944-832A-3E9AE553F8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1683" y="136525"/>
            <a:ext cx="11527437" cy="960755"/>
          </a:xfrm>
        </p:spPr>
        <p:txBody>
          <a:bodyPr>
            <a:normAutofit fontScale="90000"/>
          </a:bodyPr>
          <a:lstStyle/>
          <a:p>
            <a:pPr algn="ctr"/>
            <a:b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Sites Visited to ascertain events &amp; </a:t>
            </a:r>
            <a:b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emergency care flow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b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sz="4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C94338F-0BCD-B1AA-474F-022F3C39A7F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2281" y="1280160"/>
            <a:ext cx="11527437" cy="5422577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Accident site.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Circle Overhead Ambulance Bay.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Police Hospital.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Greater Accra Regional Hospital (GARH).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Korle Bu Teaching Hospital (KBTH).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GB" sz="3600" dirty="0">
                <a:latin typeface="Arial" panose="020B0604020202020204" pitchFamily="34" charset="0"/>
                <a:cs typeface="Arial" panose="020B0604020202020204" pitchFamily="34" charset="0"/>
              </a:rPr>
              <a:t>Ghana Armed Forces Critical Care &amp; Emergency Hospital (GAFCCEH).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GB" sz="3600" dirty="0">
                <a:latin typeface="Arial" panose="020B0604020202020204" pitchFamily="34" charset="0"/>
                <a:cs typeface="Arial" panose="020B0604020202020204" pitchFamily="34" charset="0"/>
              </a:rPr>
              <a:t>37 Military Hospital.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63D943F-3124-FC54-471C-859C9D28B5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4CFCC4-C780-0044-834D-53CFE117375B}" type="slidenum">
              <a:rPr lang="en-US" smtClean="0"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3399939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302024-1D6A-8FCE-08AE-ADFBA9468B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Sites visited – 1 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38B7B80-36B8-2BA6-2B7D-3E66B4677FB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3200" dirty="0"/>
              <a:t>Circle  Overhead</a:t>
            </a:r>
          </a:p>
        </p:txBody>
      </p:sp>
      <p:pic>
        <p:nvPicPr>
          <p:cNvPr id="9" name="Content Placeholder 8">
            <a:extLst>
              <a:ext uri="{FF2B5EF4-FFF2-40B4-BE49-F238E27FC236}">
                <a16:creationId xmlns:a16="http://schemas.microsoft.com/office/drawing/2014/main" id="{6F630C5C-6698-C34B-942B-4D32D14A9B32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505098" y="2626763"/>
            <a:ext cx="5492478" cy="3729587"/>
          </a:xfrm>
          <a:prstGeom prst="rect">
            <a:avLst/>
          </a:prstGeom>
        </p:spPr>
      </p:pic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7A027AF-E67B-38C5-6980-BDF3E051B57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3200" dirty="0"/>
              <a:t>Circle Overhead</a:t>
            </a:r>
          </a:p>
        </p:txBody>
      </p:sp>
      <p:pic>
        <p:nvPicPr>
          <p:cNvPr id="11" name="Content Placeholder 10">
            <a:extLst>
              <a:ext uri="{FF2B5EF4-FFF2-40B4-BE49-F238E27FC236}">
                <a16:creationId xmlns:a16="http://schemas.microsoft.com/office/drawing/2014/main" id="{68B20543-17DA-38A5-1208-B712D1C0E9C5}"/>
              </a:ext>
            </a:extLst>
          </p:cNvPr>
          <p:cNvPicPr>
            <a:picLocks noGrp="1" noChangeAspect="1"/>
          </p:cNvPicPr>
          <p:nvPr>
            <p:ph sz="quarter" idx="4"/>
          </p:nvPr>
        </p:nvPicPr>
        <p:blipFill>
          <a:blip r:embed="rId3"/>
          <a:stretch>
            <a:fillRect/>
          </a:stretch>
        </p:blipFill>
        <p:spPr>
          <a:xfrm>
            <a:off x="6172200" y="2618289"/>
            <a:ext cx="5183188" cy="3738061"/>
          </a:xfrm>
          <a:prstGeom prst="rect">
            <a:avLst/>
          </a:prstGeom>
        </p:spPr>
      </p:pic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ADD6025-9BBD-362B-5B05-BFA345D6EE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4CFCC4-C780-0044-834D-53CFE117375B}" type="slidenum">
              <a:rPr lang="en-US" smtClean="0"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1127264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DB05057-6F92-8212-A915-02E2B420991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FF1FC4-352C-FB47-FEEC-8C695D6A33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Sites visited – 2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BF6834C-93BF-58E3-5183-0D094A2BF18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4446315" cy="478563"/>
          </a:xfrm>
        </p:spPr>
        <p:txBody>
          <a:bodyPr>
            <a:normAutofit lnSpcReduction="10000"/>
          </a:bodyPr>
          <a:lstStyle/>
          <a:p>
            <a:pPr algn="ctr"/>
            <a:r>
              <a:rPr lang="en-US" dirty="0"/>
              <a:t>Ambulance Station @ Circle  </a:t>
            </a:r>
          </a:p>
        </p:txBody>
      </p:sp>
      <p:pic>
        <p:nvPicPr>
          <p:cNvPr id="9" name="Content Placeholder 8">
            <a:extLst>
              <a:ext uri="{FF2B5EF4-FFF2-40B4-BE49-F238E27FC236}">
                <a16:creationId xmlns:a16="http://schemas.microsoft.com/office/drawing/2014/main" id="{29DCB882-D0FC-EDCC-73AE-CC7EBBB27C1F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374470" y="2159727"/>
            <a:ext cx="5623106" cy="4196624"/>
          </a:xfrm>
          <a:prstGeom prst="rect">
            <a:avLst/>
          </a:prstGeom>
        </p:spPr>
      </p:pic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36FC7B7-1B4D-B7E0-0CE6-61FA7D604A3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>
            <a:normAutofit lnSpcReduction="10000"/>
          </a:bodyPr>
          <a:lstStyle/>
          <a:p>
            <a:pPr algn="ctr"/>
            <a:endParaRPr lang="en-US" dirty="0"/>
          </a:p>
          <a:p>
            <a:pPr algn="ctr"/>
            <a:r>
              <a:rPr lang="en-US" dirty="0"/>
              <a:t> Ambulance Station @ Circle  </a:t>
            </a:r>
          </a:p>
          <a:p>
            <a:endParaRPr lang="en-US" dirty="0"/>
          </a:p>
        </p:txBody>
      </p:sp>
      <p:pic>
        <p:nvPicPr>
          <p:cNvPr id="11" name="Content Placeholder 10">
            <a:extLst>
              <a:ext uri="{FF2B5EF4-FFF2-40B4-BE49-F238E27FC236}">
                <a16:creationId xmlns:a16="http://schemas.microsoft.com/office/drawing/2014/main" id="{2EEDF26F-365A-1440-A209-5310DEBFD541}"/>
              </a:ext>
            </a:extLst>
          </p:cNvPr>
          <p:cNvPicPr>
            <a:picLocks noGrp="1" noChangeAspect="1"/>
          </p:cNvPicPr>
          <p:nvPr>
            <p:ph sz="quarter" idx="4"/>
          </p:nvPr>
        </p:nvPicPr>
        <p:blipFill>
          <a:blip r:embed="rId3"/>
          <a:stretch>
            <a:fillRect/>
          </a:stretch>
        </p:blipFill>
        <p:spPr>
          <a:xfrm>
            <a:off x="6172200" y="2159727"/>
            <a:ext cx="5183188" cy="4196624"/>
          </a:xfrm>
          <a:prstGeom prst="rect">
            <a:avLst/>
          </a:prstGeom>
        </p:spPr>
      </p:pic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D47E9C2-D467-60C5-3446-10A7C52C95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4CFCC4-C780-0044-834D-53CFE117375B}" type="slidenum">
              <a:rPr lang="en-US" smtClean="0"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0027782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4CAD3A1-59F5-8E32-B225-E9C13FC79CE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D13AFB-783A-9128-344C-48AAB67292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Sites visited – 3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531428A-3005-3415-58AB-03E36388790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332411" y="1681163"/>
            <a:ext cx="3657600" cy="661443"/>
          </a:xfrm>
        </p:spPr>
        <p:txBody>
          <a:bodyPr>
            <a:normAutofit lnSpcReduction="10000"/>
          </a:bodyPr>
          <a:lstStyle/>
          <a:p>
            <a:pPr algn="ctr"/>
            <a:r>
              <a:rPr lang="en-GB" sz="3200" dirty="0">
                <a:latin typeface="Arial" panose="020B0604020202020204" pitchFamily="34" charset="0"/>
                <a:cs typeface="Arial" panose="020B0604020202020204" pitchFamily="34" charset="0"/>
              </a:rPr>
              <a:t>GAFCCEH </a:t>
            </a:r>
            <a:endParaRPr lang="en-US" sz="3200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1CD6516-9F13-454C-2CB2-D9B4F23AB07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1053328"/>
          </a:xfrm>
        </p:spPr>
        <p:txBody>
          <a:bodyPr>
            <a:normAutofit lnSpcReduction="10000"/>
          </a:bodyPr>
          <a:lstStyle/>
          <a:p>
            <a:pPr algn="ctr"/>
            <a:endParaRPr lang="en-GB" sz="3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GB" sz="3200" dirty="0">
                <a:latin typeface="Arial" panose="020B0604020202020204" pitchFamily="34" charset="0"/>
                <a:cs typeface="Arial" panose="020B0604020202020204" pitchFamily="34" charset="0"/>
              </a:rPr>
              <a:t>GAFCCEH</a:t>
            </a:r>
            <a:endParaRPr lang="en-US" sz="3200" dirty="0"/>
          </a:p>
          <a:p>
            <a:endParaRPr lang="en-US" dirty="0"/>
          </a:p>
        </p:txBody>
      </p:sp>
      <p:pic>
        <p:nvPicPr>
          <p:cNvPr id="11" name="Content Placeholder 10">
            <a:extLst>
              <a:ext uri="{FF2B5EF4-FFF2-40B4-BE49-F238E27FC236}">
                <a16:creationId xmlns:a16="http://schemas.microsoft.com/office/drawing/2014/main" id="{334A6664-3FE6-BCC4-6CB3-88E449816DDB}"/>
              </a:ext>
            </a:extLst>
          </p:cNvPr>
          <p:cNvPicPr>
            <a:picLocks noGrp="1" noChangeAspect="1"/>
          </p:cNvPicPr>
          <p:nvPr>
            <p:ph sz="quarter" idx="4"/>
          </p:nvPr>
        </p:nvPicPr>
        <p:blipFill>
          <a:blip r:embed="rId2"/>
          <a:stretch>
            <a:fillRect/>
          </a:stretch>
        </p:blipFill>
        <p:spPr>
          <a:xfrm>
            <a:off x="6172200" y="2342607"/>
            <a:ext cx="5497286" cy="4013744"/>
          </a:xfrm>
          <a:prstGeom prst="rect">
            <a:avLst/>
          </a:prstGeom>
        </p:spPr>
      </p:pic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2A59261-E00F-D5B9-1C4D-E39730C775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4CFCC4-C780-0044-834D-53CFE117375B}" type="slidenum">
              <a:rPr lang="en-US" smtClean="0"/>
              <a:t>17</a:t>
            </a:fld>
            <a:endParaRPr lang="en-US" dirty="0"/>
          </a:p>
        </p:txBody>
      </p:sp>
      <p:pic>
        <p:nvPicPr>
          <p:cNvPr id="15" name="Content Placeholder 14">
            <a:extLst>
              <a:ext uri="{FF2B5EF4-FFF2-40B4-BE49-F238E27FC236}">
                <a16:creationId xmlns:a16="http://schemas.microsoft.com/office/drawing/2014/main" id="{D0A062D5-8322-6722-9ADF-F47BA20BA920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839788" y="2342607"/>
            <a:ext cx="5157787" cy="40137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093693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8A50272-0A2B-70D7-648D-60096E926D0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5DD9CF-791E-B672-A647-EFCF1BD181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Sites visited – 4 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8BA563E-C657-0839-9346-B2EDD2ABB83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556940"/>
          </a:xfrm>
        </p:spPr>
        <p:txBody>
          <a:bodyPr>
            <a:normAutofit/>
          </a:bodyPr>
          <a:lstStyle/>
          <a:p>
            <a:pPr algn="ctr"/>
            <a:r>
              <a:rPr lang="en-US" sz="2800" dirty="0"/>
              <a:t>37 Military Hospital A&amp;E Dept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5767F88-6553-FDC4-E0B4-54DC9BDE1F7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657225"/>
          </a:xfrm>
        </p:spPr>
        <p:txBody>
          <a:bodyPr>
            <a:normAutofit/>
          </a:bodyPr>
          <a:lstStyle/>
          <a:p>
            <a:pPr algn="ctr"/>
            <a:r>
              <a:rPr lang="en-US" sz="3200" dirty="0"/>
              <a:t>37 Military Hospital </a:t>
            </a:r>
          </a:p>
        </p:txBody>
      </p:sp>
      <p:pic>
        <p:nvPicPr>
          <p:cNvPr id="10" name="Content Placeholder 9">
            <a:extLst>
              <a:ext uri="{FF2B5EF4-FFF2-40B4-BE49-F238E27FC236}">
                <a16:creationId xmlns:a16="http://schemas.microsoft.com/office/drawing/2014/main" id="{F5C4818C-D707-8F26-8F80-D86562B9CC79}"/>
              </a:ext>
            </a:extLst>
          </p:cNvPr>
          <p:cNvPicPr>
            <a:picLocks noGrp="1" noChangeAspect="1"/>
          </p:cNvPicPr>
          <p:nvPr>
            <p:ph sz="quarter" idx="4"/>
          </p:nvPr>
        </p:nvPicPr>
        <p:blipFill>
          <a:blip r:embed="rId2"/>
          <a:stretch>
            <a:fillRect/>
          </a:stretch>
        </p:blipFill>
        <p:spPr>
          <a:xfrm>
            <a:off x="6172200" y="2338389"/>
            <a:ext cx="5183188" cy="4017962"/>
          </a:xfrm>
          <a:prstGeom prst="rect">
            <a:avLst/>
          </a:prstGeom>
        </p:spPr>
      </p:pic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A9A12B3-D97D-0543-B384-6B172A915C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4CFCC4-C780-0044-834D-53CFE117375B}" type="slidenum">
              <a:rPr lang="en-US" smtClean="0"/>
              <a:t>18</a:t>
            </a:fld>
            <a:endParaRPr lang="en-US" dirty="0"/>
          </a:p>
        </p:txBody>
      </p:sp>
      <p:pic>
        <p:nvPicPr>
          <p:cNvPr id="9" name="Content Placeholder 8">
            <a:extLst>
              <a:ext uri="{FF2B5EF4-FFF2-40B4-BE49-F238E27FC236}">
                <a16:creationId xmlns:a16="http://schemas.microsoft.com/office/drawing/2014/main" id="{3475CF4D-8612-BECE-CB7B-F47B2CE49A5F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409304" y="2338389"/>
            <a:ext cx="5588272" cy="40179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416183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4500A62-70C5-71BE-B7C9-7EBF0E79260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D24026-9CBD-9D69-A212-42B2D6FB61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Sites visited – 5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21B4ADB-8950-6B60-1224-C8EF924BFBB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487271"/>
          </a:xfrm>
        </p:spPr>
        <p:txBody>
          <a:bodyPr>
            <a:normAutofit fontScale="92500" lnSpcReduction="10000"/>
          </a:bodyPr>
          <a:lstStyle/>
          <a:p>
            <a:pPr algn="ctr"/>
            <a:r>
              <a:rPr lang="en-US" sz="3200" dirty="0"/>
              <a:t>Police Hospital A&amp;E Dept </a:t>
            </a:r>
          </a:p>
        </p:txBody>
      </p:sp>
      <p:pic>
        <p:nvPicPr>
          <p:cNvPr id="9" name="Content Placeholder 8">
            <a:extLst>
              <a:ext uri="{FF2B5EF4-FFF2-40B4-BE49-F238E27FC236}">
                <a16:creationId xmlns:a16="http://schemas.microsoft.com/office/drawing/2014/main" id="{A480FF8A-C1B5-26A6-2DAD-8731F71575AC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839788" y="2176907"/>
            <a:ext cx="5157787" cy="4187916"/>
          </a:xfrm>
          <a:prstGeom prst="rect">
            <a:avLst/>
          </a:prstGeom>
        </p:spPr>
      </p:pic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C6D623A-1206-EC8B-D6B0-1A591BD6939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937127"/>
          </a:xfrm>
        </p:spPr>
        <p:txBody>
          <a:bodyPr>
            <a:normAutofit fontScale="92500" lnSpcReduction="10000"/>
          </a:bodyPr>
          <a:lstStyle/>
          <a:p>
            <a:pPr algn="ctr"/>
            <a:r>
              <a:rPr lang="en-US" sz="3200" dirty="0"/>
              <a:t>Police Hospital A&amp;E Dept </a:t>
            </a:r>
          </a:p>
          <a:p>
            <a:endParaRPr lang="en-US" dirty="0"/>
          </a:p>
        </p:txBody>
      </p:sp>
      <p:pic>
        <p:nvPicPr>
          <p:cNvPr id="11" name="Content Placeholder 10">
            <a:extLst>
              <a:ext uri="{FF2B5EF4-FFF2-40B4-BE49-F238E27FC236}">
                <a16:creationId xmlns:a16="http://schemas.microsoft.com/office/drawing/2014/main" id="{E78174D2-ABD2-8F3B-341D-AFB6B1D5BE4C}"/>
              </a:ext>
            </a:extLst>
          </p:cNvPr>
          <p:cNvPicPr>
            <a:picLocks noGrp="1" noChangeAspect="1"/>
          </p:cNvPicPr>
          <p:nvPr>
            <p:ph sz="quarter" idx="4"/>
          </p:nvPr>
        </p:nvPicPr>
        <p:blipFill>
          <a:blip r:embed="rId3"/>
          <a:stretch>
            <a:fillRect/>
          </a:stretch>
        </p:blipFill>
        <p:spPr>
          <a:xfrm>
            <a:off x="6172200" y="2168434"/>
            <a:ext cx="5183188" cy="4187916"/>
          </a:xfrm>
          <a:prstGeom prst="rect">
            <a:avLst/>
          </a:prstGeom>
        </p:spPr>
      </p:pic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9A4EC0E-879A-07DC-A7A6-A636A48F4A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4CFCC4-C780-0044-834D-53CFE117375B}" type="slidenum">
              <a:rPr lang="en-US" smtClean="0"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135365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8AF993-16C5-1819-DCB0-4D9E6C24E9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003394"/>
            <a:ext cx="10515600" cy="1325563"/>
          </a:xfrm>
        </p:spPr>
        <p:txBody>
          <a:bodyPr/>
          <a:lstStyle/>
          <a:p>
            <a:pPr algn="ctr"/>
            <a:r>
              <a:rPr lang="en-US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INTRODUCTION 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F8404B34-0F57-D62C-4C52-FBB1CD9C0B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4CFCC4-C780-0044-834D-53CFE117375B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4797365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DD7DCA9-8A96-8762-C31C-F402A1D02D1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53D65F-647B-F7AD-8599-10E6769B33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Sites visited – 6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F036F4C-1DC9-58C1-B064-19DC32BC5D4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158240" y="1550127"/>
            <a:ext cx="4839335" cy="705394"/>
          </a:xfrm>
        </p:spPr>
        <p:txBody>
          <a:bodyPr>
            <a:normAutofit/>
          </a:bodyPr>
          <a:lstStyle/>
          <a:p>
            <a:pPr algn="ctr"/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KBTH A&amp;E Dept </a:t>
            </a:r>
          </a:p>
        </p:txBody>
      </p:sp>
      <p:pic>
        <p:nvPicPr>
          <p:cNvPr id="11" name="Content Placeholder 10">
            <a:extLst>
              <a:ext uri="{FF2B5EF4-FFF2-40B4-BE49-F238E27FC236}">
                <a16:creationId xmlns:a16="http://schemas.microsoft.com/office/drawing/2014/main" id="{3DAF4703-837C-5E44-127A-FE50AB1CB44F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839788" y="2255521"/>
            <a:ext cx="5157787" cy="4100829"/>
          </a:xfrm>
          <a:prstGeom prst="rect">
            <a:avLst/>
          </a:prstGeom>
        </p:spPr>
      </p:pic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0D7D55F-8FFF-25DF-8C82-62423F513EE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550127"/>
            <a:ext cx="5183188" cy="705394"/>
          </a:xfrm>
        </p:spPr>
        <p:txBody>
          <a:bodyPr>
            <a:normAutofit/>
          </a:bodyPr>
          <a:lstStyle/>
          <a:p>
            <a:pPr algn="ctr"/>
            <a:r>
              <a:rPr lang="en-US" sz="3200" dirty="0"/>
              <a:t>KBTH A&amp;E Dept</a:t>
            </a:r>
          </a:p>
        </p:txBody>
      </p:sp>
      <p:pic>
        <p:nvPicPr>
          <p:cNvPr id="9" name="Content Placeholder 8">
            <a:extLst>
              <a:ext uri="{FF2B5EF4-FFF2-40B4-BE49-F238E27FC236}">
                <a16:creationId xmlns:a16="http://schemas.microsoft.com/office/drawing/2014/main" id="{4C8D5830-D37D-BB00-76E0-846D8B646372}"/>
              </a:ext>
            </a:extLst>
          </p:cNvPr>
          <p:cNvPicPr>
            <a:picLocks noGrp="1" noChangeAspect="1"/>
          </p:cNvPicPr>
          <p:nvPr>
            <p:ph sz="quarter" idx="4"/>
          </p:nvPr>
        </p:nvPicPr>
        <p:blipFill>
          <a:blip r:embed="rId3"/>
          <a:stretch>
            <a:fillRect/>
          </a:stretch>
        </p:blipFill>
        <p:spPr>
          <a:xfrm>
            <a:off x="6172200" y="2255521"/>
            <a:ext cx="5183188" cy="4100829"/>
          </a:xfrm>
          <a:prstGeom prst="rect">
            <a:avLst/>
          </a:prstGeom>
        </p:spPr>
      </p:pic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BE5F907-FB3F-46E7-974A-04434BB20E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4CFCC4-C780-0044-834D-53CFE117375B}" type="slidenum">
              <a:rPr lang="en-US" smtClean="0"/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3677956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CFA1CC3-3871-2DC1-A8D2-D3DC945AA86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FB1529-5574-DE8E-D5DE-71112289C1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Sites visited – 7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7735EF7-740A-A8A2-EA56-A89D12B7F10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463040"/>
            <a:ext cx="5157787" cy="783771"/>
          </a:xfrm>
        </p:spPr>
        <p:txBody>
          <a:bodyPr>
            <a:normAutofit/>
          </a:bodyPr>
          <a:lstStyle/>
          <a:p>
            <a:pPr algn="ctr"/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Ridge Hospital  A&amp;E Dept</a:t>
            </a:r>
          </a:p>
        </p:txBody>
      </p:sp>
      <p:pic>
        <p:nvPicPr>
          <p:cNvPr id="9" name="Content Placeholder 8">
            <a:extLst>
              <a:ext uri="{FF2B5EF4-FFF2-40B4-BE49-F238E27FC236}">
                <a16:creationId xmlns:a16="http://schemas.microsoft.com/office/drawing/2014/main" id="{E72BF3E0-5062-D21E-0F61-94A749967446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839788" y="2338389"/>
            <a:ext cx="5157787" cy="4017962"/>
          </a:xfrm>
          <a:prstGeom prst="rect">
            <a:avLst/>
          </a:prstGeom>
        </p:spPr>
      </p:pic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43FCB28-97AD-E440-7BF5-F68C7FA10C0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657225"/>
          </a:xfrm>
        </p:spPr>
        <p:txBody>
          <a:bodyPr>
            <a:normAutofit/>
          </a:bodyPr>
          <a:lstStyle/>
          <a:p>
            <a:pPr algn="ctr"/>
            <a:r>
              <a:rPr lang="en-US" sz="3200" dirty="0"/>
              <a:t>Ridge Hospital A&amp;E Dept</a:t>
            </a:r>
          </a:p>
        </p:txBody>
      </p:sp>
      <p:pic>
        <p:nvPicPr>
          <p:cNvPr id="11" name="Content Placeholder 10">
            <a:extLst>
              <a:ext uri="{FF2B5EF4-FFF2-40B4-BE49-F238E27FC236}">
                <a16:creationId xmlns:a16="http://schemas.microsoft.com/office/drawing/2014/main" id="{A0D634F1-FCE6-94F0-8B70-3EC7A28FBAD9}"/>
              </a:ext>
            </a:extLst>
          </p:cNvPr>
          <p:cNvPicPr>
            <a:picLocks noGrp="1" noChangeAspect="1"/>
          </p:cNvPicPr>
          <p:nvPr>
            <p:ph sz="quarter" idx="4"/>
          </p:nvPr>
        </p:nvPicPr>
        <p:blipFill>
          <a:blip r:embed="rId3"/>
          <a:stretch>
            <a:fillRect/>
          </a:stretch>
        </p:blipFill>
        <p:spPr>
          <a:xfrm>
            <a:off x="6172200" y="2338388"/>
            <a:ext cx="5183188" cy="4017962"/>
          </a:xfrm>
          <a:prstGeom prst="rect">
            <a:avLst/>
          </a:prstGeom>
        </p:spPr>
      </p:pic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8B8FC79-8288-9298-8998-F544A1F099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4CFCC4-C780-0044-834D-53CFE117375B}" type="slidenum">
              <a:rPr lang="en-US" smtClean="0"/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7768842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599942-8F1B-E944-832A-3E9AE553F8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9881" y="155263"/>
            <a:ext cx="11797259" cy="1028960"/>
          </a:xfrm>
        </p:spPr>
        <p:txBody>
          <a:bodyPr>
            <a:noAutofit/>
          </a:bodyPr>
          <a:lstStyle/>
          <a:p>
            <a:pPr algn="ctr"/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Inquiry meetings with staff of NAS, Police Hospital, GARH &amp; KBTH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C94338F-0BCD-B1AA-474F-022F3C39A7F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" y="1184223"/>
            <a:ext cx="12192000" cy="5673777"/>
          </a:xfrm>
        </p:spPr>
        <p:txBody>
          <a:bodyPr>
            <a:noAutofit/>
          </a:bodyPr>
          <a:lstStyle/>
          <a:p>
            <a:pPr marL="457200" lvl="1" indent="-45720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Wingdings" pitchFamily="2" charset="2"/>
              <a:buChar char="§"/>
            </a:pPr>
            <a:r>
              <a:rPr lang="en-US" sz="2900" dirty="0">
                <a:latin typeface="Arial" panose="020B0604020202020204" pitchFamily="34" charset="0"/>
                <a:cs typeface="Arial" panose="020B0604020202020204" pitchFamily="34" charset="0"/>
              </a:rPr>
              <a:t>Ambulance crew 				-	EMTs</a:t>
            </a:r>
          </a:p>
          <a:p>
            <a:pPr marL="457200" lvl="1" indent="-45720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Wingdings" pitchFamily="2" charset="2"/>
              <a:buChar char="§"/>
            </a:pPr>
            <a:r>
              <a:rPr lang="en-US" sz="2900" dirty="0">
                <a:latin typeface="Arial" panose="020B0604020202020204" pitchFamily="34" charset="0"/>
                <a:cs typeface="Arial" panose="020B0604020202020204" pitchFamily="34" charset="0"/>
              </a:rPr>
              <a:t>Dr.(Med) Anne-Marie Kudowor 	-	</a:t>
            </a:r>
            <a:r>
              <a:rPr lang="en-GB" sz="2900" dirty="0">
                <a:latin typeface="Arial" panose="020B0604020202020204" pitchFamily="34" charset="0"/>
                <a:cs typeface="Arial" panose="020B0604020202020204" pitchFamily="34" charset="0"/>
              </a:rPr>
              <a:t>MO – </a:t>
            </a:r>
            <a:r>
              <a:rPr lang="en-US" sz="2900" dirty="0">
                <a:latin typeface="Arial" panose="020B0604020202020204" pitchFamily="34" charset="0"/>
                <a:cs typeface="Arial" panose="020B0604020202020204" pitchFamily="34" charset="0"/>
              </a:rPr>
              <a:t>Police Hospital</a:t>
            </a:r>
            <a:endParaRPr lang="en-GB" sz="29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lvl="1" indent="-45720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Wingdings" pitchFamily="2" charset="2"/>
              <a:buChar char="§"/>
            </a:pPr>
            <a:r>
              <a:rPr lang="en-US" sz="2900" dirty="0">
                <a:latin typeface="Arial" panose="020B0604020202020204" pitchFamily="34" charset="0"/>
                <a:cs typeface="Arial" panose="020B0604020202020204" pitchFamily="34" charset="0"/>
              </a:rPr>
              <a:t>Dr.(Med) Nina Naomi Eyram Adotevi	-	S</a:t>
            </a:r>
            <a:r>
              <a:rPr lang="en-GB" sz="2900" dirty="0">
                <a:latin typeface="Arial" panose="020B0604020202020204" pitchFamily="34" charset="0"/>
                <a:cs typeface="Arial" panose="020B0604020202020204" pitchFamily="34" charset="0"/>
              </a:rPr>
              <a:t>MO – GARH</a:t>
            </a:r>
          </a:p>
          <a:p>
            <a:pPr marL="457200" lvl="1" indent="-45720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Wingdings" pitchFamily="2" charset="2"/>
              <a:buChar char="§"/>
            </a:pPr>
            <a:r>
              <a:rPr lang="en-US" sz="2900" dirty="0">
                <a:latin typeface="Arial" panose="020B0604020202020204" pitchFamily="34" charset="0"/>
                <a:cs typeface="Arial" panose="020B0604020202020204" pitchFamily="34" charset="0"/>
              </a:rPr>
              <a:t>Miss Akosua B. Turkson			-	Triage </a:t>
            </a:r>
            <a:r>
              <a:rPr lang="en-GB" sz="2900" dirty="0">
                <a:latin typeface="Arial" panose="020B0604020202020204" pitchFamily="34" charset="0"/>
                <a:cs typeface="Arial" panose="020B0604020202020204" pitchFamily="34" charset="0"/>
              </a:rPr>
              <a:t>Nurse – GARH</a:t>
            </a:r>
          </a:p>
          <a:p>
            <a:pPr marL="457200" lvl="1" indent="-45720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Wingdings" pitchFamily="2" charset="2"/>
              <a:buChar char="§"/>
            </a:pPr>
            <a:r>
              <a:rPr lang="en-US" sz="2900" dirty="0">
                <a:latin typeface="Arial" panose="020B0604020202020204" pitchFamily="34" charset="0"/>
                <a:cs typeface="Arial" panose="020B0604020202020204" pitchFamily="34" charset="0"/>
              </a:rPr>
              <a:t>Dr.(Med) Ida Druant</a:t>
            </a:r>
            <a:r>
              <a:rPr lang="en-GB" sz="2900" dirty="0">
                <a:latin typeface="Arial" panose="020B0604020202020204" pitchFamily="34" charset="0"/>
                <a:cs typeface="Arial" panose="020B0604020202020204" pitchFamily="34" charset="0"/>
              </a:rPr>
              <a:t> 			-	ES – KBTH</a:t>
            </a:r>
          </a:p>
          <a:p>
            <a:pPr marL="457200" lvl="1" indent="-45720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Wingdings" pitchFamily="2" charset="2"/>
              <a:buChar char="§"/>
            </a:pPr>
            <a:r>
              <a:rPr lang="en-US" sz="2900" dirty="0">
                <a:latin typeface="Arial" panose="020B0604020202020204" pitchFamily="34" charset="0"/>
                <a:cs typeface="Arial" panose="020B0604020202020204" pitchFamily="34" charset="0"/>
              </a:rPr>
              <a:t>Dr.(Med) Genevieve Adjar		-	ED – KBTH</a:t>
            </a:r>
            <a:r>
              <a:rPr lang="en-GB" sz="29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457200" lvl="1" indent="-45720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Wingdings" pitchFamily="2" charset="2"/>
              <a:buChar char="§"/>
            </a:pPr>
            <a:r>
              <a:rPr lang="en-US" sz="2900" dirty="0">
                <a:latin typeface="Arial" panose="020B0604020202020204" pitchFamily="34" charset="0"/>
                <a:cs typeface="Arial" panose="020B0604020202020204" pitchFamily="34" charset="0"/>
              </a:rPr>
              <a:t>Miss Joy Daisy Nelson</a:t>
            </a:r>
            <a:r>
              <a:rPr lang="en-GB" sz="2900" dirty="0">
                <a:latin typeface="Arial" panose="020B0604020202020204" pitchFamily="34" charset="0"/>
                <a:cs typeface="Arial" panose="020B0604020202020204" pitchFamily="34" charset="0"/>
              </a:rPr>
              <a:t>			-	Staff Triage Nurse – KBTH</a:t>
            </a:r>
          </a:p>
          <a:p>
            <a:pPr marL="457200" lvl="1" indent="-45720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Wingdings" pitchFamily="2" charset="2"/>
              <a:buChar char="§"/>
            </a:pPr>
            <a:r>
              <a:rPr lang="en-US" sz="2900" dirty="0">
                <a:latin typeface="Arial" panose="020B0604020202020204" pitchFamily="34" charset="0"/>
                <a:cs typeface="Arial" panose="020B0604020202020204" pitchFamily="34" charset="0"/>
              </a:rPr>
              <a:t>Miss Salamatu Alhassan Aidoo	-	Staff Triage Nurse – KBTH</a:t>
            </a:r>
          </a:p>
          <a:p>
            <a:pPr marL="457200" lvl="1" indent="-45720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Wingdings" pitchFamily="2" charset="2"/>
              <a:buChar char="§"/>
            </a:pPr>
            <a:r>
              <a:rPr lang="en-US" sz="2900" dirty="0">
                <a:latin typeface="Arial" panose="020B0604020202020204" pitchFamily="34" charset="0"/>
                <a:cs typeface="Arial" panose="020B0604020202020204" pitchFamily="34" charset="0"/>
              </a:rPr>
              <a:t>Dr.(Med) Kwasi Sobre Nkrumah	-	MO – KBTH</a:t>
            </a:r>
            <a:r>
              <a:rPr lang="en-GB" sz="29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sz="29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lvl="1" indent="-45720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Wingdings" pitchFamily="2" charset="2"/>
              <a:buChar char="§"/>
            </a:pPr>
            <a:r>
              <a:rPr lang="en-US" sz="2900" dirty="0">
                <a:latin typeface="Arial" panose="020B0604020202020204" pitchFamily="34" charset="0"/>
                <a:cs typeface="Arial" panose="020B0604020202020204" pitchFamily="34" charset="0"/>
              </a:rPr>
              <a:t>Dr.(Med) Blankson Aboagye		-	Pathologist – KBTH </a:t>
            </a:r>
            <a:endParaRPr lang="en-GB" sz="29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1434C7B-D802-EF35-C68A-48A21D7539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4CFCC4-C780-0044-834D-53CFE117375B}" type="slidenum">
              <a:rPr lang="en-US" smtClean="0"/>
              <a:t>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8268224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C94338F-0BCD-B1AA-474F-022F3C39A7F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4859" y="863600"/>
            <a:ext cx="11797259" cy="5994400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Wingdings" pitchFamily="2" charset="2"/>
              <a:buChar char="§"/>
            </a:pPr>
            <a:r>
              <a:rPr lang="en-GB" sz="3000" b="1" dirty="0">
                <a:latin typeface="Arial" panose="020B0604020202020204" pitchFamily="34" charset="0"/>
                <a:cs typeface="Arial" panose="020B0604020202020204" pitchFamily="34" charset="0"/>
              </a:rPr>
              <a:t>Public institutions </a:t>
            </a:r>
          </a:p>
          <a:p>
            <a:pPr marL="1028700" lvl="2" indent="-57150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National Ambulance Service (NAS)</a:t>
            </a:r>
          </a:p>
          <a:p>
            <a:pPr marL="1028700" lvl="2" indent="-57150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Police Hospital</a:t>
            </a:r>
            <a:r>
              <a:rPr lang="en-GB" sz="3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sz="3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028700" lvl="2" indent="-57150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Greater Accra Regional Hospital (GARH)</a:t>
            </a:r>
            <a:r>
              <a:rPr lang="en-GB" sz="3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1028700" lvl="2" indent="-57150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Korle Bu Teaching Hospital (KBTH)</a:t>
            </a:r>
          </a:p>
          <a:p>
            <a:pPr marL="1028700" lvl="2" indent="-57150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Health Facilities Regulatory Agency (HeFRA)</a:t>
            </a:r>
            <a:r>
              <a:rPr lang="en-GB" sz="3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1028700" lvl="2" indent="-57150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St. John Ambulance Service</a:t>
            </a:r>
          </a:p>
          <a:p>
            <a:pPr marL="1028700" lvl="2" indent="-57150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Medical &amp; Dental Council (MDC)</a:t>
            </a:r>
            <a:r>
              <a:rPr lang="en-GB" sz="3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1028700" lvl="2" indent="-57150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Ghana Police Motor Traffic &amp; Transport Directorate (MTTD)</a:t>
            </a:r>
            <a:r>
              <a:rPr lang="en-GB" sz="3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1028700" lvl="2" indent="-57150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National Pensions Regulatory Authority (NPRA)</a:t>
            </a:r>
            <a:r>
              <a:rPr lang="en-GB" sz="3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1028700" lvl="2" indent="-57150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Courier New" panose="02070309020205020404" pitchFamily="49" charset="0"/>
              <a:buChar char="o"/>
            </a:pPr>
            <a:endParaRPr lang="en-GB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82DA2F3-1B50-B459-EE42-65AB8299C2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4CFCC4-C780-0044-834D-53CFE117375B}" type="slidenum">
              <a:rPr lang="en-US" smtClean="0"/>
              <a:t>23</a:t>
            </a:fld>
            <a:endParaRPr lang="en-US" dirty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4E75E0CC-FB44-C017-65C7-2725098DCE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9881" y="155263"/>
            <a:ext cx="11797259" cy="789117"/>
          </a:xfrm>
        </p:spPr>
        <p:txBody>
          <a:bodyPr>
            <a:normAutofit/>
          </a:bodyPr>
          <a:lstStyle/>
          <a:p>
            <a:pPr algn="ctr"/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Consultative Meetings Held  </a:t>
            </a:r>
          </a:p>
        </p:txBody>
      </p:sp>
    </p:spTree>
    <p:extLst>
      <p:ext uri="{BB962C8B-B14F-4D97-AF65-F5344CB8AC3E}">
        <p14:creationId xmlns:p14="http://schemas.microsoft.com/office/powerpoint/2010/main" val="140074661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C94338F-0BCD-B1AA-474F-022F3C39A7F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2281" y="416560"/>
            <a:ext cx="11527437" cy="6441439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Wingdings" pitchFamily="2" charset="2"/>
              <a:buChar char="§"/>
            </a:pPr>
            <a:r>
              <a:rPr lang="en-GB" sz="3400" b="1" dirty="0">
                <a:latin typeface="Arial" panose="020B0604020202020204" pitchFamily="34" charset="0"/>
                <a:cs typeface="Arial" panose="020B0604020202020204" pitchFamily="34" charset="0"/>
              </a:rPr>
              <a:t>Public institutions (Cont’d) </a:t>
            </a:r>
          </a:p>
          <a:p>
            <a:pPr marL="1028700" lvl="2" indent="-57150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3400" dirty="0">
                <a:latin typeface="Arial" panose="020B0604020202020204" pitchFamily="34" charset="0"/>
                <a:cs typeface="Arial" panose="020B0604020202020204" pitchFamily="34" charset="0"/>
              </a:rPr>
              <a:t>Social Security &amp; National Insurance Trust (SSNIT)</a:t>
            </a:r>
            <a:r>
              <a:rPr lang="en-GB" sz="3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1028700" lvl="2" indent="-57150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3400" dirty="0">
                <a:latin typeface="Arial" panose="020B0604020202020204" pitchFamily="34" charset="0"/>
                <a:cs typeface="Arial" panose="020B0604020202020204" pitchFamily="34" charset="0"/>
              </a:rPr>
              <a:t>National Insurance Commission (NIC)</a:t>
            </a:r>
            <a:r>
              <a:rPr lang="en-GB" sz="3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1028700" lvl="2" indent="-57150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3400" dirty="0">
                <a:latin typeface="Arial" panose="020B0604020202020204" pitchFamily="34" charset="0"/>
                <a:cs typeface="Arial" panose="020B0604020202020204" pitchFamily="34" charset="0"/>
              </a:rPr>
              <a:t>Ghana Health Service (GHS)</a:t>
            </a:r>
            <a:r>
              <a:rPr lang="en-GB" sz="3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1028700" lvl="2" indent="-57150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3400" dirty="0">
                <a:latin typeface="Arial" panose="020B0604020202020204" pitchFamily="34" charset="0"/>
                <a:cs typeface="Arial" panose="020B0604020202020204" pitchFamily="34" charset="0"/>
              </a:rPr>
              <a:t>Health Promotion Divisions (HPD) of GHS</a:t>
            </a:r>
            <a:endParaRPr lang="en-GB" sz="3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028700" lvl="2" indent="-57150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3400" dirty="0">
                <a:latin typeface="Arial" panose="020B0604020202020204" pitchFamily="34" charset="0"/>
                <a:cs typeface="Arial" panose="020B0604020202020204" pitchFamily="34" charset="0"/>
              </a:rPr>
              <a:t>Nursing &amp; Midwifery Council (NMC)</a:t>
            </a:r>
            <a:r>
              <a:rPr lang="en-GB" sz="3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1028700" lvl="2" indent="-57150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3400" dirty="0">
                <a:latin typeface="Arial" panose="020B0604020202020204" pitchFamily="34" charset="0"/>
                <a:cs typeface="Arial" panose="020B0604020202020204" pitchFamily="34" charset="0"/>
              </a:rPr>
              <a:t>Ghana College of Physicians &amp; Surgeons (GCPS)</a:t>
            </a:r>
            <a:r>
              <a:rPr lang="en-GB" sz="3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1028700" lvl="2" indent="-57150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3400" dirty="0">
                <a:latin typeface="Arial" panose="020B0604020202020204" pitchFamily="34" charset="0"/>
                <a:cs typeface="Arial" panose="020B0604020202020204" pitchFamily="34" charset="0"/>
              </a:rPr>
              <a:t>Faculty of Emergency Medicine (FEM) of GCPS</a:t>
            </a:r>
          </a:p>
          <a:p>
            <a:pPr marL="1028700" lvl="2" indent="-57150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3400" dirty="0">
                <a:latin typeface="Arial" panose="020B0604020202020204" pitchFamily="34" charset="0"/>
                <a:cs typeface="Arial" panose="020B0604020202020204" pitchFamily="34" charset="0"/>
              </a:rPr>
              <a:t>National Blood Service (NBS)</a:t>
            </a:r>
            <a:r>
              <a:rPr lang="en-GB" sz="3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1028700" lvl="2" indent="-57150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3400" dirty="0">
                <a:latin typeface="Arial" panose="020B0604020202020204" pitchFamily="34" charset="0"/>
                <a:cs typeface="Arial" panose="020B0604020202020204" pitchFamily="34" charset="0"/>
              </a:rPr>
              <a:t>Christian Health Association of Ghana (CHAG)</a:t>
            </a:r>
            <a:r>
              <a:rPr lang="en-GB" sz="3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sz="3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E71386D-D37D-7A1B-237C-1275563362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4CFCC4-C780-0044-834D-53CFE117375B}" type="slidenum">
              <a:rPr lang="en-US" smtClean="0"/>
              <a:t>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739977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C94338F-0BCD-B1AA-474F-022F3C39A7F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" y="136526"/>
            <a:ext cx="12112050" cy="6584950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Wingdings" pitchFamily="2" charset="2"/>
              <a:buChar char="§"/>
            </a:pPr>
            <a:r>
              <a:rPr lang="en-GB" sz="3200" b="1" dirty="0">
                <a:latin typeface="Arial" panose="020B0604020202020204" pitchFamily="34" charset="0"/>
                <a:cs typeface="Arial" panose="020B0604020202020204" pitchFamily="34" charset="0"/>
              </a:rPr>
              <a:t>Professional bodies:</a:t>
            </a:r>
          </a:p>
          <a:p>
            <a:pPr marL="1028700" lvl="2" indent="-57150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Ghana Medical Association (GMA)</a:t>
            </a:r>
            <a:r>
              <a:rPr lang="en-GB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1028700" lvl="2" indent="-57150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Ghana Registered Nurses &amp; Midwives Association (GRNMA)</a:t>
            </a:r>
            <a:r>
              <a:rPr lang="en-GB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1028700" lvl="2" indent="-57150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Ghana Physician Assistants Association (GPAA)</a:t>
            </a:r>
            <a:r>
              <a:rPr lang="en-GB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1028700" lvl="2" indent="-57150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Ghana Association of Quasi-Government Institutions (GHAGQI)</a:t>
            </a:r>
            <a:r>
              <a:rPr lang="en-GB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1028700" lvl="2" indent="-57150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Society of Private Medical &amp; Dental Practitioners (SPMDP)</a:t>
            </a:r>
            <a:r>
              <a:rPr lang="en-GB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1028700" lvl="2" indent="-57150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Ghana Journalists Association (GJA)</a:t>
            </a:r>
            <a:r>
              <a:rPr lang="en-GB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1028700" lvl="2" indent="-57150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Emergency Medical Technician Association of Ghana (EMTAG)</a:t>
            </a:r>
            <a:r>
              <a:rPr lang="en-GB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1028700" lvl="2" indent="-57150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Health &amp; Development Consortium (HDC)</a:t>
            </a:r>
            <a:r>
              <a:rPr lang="en-GB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399E794-9E25-4804-AF0D-A544FAFFFF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4CFCC4-C780-0044-834D-53CFE117375B}" type="slidenum">
              <a:rPr lang="en-US" smtClean="0"/>
              <a:t>25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7060612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599942-8F1B-E944-832A-3E9AE553F8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9881" y="155263"/>
            <a:ext cx="11797259" cy="789117"/>
          </a:xfrm>
        </p:spPr>
        <p:txBody>
          <a:bodyPr>
            <a:normAutofit/>
          </a:bodyPr>
          <a:lstStyle/>
          <a:p>
            <a:pPr algn="ctr"/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Feedback from family &amp; </a:t>
            </a:r>
            <a:r>
              <a:rPr lang="en-GB" b="1" dirty="0">
                <a:latin typeface="Arial" panose="020B0604020202020204" pitchFamily="34" charset="0"/>
                <a:cs typeface="Arial" panose="020B0604020202020204" pitchFamily="34" charset="0"/>
              </a:rPr>
              <a:t>general public – 1  </a:t>
            </a:r>
            <a:endParaRPr 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C94338F-0BCD-B1AA-474F-022F3C39A7F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1782" y="1177636"/>
            <a:ext cx="11291454" cy="5525101"/>
          </a:xfrm>
        </p:spPr>
        <p:txBody>
          <a:bodyPr>
            <a:noAutofit/>
          </a:bodyPr>
          <a:lstStyle/>
          <a:p>
            <a:pPr marL="228600" lvl="2" algn="just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Wingdings" pitchFamily="2" charset="2"/>
              <a:buChar char="§"/>
            </a:pP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Meeting with family of Charles Amissah.</a:t>
            </a:r>
            <a:endParaRPr lang="en-GB" sz="3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Wingdings" pitchFamily="2" charset="2"/>
              <a:buChar char="§"/>
            </a:pPr>
            <a:endParaRPr lang="en-GB" sz="3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Wingdings" pitchFamily="2" charset="2"/>
              <a:buChar char="§"/>
            </a:pPr>
            <a:r>
              <a:rPr lang="en-GB" sz="3600" dirty="0">
                <a:latin typeface="Arial" panose="020B0604020202020204" pitchFamily="34" charset="0"/>
                <a:cs typeface="Arial" panose="020B0604020202020204" pitchFamily="34" charset="0"/>
              </a:rPr>
              <a:t>Consultative feedback from organisations (3):</a:t>
            </a:r>
          </a:p>
          <a:p>
            <a:pPr marL="1028700" lvl="2" indent="-571500" algn="just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Emergency Medicine Society of Ghana (EMSOG)</a:t>
            </a:r>
            <a:endParaRPr lang="en-GB" sz="3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028700" lvl="2" indent="-571500" algn="just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Emergency Medicine Residents: Accra</a:t>
            </a:r>
            <a:endParaRPr lang="en-GB" sz="3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028700" lvl="2" indent="-571500" algn="just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Retired Nurses &amp; Midwives Club</a:t>
            </a:r>
            <a:r>
              <a:rPr lang="en-GB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87930F7-E63C-C430-EB67-F4E058CB1D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4CFCC4-C780-0044-834D-53CFE117375B}" type="slidenum">
              <a:rPr lang="en-US" smtClean="0"/>
              <a:t>26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1025672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C94338F-0BCD-B1AA-474F-022F3C39A7F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2281" y="264160"/>
            <a:ext cx="11527437" cy="6593839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Wingdings" pitchFamily="2" charset="2"/>
              <a:buChar char="§"/>
            </a:pPr>
            <a:r>
              <a:rPr lang="en-GB" sz="3600" b="1" dirty="0">
                <a:latin typeface="Arial" panose="020B0604020202020204" pitchFamily="34" charset="0"/>
                <a:cs typeface="Arial" panose="020B0604020202020204" pitchFamily="34" charset="0"/>
              </a:rPr>
              <a:t>Consultative feedback from 17 individuals:</a:t>
            </a:r>
          </a:p>
          <a:p>
            <a:pPr marL="1028700" lvl="2" indent="-57150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Alberta Amponsah</a:t>
            </a:r>
            <a:endParaRPr lang="en-GB" sz="3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028700" lvl="2" indent="-57150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Anthonia Agbotse</a:t>
            </a:r>
            <a:endParaRPr lang="en-GB" sz="3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028700" lvl="2" indent="-57150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Collins Owusu</a:t>
            </a:r>
            <a:endParaRPr lang="en-GB" sz="3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028700" lvl="2" indent="-57150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Dr. Joseph Apeadido</a:t>
            </a:r>
            <a:endParaRPr lang="en-GB" sz="3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028700" lvl="2" indent="-57150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Dr. Selorm Kwashie</a:t>
            </a:r>
            <a:endParaRPr lang="en-GB" sz="3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028700" lvl="2" indent="-57150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Dr. George Amofah</a:t>
            </a:r>
            <a:endParaRPr lang="en-GB" sz="3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028700" lvl="2" indent="-57150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Elvis Kwadwo Alabili</a:t>
            </a:r>
            <a:endParaRPr lang="en-GB" sz="3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028700" lvl="2" indent="-57150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Emmanuela Asante</a:t>
            </a:r>
            <a:endParaRPr lang="en-GB" sz="3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028700" lvl="2" indent="-57150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Hannah Adjei-Mensah</a:t>
            </a:r>
            <a:endParaRPr lang="en-GB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CD5050D-EFCC-7A20-DF8D-8A263D0360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4CFCC4-C780-0044-834D-53CFE117375B}" type="slidenum">
              <a:rPr lang="en-US" smtClean="0"/>
              <a:t>27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2062399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C94338F-0BCD-B1AA-474F-022F3C39A7F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2281" y="274320"/>
            <a:ext cx="11797259" cy="6583679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Wingdings" pitchFamily="2" charset="2"/>
              <a:buChar char="§"/>
            </a:pPr>
            <a:r>
              <a:rPr lang="en-GB" sz="3600" b="1" dirty="0">
                <a:latin typeface="Arial" panose="020B0604020202020204" pitchFamily="34" charset="0"/>
                <a:cs typeface="Arial" panose="020B0604020202020204" pitchFamily="34" charset="0"/>
              </a:rPr>
              <a:t>Consultative feedback from 17 individuals (cont.)</a:t>
            </a:r>
          </a:p>
          <a:p>
            <a:pPr marL="1028700" lvl="2" indent="-57150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Heike Drechsel-Atta</a:t>
            </a:r>
            <a:endParaRPr lang="en-GB" sz="3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028700" lvl="2" indent="-57150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Jonathan Moagbanja</a:t>
            </a:r>
            <a:endParaRPr lang="en-GB" sz="3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028700" lvl="2" indent="-57150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Kwadzo Gadese</a:t>
            </a:r>
            <a:endParaRPr lang="en-GB" sz="3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028700" lvl="2" indent="-57150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Maame Akuamoah Yeboah</a:t>
            </a:r>
            <a:endParaRPr lang="en-GB" sz="3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028700" lvl="2" indent="-57150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Wissih Kudji</a:t>
            </a:r>
            <a:endParaRPr lang="en-GB" sz="3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028700" lvl="2" indent="-57150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Francis Odei-Ansong</a:t>
            </a:r>
            <a:endParaRPr lang="en-GB" sz="3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028700" lvl="2" indent="-57150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Dr.(Med) Joseph Oliver-Commey</a:t>
            </a:r>
            <a:endParaRPr lang="en-GB" sz="3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028700" lvl="2" indent="-57150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Veronica Addo Donkor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94D989B-A719-99D5-7694-AB0B9EF391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4CFCC4-C780-0044-834D-53CFE117375B}" type="slidenum">
              <a:rPr lang="en-US" smtClean="0"/>
              <a:t>28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136483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8AF993-16C5-1819-DCB0-4D9E6C24E9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003394"/>
            <a:ext cx="10515600" cy="1325563"/>
          </a:xfrm>
        </p:spPr>
        <p:txBody>
          <a:bodyPr/>
          <a:lstStyle/>
          <a:p>
            <a:pPr algn="ctr"/>
            <a:r>
              <a:rPr lang="en-US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POST MORTEM REPORT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DBDF6A8D-9F85-9B5E-6063-B17819DF5F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4CFCC4-C780-0044-834D-53CFE117375B}" type="slidenum">
              <a:rPr lang="en-US" smtClean="0"/>
              <a:t>29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6921620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599942-8F1B-E944-832A-3E9AE553F8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55263"/>
            <a:ext cx="10515600" cy="1325563"/>
          </a:xfrm>
        </p:spPr>
        <p:txBody>
          <a:bodyPr/>
          <a:lstStyle/>
          <a:p>
            <a:pPr algn="ctr"/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Brief background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C94338F-0BCD-B1AA-474F-022F3C39A7F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9843" y="1480826"/>
            <a:ext cx="11737297" cy="5221911"/>
          </a:xfrm>
        </p:spPr>
        <p:txBody>
          <a:bodyPr>
            <a:normAutofit fontScale="77500" lnSpcReduction="20000"/>
          </a:bodyPr>
          <a:lstStyle/>
          <a:p>
            <a:pPr algn="just">
              <a:lnSpc>
                <a:spcPct val="120000"/>
              </a:lnSpc>
              <a:spcBef>
                <a:spcPts val="0"/>
              </a:spcBef>
              <a:spcAft>
                <a:spcPts val="2400"/>
              </a:spcAft>
              <a:buFont typeface="Wingdings" pitchFamily="2" charset="2"/>
              <a:buChar char="§"/>
            </a:pPr>
            <a:r>
              <a:rPr lang="en-US" sz="4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O</a:t>
            </a:r>
            <a:r>
              <a:rPr lang="en-US" sz="4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 6</a:t>
            </a:r>
            <a:r>
              <a:rPr lang="en-US" sz="4000" baseline="30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</a:t>
            </a:r>
            <a:r>
              <a:rPr lang="en-US" sz="4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February, 2026 media publications on untimely death of Charles Amissah who was involved in a motor cycle accident at Circle Overhead Bridge.</a:t>
            </a:r>
          </a:p>
          <a:p>
            <a:pPr algn="just">
              <a:lnSpc>
                <a:spcPct val="120000"/>
              </a:lnSpc>
              <a:spcBef>
                <a:spcPts val="0"/>
              </a:spcBef>
              <a:spcAft>
                <a:spcPts val="2400"/>
              </a:spcAft>
              <a:buFont typeface="Wingdings" pitchFamily="2" charset="2"/>
              <a:buChar char="§"/>
            </a:pPr>
            <a:r>
              <a:rPr lang="en-US" sz="4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Reports of  denial of emergency care to Charles Amissah at Police Hospital, Greater Accra Regional Hospital (GARH) &amp; Korle Bu Teaching Hospital (KBTH).</a:t>
            </a:r>
          </a:p>
          <a:p>
            <a:pPr algn="just">
              <a:lnSpc>
                <a:spcPct val="120000"/>
              </a:lnSpc>
              <a:spcBef>
                <a:spcPts val="0"/>
              </a:spcBef>
              <a:spcAft>
                <a:spcPts val="2400"/>
              </a:spcAft>
              <a:buFont typeface="Wingdings" pitchFamily="2" charset="2"/>
              <a:buChar char="§"/>
            </a:pPr>
            <a:r>
              <a:rPr lang="en-US" sz="4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On 23</a:t>
            </a:r>
            <a:r>
              <a:rPr lang="en-US" sz="4000" baseline="30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rd</a:t>
            </a:r>
            <a:r>
              <a:rPr lang="en-US" sz="4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February, 2026 Hon. Minister for Health, Kwabena Mintah Akandoh (MP), constituted an Investigation Committee to carry out comprehensive inquiry into death of Charles Amissah.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A19747D-DC84-1F96-AF72-6EE3ECE2AF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4CFCC4-C780-0044-834D-53CFE117375B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4920346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C94338F-0BCD-B1AA-474F-022F3C39A7F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9881" y="487681"/>
            <a:ext cx="11591572" cy="6370320"/>
          </a:xfrm>
        </p:spPr>
        <p:txBody>
          <a:bodyPr>
            <a:noAutofit/>
          </a:bodyPr>
          <a:lstStyle/>
          <a:p>
            <a:pPr marL="571500" lvl="1" indent="-571500" algn="just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Wingdings" pitchFamily="2" charset="2"/>
              <a:buChar char="§"/>
            </a:pP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Significant post mortem findings:</a:t>
            </a:r>
            <a:endParaRPr lang="en-GB" sz="4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028700" lvl="2" indent="-571500" algn="just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Deep laceration injury of right upper arm blood vessels &amp; muscles.</a:t>
            </a:r>
            <a:endParaRPr lang="en-GB" sz="3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028700" lvl="2" indent="-571500" algn="just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Comminuted open fracture of right upper humerus.</a:t>
            </a:r>
            <a:endParaRPr lang="en-GB" sz="3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028700" lvl="2" indent="-571500" algn="just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Severe pallor of all internal organs.</a:t>
            </a:r>
            <a:endParaRPr lang="en-GB" sz="3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028700" lvl="2" indent="-571500" algn="just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Shocked kidneys from exsanguination.</a:t>
            </a:r>
            <a:endParaRPr lang="en-GB" sz="3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028700" lvl="2" indent="-571500" algn="just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Cerebral oedema.</a:t>
            </a:r>
            <a:endParaRPr lang="en-GB" sz="3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028700" lvl="2" indent="-571500" algn="just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Mild cardiomegaly.</a:t>
            </a:r>
            <a:endParaRPr lang="en-GB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5F6B3A7-D31C-04CA-0FAF-50E3CBA758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4CFCC4-C780-0044-834D-53CFE117375B}" type="slidenum">
              <a:rPr lang="en-US" smtClean="0"/>
              <a:t>30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8833997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B575EDC7-ECF2-4C1F-4269-578CFA5269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4CFCC4-C780-0044-834D-53CFE117375B}" type="slidenum">
              <a:rPr lang="en-US" smtClean="0"/>
              <a:t>31</a:t>
            </a:fld>
            <a:endParaRPr lang="en-US" dirty="0"/>
          </a:p>
        </p:txBody>
      </p:sp>
      <p:pic>
        <p:nvPicPr>
          <p:cNvPr id="8" name="Content Placeholder 7" descr="A diagram of a medical procedure&#10;&#10;AI-generated content may be incorrect.">
            <a:extLst>
              <a:ext uri="{FF2B5EF4-FFF2-40B4-BE49-F238E27FC236}">
                <a16:creationId xmlns:a16="http://schemas.microsoft.com/office/drawing/2014/main" id="{E0896E60-8F9B-57AD-85F0-6BAD626802D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7632" y="135136"/>
            <a:ext cx="12016832" cy="66125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2350912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8AF993-16C5-1819-DCB0-4D9E6C24E9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003394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US" sz="54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KEY FINDINGS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DBDF6A8D-9F85-9B5E-6063-B17819DF5F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4CFCC4-C780-0044-834D-53CFE117375B}" type="slidenum">
              <a:rPr lang="en-US" smtClean="0"/>
              <a:t>32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96356730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599942-8F1B-E944-832A-3E9AE553F8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9881" y="330926"/>
            <a:ext cx="11797259" cy="793335"/>
          </a:xfrm>
        </p:spPr>
        <p:txBody>
          <a:bodyPr>
            <a:normAutofit fontScale="90000"/>
          </a:bodyPr>
          <a:lstStyle/>
          <a:p>
            <a:pPr algn="ctr"/>
            <a:r>
              <a:rPr lang="en-US" sz="5400" b="1" dirty="0">
                <a:latin typeface="Arial" panose="020B0604020202020204" pitchFamily="34" charset="0"/>
                <a:cs typeface="Arial" panose="020B0604020202020204" pitchFamily="34" charset="0"/>
              </a:rPr>
              <a:t>Key findings – 1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C94338F-0BCD-B1AA-474F-022F3C39A7F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04538" y="1124262"/>
            <a:ext cx="10912840" cy="5733738"/>
          </a:xfrm>
        </p:spPr>
        <p:txBody>
          <a:bodyPr>
            <a:noAutofit/>
          </a:bodyPr>
          <a:lstStyle/>
          <a:p>
            <a:pPr lvl="1" indent="-68580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Wingdings" pitchFamily="2" charset="2"/>
              <a:buChar char="§"/>
            </a:pP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Charles Amissah died of:</a:t>
            </a:r>
          </a:p>
          <a:p>
            <a:pPr lvl="2" indent="-685800" algn="just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Exsanguination (excessive loss of blood) due to right upper arm bone &amp; soft tissue injuries, causing damage to axillary &amp; brachial arteries &amp; veins, following a road traffic accident</a:t>
            </a:r>
            <a:r>
              <a:rPr lang="en-GB" sz="48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D18B252-B466-A828-08F5-FB48163995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4CFCC4-C780-0044-834D-53CFE117375B}" type="slidenum">
              <a:rPr lang="en-US" smtClean="0"/>
              <a:t>33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57672445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599942-8F1B-E944-832A-3E9AE553F8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9881" y="136525"/>
            <a:ext cx="11797259" cy="987736"/>
          </a:xfrm>
        </p:spPr>
        <p:txBody>
          <a:bodyPr>
            <a:normAutofit/>
          </a:bodyPr>
          <a:lstStyle/>
          <a:p>
            <a:pPr algn="ctr"/>
            <a:r>
              <a:rPr lang="en-US" sz="5400" b="1" dirty="0">
                <a:latin typeface="Arial" panose="020B0604020202020204" pitchFamily="34" charset="0"/>
                <a:cs typeface="Arial" panose="020B0604020202020204" pitchFamily="34" charset="0"/>
              </a:rPr>
              <a:t>Key findings – 2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C94338F-0BCD-B1AA-474F-022F3C39A7F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987736"/>
            <a:ext cx="12012119" cy="5870263"/>
          </a:xfrm>
        </p:spPr>
        <p:txBody>
          <a:bodyPr>
            <a:noAutofit/>
          </a:bodyPr>
          <a:lstStyle/>
          <a:p>
            <a:pPr lvl="1" indent="-685800" algn="just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Wingdings" pitchFamily="2" charset="2"/>
              <a:buChar char="§"/>
            </a:pP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Death of Charles Amissah could have been avoided by:</a:t>
            </a:r>
          </a:p>
          <a:p>
            <a:pPr lvl="2" indent="-685800" algn="just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3400" dirty="0">
                <a:latin typeface="Arial" panose="020B0604020202020204" pitchFamily="34" charset="0"/>
                <a:cs typeface="Arial" panose="020B0604020202020204" pitchFamily="34" charset="0"/>
              </a:rPr>
              <a:t>Medical intervention at the Police Hospital, GARH or KBTH.</a:t>
            </a:r>
            <a:endParaRPr lang="en-GB" sz="3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2" indent="-685800" algn="just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3400" dirty="0">
                <a:latin typeface="Arial" panose="020B0604020202020204" pitchFamily="34" charset="0"/>
                <a:cs typeface="Arial" panose="020B0604020202020204" pitchFamily="34" charset="0"/>
              </a:rPr>
              <a:t>Application of compression on the laceration &amp; packing of deeper wound during transportation in ambulance.</a:t>
            </a:r>
          </a:p>
          <a:p>
            <a:pPr lvl="2" indent="-685800" algn="just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3400" dirty="0">
                <a:latin typeface="Arial" panose="020B0604020202020204" pitchFamily="34" charset="0"/>
                <a:cs typeface="Arial" panose="020B0604020202020204" pitchFamily="34" charset="0"/>
              </a:rPr>
              <a:t>Administration of intravenous fluids in ambulance during transportation.</a:t>
            </a:r>
            <a:endParaRPr lang="en-GB" sz="3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2" indent="-685800" algn="just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3400" dirty="0">
                <a:latin typeface="Arial" panose="020B0604020202020204" pitchFamily="34" charset="0"/>
                <a:cs typeface="Arial" panose="020B0604020202020204" pitchFamily="34" charset="0"/>
              </a:rPr>
              <a:t>Administration of intravenous fluids &amp; whole blood at Police Hospital, GARH or KBTH.</a:t>
            </a:r>
            <a:endParaRPr lang="en-GB" sz="3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D18B252-B466-A828-08F5-FB48163995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4CFCC4-C780-0044-834D-53CFE117375B}" type="slidenum">
              <a:rPr lang="en-US" smtClean="0"/>
              <a:t>34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50105219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599942-8F1B-E944-832A-3E9AE553F8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7370" y="397782"/>
            <a:ext cx="11797259" cy="908504"/>
          </a:xfrm>
        </p:spPr>
        <p:txBody>
          <a:bodyPr>
            <a:noAutofit/>
          </a:bodyPr>
          <a:lstStyle/>
          <a:p>
            <a:pPr algn="ctr"/>
            <a:r>
              <a:rPr lang="en-US" sz="5400" b="1" dirty="0">
                <a:latin typeface="Arial" panose="020B0604020202020204" pitchFamily="34" charset="0"/>
                <a:cs typeface="Arial" panose="020B0604020202020204" pitchFamily="34" charset="0"/>
              </a:rPr>
              <a:t>Key findings – 3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C94338F-0BCD-B1AA-474F-022F3C39A7F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1229" y="1565411"/>
            <a:ext cx="12129539" cy="5292589"/>
          </a:xfrm>
        </p:spPr>
        <p:txBody>
          <a:bodyPr>
            <a:noAutofit/>
          </a:bodyPr>
          <a:lstStyle/>
          <a:p>
            <a:pPr marL="571500" lvl="1" indent="-571500" algn="just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Font typeface="Wingdings" pitchFamily="2" charset="2"/>
              <a:buChar char="§"/>
            </a:pPr>
            <a:r>
              <a:rPr lang="en-US" sz="4000" b="1" i="1" dirty="0">
                <a:latin typeface="Arial" panose="020B0604020202020204" pitchFamily="34" charset="0"/>
                <a:cs typeface="Arial" panose="020B0604020202020204" pitchFamily="34" charset="0"/>
              </a:rPr>
              <a:t>Key findings related to the NAS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en-GB" sz="4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685800" lvl="2" algn="just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</a:pP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Lack of documentation of critical vital signs of the patient.</a:t>
            </a:r>
            <a:endParaRPr lang="en-GB" sz="4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685800" lvl="2" algn="just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</a:pP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Lack of formal handing over procedures.</a:t>
            </a:r>
            <a:endParaRPr lang="en-GB" sz="4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685800" lvl="2" algn="just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</a:pP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Lack of proper chain of command interaction.</a:t>
            </a:r>
          </a:p>
          <a:p>
            <a:pPr marL="685800" lvl="2" algn="just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</a:pP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Tube of BP apparatus cuff in ambulance too short for continuous monitoring of the patient’s BP.</a:t>
            </a:r>
          </a:p>
          <a:p>
            <a:pPr marL="800100" lvl="2" indent="-34290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Courier New" panose="02070309020205020404" pitchFamily="49" charset="0"/>
              <a:buChar char="o"/>
            </a:pPr>
            <a:endParaRPr lang="en-GB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FA581AD-CCF1-D126-A910-FD4D20F48A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4CFCC4-C780-0044-834D-53CFE117375B}" type="slidenum">
              <a:rPr lang="en-US" smtClean="0"/>
              <a:t>35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31195669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599942-8F1B-E944-832A-3E9AE553F8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9881" y="0"/>
            <a:ext cx="11797259" cy="1289153"/>
          </a:xfrm>
        </p:spPr>
        <p:txBody>
          <a:bodyPr>
            <a:normAutofit/>
          </a:bodyPr>
          <a:lstStyle/>
          <a:p>
            <a:pPr algn="ctr"/>
            <a:r>
              <a:rPr lang="en-US" sz="5400" b="1" dirty="0">
                <a:latin typeface="Arial" panose="020B0604020202020204" pitchFamily="34" charset="0"/>
                <a:cs typeface="Arial" panose="020B0604020202020204" pitchFamily="34" charset="0"/>
              </a:rPr>
              <a:t>Key findings – 4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C94338F-0BCD-B1AA-474F-022F3C39A7F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82001" y="1396983"/>
            <a:ext cx="11593018" cy="5141929"/>
          </a:xfrm>
        </p:spPr>
        <p:txBody>
          <a:bodyPr>
            <a:noAutofit/>
          </a:bodyPr>
          <a:lstStyle/>
          <a:p>
            <a:pPr marL="571500" lvl="1" indent="-571500" algn="just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Font typeface="Wingdings" pitchFamily="2" charset="2"/>
              <a:buChar char="§"/>
            </a:pPr>
            <a:r>
              <a:rPr lang="en-US" sz="4000" b="1" i="1" dirty="0">
                <a:latin typeface="Arial" panose="020B0604020202020204" pitchFamily="34" charset="0"/>
                <a:cs typeface="Arial" panose="020B0604020202020204" pitchFamily="34" charset="0"/>
              </a:rPr>
              <a:t>Key findings related to the Police Hospital:</a:t>
            </a:r>
            <a:endParaRPr lang="en-GB" sz="4000" b="1" i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685800" lvl="2" algn="just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</a:pP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Ambulance arrived at hospital with the patient alive.</a:t>
            </a:r>
            <a:endParaRPr lang="en-GB" sz="4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685800" lvl="2" algn="just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</a:pP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Hospital failed to triage the patient &amp;  initiate stabilizing interventions.</a:t>
            </a:r>
          </a:p>
          <a:p>
            <a:pPr marL="685800" lvl="2" algn="just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</a:pP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Ambulance moved with the patient out of hospital after about 11 minutes.</a:t>
            </a:r>
            <a:endParaRPr lang="en-GB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FA581AD-CCF1-D126-A910-FD4D20F48A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4CFCC4-C780-0044-834D-53CFE117375B}" type="slidenum">
              <a:rPr lang="en-US" smtClean="0"/>
              <a:t>36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50550272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599942-8F1B-E944-832A-3E9AE553F8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7714" y="487679"/>
            <a:ext cx="11759426" cy="666563"/>
          </a:xfrm>
        </p:spPr>
        <p:txBody>
          <a:bodyPr>
            <a:normAutofit fontScale="90000"/>
          </a:bodyPr>
          <a:lstStyle/>
          <a:p>
            <a:pPr algn="ctr"/>
            <a:r>
              <a:rPr lang="en-US" sz="5400" b="1" dirty="0">
                <a:latin typeface="Arial" panose="020B0604020202020204" pitchFamily="34" charset="0"/>
                <a:cs typeface="Arial" panose="020B0604020202020204" pitchFamily="34" charset="0"/>
              </a:rPr>
              <a:t>Key findings – 5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C94338F-0BCD-B1AA-474F-022F3C39A7F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7714" y="1707137"/>
            <a:ext cx="11759426" cy="5014338"/>
          </a:xfrm>
        </p:spPr>
        <p:txBody>
          <a:bodyPr>
            <a:noAutofit/>
          </a:bodyPr>
          <a:lstStyle/>
          <a:p>
            <a:pPr marL="571500" lvl="1" indent="-571500" algn="just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Wingdings" pitchFamily="2" charset="2"/>
              <a:buChar char="§"/>
            </a:pPr>
            <a:r>
              <a:rPr lang="en-US" sz="4400" b="1" i="1" dirty="0">
                <a:latin typeface="Arial" panose="020B0604020202020204" pitchFamily="34" charset="0"/>
                <a:cs typeface="Arial" panose="020B0604020202020204" pitchFamily="34" charset="0"/>
              </a:rPr>
              <a:t>Key findings related to the GARH:</a:t>
            </a:r>
            <a:endParaRPr lang="en-GB" sz="4400" b="1" i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685800" lvl="2" algn="just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Ambulance arrived at hospital with the patient alive.</a:t>
            </a:r>
            <a:endParaRPr lang="en-GB" sz="4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685800" lvl="2" algn="just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Hospital failed to triage the patient &amp;  initiate stabilizing interventions.</a:t>
            </a:r>
          </a:p>
          <a:p>
            <a:pPr marL="685800" lvl="2" algn="just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Ambulance moved with the patient out of hospital after about 17 minutes.</a:t>
            </a:r>
            <a:endParaRPr lang="en-GB" sz="4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685800" lvl="2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endParaRPr lang="en-GB" sz="4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685800" lvl="2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endParaRPr lang="en-GB" sz="4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800100" lvl="2" indent="-34290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Courier New" panose="02070309020205020404" pitchFamily="49" charset="0"/>
              <a:buChar char="o"/>
            </a:pPr>
            <a:endParaRPr lang="en-GB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FA581AD-CCF1-D126-A910-FD4D20F48A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4CFCC4-C780-0044-834D-53CFE117375B}" type="slidenum">
              <a:rPr lang="en-US" smtClean="0"/>
              <a:t>37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26804791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599942-8F1B-E944-832A-3E9AE553F8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0641" y="0"/>
            <a:ext cx="11750717" cy="771525"/>
          </a:xfrm>
        </p:spPr>
        <p:txBody>
          <a:bodyPr>
            <a:noAutofit/>
          </a:bodyPr>
          <a:lstStyle/>
          <a:p>
            <a:pPr algn="ctr"/>
            <a:r>
              <a:rPr lang="en-US" sz="5400" b="1" dirty="0">
                <a:latin typeface="Arial" panose="020B0604020202020204" pitchFamily="34" charset="0"/>
                <a:cs typeface="Arial" panose="020B0604020202020204" pitchFamily="34" charset="0"/>
              </a:rPr>
              <a:t>Key findings – 6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C94338F-0BCD-B1AA-474F-022F3C39A7F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016559"/>
            <a:ext cx="12192000" cy="5841441"/>
          </a:xfrm>
        </p:spPr>
        <p:txBody>
          <a:bodyPr>
            <a:noAutofit/>
          </a:bodyPr>
          <a:lstStyle/>
          <a:p>
            <a:pPr marL="571500" lvl="1" indent="-57150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Wingdings" pitchFamily="2" charset="2"/>
              <a:buChar char="§"/>
            </a:pPr>
            <a:r>
              <a:rPr lang="en-US" sz="4000" b="1" i="1" dirty="0">
                <a:latin typeface="Arial" panose="020B0604020202020204" pitchFamily="34" charset="0"/>
                <a:cs typeface="Arial" panose="020B0604020202020204" pitchFamily="34" charset="0"/>
              </a:rPr>
              <a:t>Key findings related to the KBTH:</a:t>
            </a:r>
            <a:endParaRPr lang="en-GB" sz="4000" b="1" i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685800" lvl="2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Ambulance arrived at hospital with the patient alive.</a:t>
            </a:r>
            <a:endParaRPr lang="en-GB" sz="4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685800" lvl="2" algn="just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Hospital failed to triage the patient &amp; initiate stabilizing interventions.</a:t>
            </a:r>
            <a:endParaRPr lang="en-GB" sz="4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685800" lvl="2" algn="just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Ambulance crew was redirected by KBTH to UGMC.</a:t>
            </a:r>
            <a:endParaRPr lang="en-GB" sz="4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685800" lvl="2" algn="just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The patient died in the ambulance in about 70 minutes while in hospital.</a:t>
            </a:r>
            <a:endParaRPr lang="en-GB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FA581AD-CCF1-D126-A910-FD4D20F48A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4CFCC4-C780-0044-834D-53CFE117375B}" type="slidenum">
              <a:rPr lang="en-US" smtClean="0"/>
              <a:t>38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74815635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599942-8F1B-E944-832A-3E9AE553F8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9881" y="287383"/>
            <a:ext cx="11797259" cy="791908"/>
          </a:xfrm>
        </p:spPr>
        <p:txBody>
          <a:bodyPr>
            <a:normAutofit fontScale="90000"/>
          </a:bodyPr>
          <a:lstStyle/>
          <a:p>
            <a:pPr algn="ctr"/>
            <a:r>
              <a:rPr lang="en-US" sz="5400" b="1" dirty="0">
                <a:latin typeface="Arial" panose="020B0604020202020204" pitchFamily="34" charset="0"/>
                <a:cs typeface="Arial" panose="020B0604020202020204" pitchFamily="34" charset="0"/>
              </a:rPr>
              <a:t>Key findings – 7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C94338F-0BCD-B1AA-474F-022F3C39A7F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2281" y="1447800"/>
            <a:ext cx="11383469" cy="5410198"/>
          </a:xfrm>
        </p:spPr>
        <p:txBody>
          <a:bodyPr>
            <a:noAutofit/>
          </a:bodyPr>
          <a:lstStyle/>
          <a:p>
            <a:pPr marL="571500" lvl="1" indent="-571500" algn="just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Font typeface="Wingdings" pitchFamily="2" charset="2"/>
              <a:buChar char="§"/>
            </a:pPr>
            <a:r>
              <a:rPr lang="en-US" sz="4400" b="1" i="1" dirty="0">
                <a:latin typeface="Arial" panose="020B0604020202020204" pitchFamily="34" charset="0"/>
                <a:cs typeface="Arial" panose="020B0604020202020204" pitchFamily="34" charset="0"/>
              </a:rPr>
              <a:t>Key findings in respect of the ambulance crew:</a:t>
            </a:r>
            <a:endParaRPr lang="en-GB" sz="4400" b="1" i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685800" lvl="2" algn="just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</a:pP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Inconsistency in the taking &amp; reporting of vital signs of the patient.</a:t>
            </a:r>
          </a:p>
          <a:p>
            <a:pPr marL="685800" lvl="2" algn="just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</a:pP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Lack of basic life support (BLS), advanced cardiac life support (ACLS) &amp; advanced trauma life support (ATLS) skills.</a:t>
            </a:r>
          </a:p>
          <a:p>
            <a:pPr marL="685800" lvl="2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endParaRPr lang="en-GB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FA581AD-CCF1-D126-A910-FD4D20F48A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4CFCC4-C780-0044-834D-53CFE117375B}" type="slidenum">
              <a:rPr lang="en-US" smtClean="0"/>
              <a:t>39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3617852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F1C436-AD12-DC30-EAD8-D1E95AC551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4400" b="1" dirty="0">
                <a:latin typeface="Arial" panose="020B0604020202020204" pitchFamily="34" charset="0"/>
                <a:cs typeface="Arial" panose="020B0604020202020204" pitchFamily="34" charset="0"/>
              </a:rPr>
              <a:t>Motor cycle of Charles Amissah</a:t>
            </a:r>
            <a:endParaRPr lang="en-US" dirty="0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8BB12218-0A20-0D3B-E8B9-1B65669718E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647405" y="1690689"/>
            <a:ext cx="6827521" cy="4318225"/>
          </a:xfrm>
          <a:prstGeom prst="rect">
            <a:avLst/>
          </a:prstGeom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F8356B1C-0846-D602-B1A5-1CFE9C4FA4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4CFCC4-C780-0044-834D-53CFE117375B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10814206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599942-8F1B-E944-832A-3E9AE553F8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9313" y="833211"/>
            <a:ext cx="11797259" cy="1021715"/>
          </a:xfrm>
        </p:spPr>
        <p:txBody>
          <a:bodyPr>
            <a:normAutofit/>
          </a:bodyPr>
          <a:lstStyle/>
          <a:p>
            <a:pPr algn="ctr"/>
            <a:r>
              <a:rPr lang="en-US" sz="5400" b="1" dirty="0">
                <a:latin typeface="Arial" panose="020B0604020202020204" pitchFamily="34" charset="0"/>
                <a:cs typeface="Arial" panose="020B0604020202020204" pitchFamily="34" charset="0"/>
              </a:rPr>
              <a:t>Key findings – 8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C94338F-0BCD-B1AA-474F-022F3C39A7F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1257" y="1854926"/>
            <a:ext cx="11733372" cy="4866549"/>
          </a:xfrm>
        </p:spPr>
        <p:txBody>
          <a:bodyPr>
            <a:noAutofit/>
          </a:bodyPr>
          <a:lstStyle/>
          <a:p>
            <a:pPr marL="571500" lvl="1" indent="-57150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Wingdings" pitchFamily="2" charset="2"/>
              <a:buChar char="§"/>
            </a:pPr>
            <a:r>
              <a:rPr lang="en-US" sz="4000" b="1" i="1" dirty="0">
                <a:latin typeface="Arial" panose="020B0604020202020204" pitchFamily="34" charset="0"/>
                <a:cs typeface="Arial" panose="020B0604020202020204" pitchFamily="34" charset="0"/>
              </a:rPr>
              <a:t>Key findings in respect of professionals (1):</a:t>
            </a:r>
            <a:endParaRPr lang="en-GB" sz="4000" b="1" i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685800" lvl="2" algn="just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Dr.(Med) Anne-Marie Kudowor failed to exercise ethical &amp; professional judgment prudently by not attending to Charles Amissah in a life-threatening condition at Police Hospital, leading to his death later from severe loss of blood; &amp; was untruthful to the Committee.</a:t>
            </a:r>
            <a:endParaRPr lang="en-GB" sz="4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685800" lvl="2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endParaRPr lang="en-GB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FA581AD-CCF1-D126-A910-FD4D20F48A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4CFCC4-C780-0044-834D-53CFE117375B}" type="slidenum">
              <a:rPr lang="en-US" smtClean="0"/>
              <a:t>40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70573174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599942-8F1B-E944-832A-3E9AE553F8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1257" y="531223"/>
            <a:ext cx="11715883" cy="832882"/>
          </a:xfrm>
        </p:spPr>
        <p:txBody>
          <a:bodyPr>
            <a:normAutofit/>
          </a:bodyPr>
          <a:lstStyle/>
          <a:p>
            <a:pPr algn="ctr"/>
            <a:r>
              <a:rPr lang="en-US" sz="5400" b="1" dirty="0">
                <a:latin typeface="Arial" panose="020B0604020202020204" pitchFamily="34" charset="0"/>
                <a:cs typeface="Arial" panose="020B0604020202020204" pitchFamily="34" charset="0"/>
              </a:rPr>
              <a:t>Key findings – 9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C94338F-0BCD-B1AA-474F-022F3C39A7F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7370" y="1523635"/>
            <a:ext cx="11797259" cy="4832715"/>
          </a:xfrm>
        </p:spPr>
        <p:txBody>
          <a:bodyPr>
            <a:noAutofit/>
          </a:bodyPr>
          <a:lstStyle/>
          <a:p>
            <a:pPr marL="571500" lvl="1" indent="-57150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Wingdings" pitchFamily="2" charset="2"/>
              <a:buChar char="§"/>
            </a:pPr>
            <a:r>
              <a:rPr lang="en-US" sz="4400" b="1" i="1" dirty="0">
                <a:latin typeface="Arial" panose="020B0604020202020204" pitchFamily="34" charset="0"/>
                <a:cs typeface="Arial" panose="020B0604020202020204" pitchFamily="34" charset="0"/>
              </a:rPr>
              <a:t>Key findings in respect of professionals (2):</a:t>
            </a:r>
            <a:endParaRPr lang="en-GB" sz="4400" b="1" i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685800" lvl="2" algn="just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4200" dirty="0">
                <a:latin typeface="Arial" panose="020B0604020202020204" pitchFamily="34" charset="0"/>
                <a:cs typeface="Arial" panose="020B0604020202020204" pitchFamily="34" charset="0"/>
              </a:rPr>
              <a:t>Dr.(Med) Nina Naomi Eyram Adotevi failed to exercise ethical &amp; professional judgment prudently by not attending to Charles Amissah in a life-threatening condition at GARH, leading to his death later from severe loss of blood. </a:t>
            </a:r>
            <a:endParaRPr lang="en-GB" sz="4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685800" lvl="2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endParaRPr lang="en-GB" sz="4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685800" lvl="2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endParaRPr lang="en-GB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FA581AD-CCF1-D126-A910-FD4D20F48A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4CFCC4-C780-0044-834D-53CFE117375B}" type="slidenum">
              <a:rPr lang="en-US" smtClean="0"/>
              <a:t>41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27959100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599942-8F1B-E944-832A-3E9AE553F8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4469" y="461553"/>
            <a:ext cx="11602671" cy="902551"/>
          </a:xfrm>
        </p:spPr>
        <p:txBody>
          <a:bodyPr>
            <a:normAutofit/>
          </a:bodyPr>
          <a:lstStyle/>
          <a:p>
            <a:pPr algn="ctr"/>
            <a:r>
              <a:rPr lang="en-US" sz="5400" b="1" dirty="0">
                <a:latin typeface="Arial" panose="020B0604020202020204" pitchFamily="34" charset="0"/>
                <a:cs typeface="Arial" panose="020B0604020202020204" pitchFamily="34" charset="0"/>
              </a:rPr>
              <a:t>Key findings – 10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C94338F-0BCD-B1AA-474F-022F3C39A7F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7370" y="1523635"/>
            <a:ext cx="11797259" cy="4292965"/>
          </a:xfrm>
        </p:spPr>
        <p:txBody>
          <a:bodyPr>
            <a:noAutofit/>
          </a:bodyPr>
          <a:lstStyle/>
          <a:p>
            <a:pPr marL="571500" lvl="1" indent="-57150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Wingdings" pitchFamily="2" charset="2"/>
              <a:buChar char="§"/>
            </a:pPr>
            <a:r>
              <a:rPr lang="en-US" sz="4400" b="1" i="1" dirty="0">
                <a:latin typeface="Arial" panose="020B0604020202020204" pitchFamily="34" charset="0"/>
                <a:cs typeface="Arial" panose="020B0604020202020204" pitchFamily="34" charset="0"/>
              </a:rPr>
              <a:t>Key findings in respect of professionals (3):</a:t>
            </a:r>
            <a:endParaRPr lang="en-GB" sz="4400" b="1" i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685800" lvl="2" algn="just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4200" dirty="0">
                <a:latin typeface="Arial" panose="020B0604020202020204" pitchFamily="34" charset="0"/>
                <a:cs typeface="Arial" panose="020B0604020202020204" pitchFamily="34" charset="0"/>
              </a:rPr>
              <a:t>Dr.(Med) Ida Druant failed to exercise ethical &amp; professional judgment prudently by not attending to Charles Amissah in a life-threatening condition at KBTH, leading to his death later from severe loss of blood. </a:t>
            </a:r>
            <a:endParaRPr lang="en-GB" sz="4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685800" lvl="2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endParaRPr lang="en-GB" sz="4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685800" lvl="2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endParaRPr lang="en-GB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FA581AD-CCF1-D126-A910-FD4D20F48A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4CFCC4-C780-0044-834D-53CFE117375B}" type="slidenum">
              <a:rPr lang="en-US" smtClean="0"/>
              <a:t>42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12786565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599942-8F1B-E944-832A-3E9AE553F8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9881" y="136525"/>
            <a:ext cx="11797259" cy="1227580"/>
          </a:xfrm>
        </p:spPr>
        <p:txBody>
          <a:bodyPr>
            <a:normAutofit/>
          </a:bodyPr>
          <a:lstStyle/>
          <a:p>
            <a:pPr algn="ctr"/>
            <a:r>
              <a:rPr lang="en-US" sz="5400" b="1" dirty="0">
                <a:latin typeface="Arial" panose="020B0604020202020204" pitchFamily="34" charset="0"/>
                <a:cs typeface="Arial" panose="020B0604020202020204" pitchFamily="34" charset="0"/>
              </a:rPr>
              <a:t>Key findings – 11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C94338F-0BCD-B1AA-474F-022F3C39A7F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9881" y="1523635"/>
            <a:ext cx="11493008" cy="4470765"/>
          </a:xfrm>
        </p:spPr>
        <p:txBody>
          <a:bodyPr>
            <a:noAutofit/>
          </a:bodyPr>
          <a:lstStyle/>
          <a:p>
            <a:pPr marL="571500" lvl="1" indent="-57150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Wingdings" pitchFamily="2" charset="2"/>
              <a:buChar char="§"/>
            </a:pPr>
            <a:r>
              <a:rPr lang="en-US" sz="4400" b="1" i="1" dirty="0">
                <a:latin typeface="Arial" panose="020B0604020202020204" pitchFamily="34" charset="0"/>
                <a:cs typeface="Arial" panose="020B0604020202020204" pitchFamily="34" charset="0"/>
              </a:rPr>
              <a:t>Key findings in respect of professionals (4):</a:t>
            </a:r>
            <a:endParaRPr lang="en-GB" sz="4400" b="1" i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685800" lvl="2" algn="just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4200" dirty="0">
                <a:latin typeface="Arial" panose="020B0604020202020204" pitchFamily="34" charset="0"/>
                <a:cs typeface="Arial" panose="020B0604020202020204" pitchFamily="34" charset="0"/>
              </a:rPr>
              <a:t>Dr.(Med) Genevieve Adjar failed to exercise ethical &amp; professional judgment prudently by not attending to Charles Amissah in a life-threatening condition at KBTH, leading to his death later from severe loss of blood. </a:t>
            </a:r>
            <a:endParaRPr lang="en-GB" sz="4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685800" lvl="2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endParaRPr lang="en-GB" sz="4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685800" lvl="2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endParaRPr lang="en-GB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FA581AD-CCF1-D126-A910-FD4D20F48A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4CFCC4-C780-0044-834D-53CFE117375B}" type="slidenum">
              <a:rPr lang="en-US" smtClean="0"/>
              <a:t>43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23293976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599942-8F1B-E944-832A-3E9AE553F8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9881" y="136525"/>
            <a:ext cx="11797259" cy="1227580"/>
          </a:xfrm>
        </p:spPr>
        <p:txBody>
          <a:bodyPr>
            <a:normAutofit/>
          </a:bodyPr>
          <a:lstStyle/>
          <a:p>
            <a:pPr algn="ctr"/>
            <a:r>
              <a:rPr lang="en-US" sz="5400" b="1" dirty="0">
                <a:latin typeface="Arial" panose="020B0604020202020204" pitchFamily="34" charset="0"/>
                <a:cs typeface="Arial" panose="020B0604020202020204" pitchFamily="34" charset="0"/>
              </a:rPr>
              <a:t>Key findings – 12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C94338F-0BCD-B1AA-474F-022F3C39A7F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4695" y="1499015"/>
            <a:ext cx="11512445" cy="4393785"/>
          </a:xfrm>
        </p:spPr>
        <p:txBody>
          <a:bodyPr>
            <a:noAutofit/>
          </a:bodyPr>
          <a:lstStyle/>
          <a:p>
            <a:pPr marL="571500" lvl="1" indent="-57150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Wingdings" pitchFamily="2" charset="2"/>
              <a:buChar char="§"/>
            </a:pPr>
            <a:r>
              <a:rPr lang="en-US" sz="4400" b="1" i="1" dirty="0">
                <a:latin typeface="Arial" panose="020B0604020202020204" pitchFamily="34" charset="0"/>
                <a:cs typeface="Arial" panose="020B0604020202020204" pitchFamily="34" charset="0"/>
              </a:rPr>
              <a:t>Key findings in respect of professionals (5):</a:t>
            </a:r>
            <a:endParaRPr lang="en-GB" sz="4400" b="1" i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685800" lvl="2" algn="just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4200" dirty="0">
                <a:latin typeface="Arial" panose="020B0604020202020204" pitchFamily="34" charset="0"/>
                <a:cs typeface="Arial" panose="020B0604020202020204" pitchFamily="34" charset="0"/>
              </a:rPr>
              <a:t>Miss Akosua B. Turkson failed to exercise ethical &amp; professional judgment prudently by not attending to Charles Amissah in a life-threatening condition at GARH, leading to his death later from severe loss of blood.</a:t>
            </a:r>
            <a:r>
              <a:rPr lang="en-GB" sz="4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685800" lvl="2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endParaRPr lang="en-GB" sz="4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685800" lvl="2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endParaRPr lang="en-GB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FA581AD-CCF1-D126-A910-FD4D20F48A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4CFCC4-C780-0044-834D-53CFE117375B}" type="slidenum">
              <a:rPr lang="en-US" smtClean="0"/>
              <a:t>44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91116835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599942-8F1B-E944-832A-3E9AE553F8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9881" y="136525"/>
            <a:ext cx="11797259" cy="1227580"/>
          </a:xfrm>
        </p:spPr>
        <p:txBody>
          <a:bodyPr>
            <a:normAutofit/>
          </a:bodyPr>
          <a:lstStyle/>
          <a:p>
            <a:pPr algn="ctr"/>
            <a:r>
              <a:rPr lang="en-US" sz="5400" b="1" dirty="0">
                <a:latin typeface="Arial" panose="020B0604020202020204" pitchFamily="34" charset="0"/>
                <a:cs typeface="Arial" panose="020B0604020202020204" pitchFamily="34" charset="0"/>
              </a:rPr>
              <a:t>Key findings – 13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C94338F-0BCD-B1AA-474F-022F3C39A7F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4695" y="1905000"/>
            <a:ext cx="11512445" cy="4451350"/>
          </a:xfrm>
        </p:spPr>
        <p:txBody>
          <a:bodyPr>
            <a:noAutofit/>
          </a:bodyPr>
          <a:lstStyle/>
          <a:p>
            <a:pPr marL="571500" lvl="1" indent="-57150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Wingdings" pitchFamily="2" charset="2"/>
              <a:buChar char="§"/>
            </a:pPr>
            <a:r>
              <a:rPr lang="en-US" sz="4400" b="1" i="1" dirty="0">
                <a:latin typeface="Arial" panose="020B0604020202020204" pitchFamily="34" charset="0"/>
                <a:cs typeface="Arial" panose="020B0604020202020204" pitchFamily="34" charset="0"/>
              </a:rPr>
              <a:t>Key findings in respect of professionals (6):</a:t>
            </a:r>
            <a:endParaRPr lang="en-GB" sz="4400" b="1" i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685800" lvl="2" algn="just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4200" dirty="0">
                <a:latin typeface="Arial" panose="020B0604020202020204" pitchFamily="34" charset="0"/>
                <a:cs typeface="Arial" panose="020B0604020202020204" pitchFamily="34" charset="0"/>
              </a:rPr>
              <a:t>Miss Joy Daisy Nelson failed to exercise ethical &amp; professional judgment prudently by not attending to Charles Amissah in a life-threatening condition at KBTH, leading to his death later from severe loss of blood.</a:t>
            </a:r>
            <a:r>
              <a:rPr lang="en-GB" sz="4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685800" lvl="2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endParaRPr lang="en-GB" sz="4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685800" lvl="2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endParaRPr lang="en-GB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FA581AD-CCF1-D126-A910-FD4D20F48A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4CFCC4-C780-0044-834D-53CFE117375B}" type="slidenum">
              <a:rPr lang="en-US" smtClean="0"/>
              <a:t>45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04062191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599942-8F1B-E944-832A-3E9AE553F8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9881" y="136525"/>
            <a:ext cx="11797259" cy="1227580"/>
          </a:xfrm>
        </p:spPr>
        <p:txBody>
          <a:bodyPr>
            <a:normAutofit/>
          </a:bodyPr>
          <a:lstStyle/>
          <a:p>
            <a:pPr algn="ctr"/>
            <a:r>
              <a:rPr lang="en-US" sz="5400" b="1" dirty="0">
                <a:latin typeface="Arial" panose="020B0604020202020204" pitchFamily="34" charset="0"/>
                <a:cs typeface="Arial" panose="020B0604020202020204" pitchFamily="34" charset="0"/>
              </a:rPr>
              <a:t>Key findings – 14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C94338F-0BCD-B1AA-474F-022F3C39A7F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14961" y="1499015"/>
            <a:ext cx="11662180" cy="5222459"/>
          </a:xfrm>
        </p:spPr>
        <p:txBody>
          <a:bodyPr>
            <a:noAutofit/>
          </a:bodyPr>
          <a:lstStyle/>
          <a:p>
            <a:pPr marL="571500" lvl="1" indent="-57150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Wingdings" pitchFamily="2" charset="2"/>
              <a:buChar char="§"/>
            </a:pPr>
            <a:r>
              <a:rPr lang="en-US" sz="4400" b="1" i="1" dirty="0">
                <a:latin typeface="Arial" panose="020B0604020202020204" pitchFamily="34" charset="0"/>
                <a:cs typeface="Arial" panose="020B0604020202020204" pitchFamily="34" charset="0"/>
              </a:rPr>
              <a:t>Key findings in respect of professionals (7):</a:t>
            </a:r>
            <a:endParaRPr lang="en-GB" sz="4400" b="1" i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685800" lvl="2" algn="just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4200" dirty="0">
                <a:latin typeface="Arial" panose="020B0604020202020204" pitchFamily="34" charset="0"/>
                <a:cs typeface="Arial" panose="020B0604020202020204" pitchFamily="34" charset="0"/>
              </a:rPr>
              <a:t>Miss Salamatu Alhassan Aidoo failed to exercise ethical &amp; professional judgment prudently by not attending to Charles Amissah in a life-threatening condition at KBTH, leading to his death later from severe loss of blood.</a:t>
            </a:r>
            <a:r>
              <a:rPr lang="en-GB" sz="4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685800" lvl="2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endParaRPr lang="en-GB" sz="4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685800" lvl="2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endParaRPr lang="en-GB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FA581AD-CCF1-D126-A910-FD4D20F48A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4CFCC4-C780-0044-834D-53CFE117375B}" type="slidenum">
              <a:rPr lang="en-US" smtClean="0"/>
              <a:t>46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17107955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8AF993-16C5-1819-DCB0-4D9E6C24E9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003394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US" sz="54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CONCLUSION</a:t>
            </a:r>
            <a:r>
              <a:rPr lang="en-US" sz="5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DBDF6A8D-9F85-9B5E-6063-B17819DF5F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4CFCC4-C780-0044-834D-53CFE117375B}" type="slidenum">
              <a:rPr lang="en-US" smtClean="0"/>
              <a:t>47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6845686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599942-8F1B-E944-832A-3E9AE553F8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9881" y="136525"/>
            <a:ext cx="11797259" cy="1227580"/>
          </a:xfrm>
        </p:spPr>
        <p:txBody>
          <a:bodyPr>
            <a:normAutofit/>
          </a:bodyPr>
          <a:lstStyle/>
          <a:p>
            <a:pPr algn="ctr"/>
            <a:r>
              <a:rPr lang="en-US" sz="5400" b="1" dirty="0">
                <a:latin typeface="Arial" panose="020B0604020202020204" pitchFamily="34" charset="0"/>
                <a:cs typeface="Arial" panose="020B0604020202020204" pitchFamily="34" charset="0"/>
              </a:rPr>
              <a:t>Conclusion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C94338F-0BCD-B1AA-474F-022F3C39A7F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4999" y="1600201"/>
            <a:ext cx="10922001" cy="5121274"/>
          </a:xfrm>
        </p:spPr>
        <p:txBody>
          <a:bodyPr>
            <a:noAutofit/>
          </a:bodyPr>
          <a:lstStyle/>
          <a:p>
            <a:pPr marL="571500" lvl="1" indent="-571500" algn="just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Wingdings" pitchFamily="2" charset="2"/>
              <a:buChar char="§"/>
            </a:pPr>
            <a:r>
              <a:rPr lang="en-US" sz="5400" dirty="0">
                <a:latin typeface="Arial" panose="020B0604020202020204" pitchFamily="34" charset="0"/>
                <a:cs typeface="Arial" panose="020B0604020202020204" pitchFamily="34" charset="0"/>
              </a:rPr>
              <a:t>The medical staff on duty at the Police hospital, GARH &amp; KBTH failed to attend to Charles Amissah when he was in a life-threatening condition, and this led to his avoidable death.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FA581AD-CCF1-D126-A910-FD4D20F48A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4CFCC4-C780-0044-834D-53CFE117375B}" type="slidenum">
              <a:rPr lang="en-US" smtClean="0"/>
              <a:t>48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6298740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8AF993-16C5-1819-DCB0-4D9E6C24E9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003394"/>
            <a:ext cx="10515600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en-US" sz="54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SPECIFIC RECOMMENDATIONS</a:t>
            </a:r>
            <a:r>
              <a:rPr lang="en-US" sz="5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DBDF6A8D-9F85-9B5E-6063-B17819DF5F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4CFCC4-C780-0044-834D-53CFE117375B}" type="slidenum">
              <a:rPr lang="en-US" smtClean="0"/>
              <a:t>49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8020256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AA9756-7CBC-2B41-4956-FA4786BAD4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4400" b="1" dirty="0">
                <a:latin typeface="Arial" panose="020B0604020202020204" pitchFamily="34" charset="0"/>
                <a:cs typeface="Arial" panose="020B0604020202020204" pitchFamily="34" charset="0"/>
              </a:rPr>
              <a:t>Charles Amissah</a:t>
            </a:r>
            <a:endParaRPr lang="en-US" dirty="0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890749CF-0474-189F-8251-22E8BF31A56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454331" y="1529256"/>
            <a:ext cx="8821784" cy="5328744"/>
          </a:xfrm>
          <a:prstGeom prst="rect">
            <a:avLst/>
          </a:prstGeom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6128B56-3B16-ABFE-DD3C-68D3D42CF3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4CFCC4-C780-0044-834D-53CFE117375B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31964502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599942-8F1B-E944-832A-3E9AE553F8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9881" y="539930"/>
            <a:ext cx="11797259" cy="1166949"/>
          </a:xfrm>
        </p:spPr>
        <p:txBody>
          <a:bodyPr>
            <a:normAutofit/>
          </a:bodyPr>
          <a:lstStyle/>
          <a:p>
            <a:pPr algn="ctr"/>
            <a:r>
              <a:rPr lang="en-US" sz="5400" b="1" dirty="0">
                <a:latin typeface="Arial" panose="020B0604020202020204" pitchFamily="34" charset="0"/>
                <a:cs typeface="Arial" panose="020B0604020202020204" pitchFamily="34" charset="0"/>
              </a:rPr>
              <a:t>Specific recommendation – 1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C94338F-0BCD-B1AA-474F-022F3C39A7F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7829" y="1809385"/>
            <a:ext cx="10901362" cy="4912089"/>
          </a:xfrm>
        </p:spPr>
        <p:txBody>
          <a:bodyPr>
            <a:noAutofit/>
          </a:bodyPr>
          <a:lstStyle/>
          <a:p>
            <a:pPr marL="571500" lvl="1" indent="-571500" algn="just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Wingdings" pitchFamily="2" charset="2"/>
              <a:buChar char="§"/>
            </a:pP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Dr.(Med) Anne-Marie Kudowor should be referred to Police Hospital &amp; MDC for disciplinary action against her for breach of professional duty to Charles Amissah; &amp; for being untruthful to the Committee.</a:t>
            </a:r>
            <a:endParaRPr lang="en-GB" sz="4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FA581AD-CCF1-D126-A910-FD4D20F48A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4CFCC4-C780-0044-834D-53CFE117375B}" type="slidenum">
              <a:rPr lang="en-US" smtClean="0"/>
              <a:t>50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98369065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599942-8F1B-E944-832A-3E9AE553F8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9881" y="136525"/>
            <a:ext cx="11797259" cy="1227580"/>
          </a:xfrm>
        </p:spPr>
        <p:txBody>
          <a:bodyPr>
            <a:normAutofit/>
          </a:bodyPr>
          <a:lstStyle/>
          <a:p>
            <a:pPr algn="ctr"/>
            <a:r>
              <a:rPr lang="en-US" sz="5400" b="1" dirty="0">
                <a:latin typeface="Arial" panose="020B0604020202020204" pitchFamily="34" charset="0"/>
                <a:cs typeface="Arial" panose="020B0604020202020204" pitchFamily="34" charset="0"/>
              </a:rPr>
              <a:t>Specific recommendation – 2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C94338F-0BCD-B1AA-474F-022F3C39A7F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523635"/>
            <a:ext cx="10515601" cy="4832715"/>
          </a:xfrm>
        </p:spPr>
        <p:txBody>
          <a:bodyPr>
            <a:noAutofit/>
          </a:bodyPr>
          <a:lstStyle/>
          <a:p>
            <a:pPr marL="571500" lvl="1" indent="-571500" algn="just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Wingdings" pitchFamily="2" charset="2"/>
              <a:buChar char="§"/>
            </a:pP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Dr.(Med) Nina Naomi Eyram Adotevi should be referred to GARH &amp; MDC for disciplinary action against her for breach of professional duty to Charles Amissah. </a:t>
            </a:r>
            <a:endParaRPr lang="en-GB" sz="4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71500" lvl="1" indent="-57150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Wingdings" pitchFamily="2" charset="2"/>
              <a:buChar char="§"/>
            </a:pPr>
            <a:endParaRPr lang="en-GB" sz="4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685800" lvl="2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endParaRPr lang="en-GB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FA581AD-CCF1-D126-A910-FD4D20F48A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4CFCC4-C780-0044-834D-53CFE117375B}" type="slidenum">
              <a:rPr lang="en-US" smtClean="0"/>
              <a:t>51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172085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599942-8F1B-E944-832A-3E9AE553F8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9881" y="136525"/>
            <a:ext cx="11797259" cy="1227580"/>
          </a:xfrm>
        </p:spPr>
        <p:txBody>
          <a:bodyPr>
            <a:normAutofit/>
          </a:bodyPr>
          <a:lstStyle/>
          <a:p>
            <a:pPr algn="ctr"/>
            <a:r>
              <a:rPr lang="en-US" sz="5400" b="1" dirty="0">
                <a:latin typeface="Arial" panose="020B0604020202020204" pitchFamily="34" charset="0"/>
                <a:cs typeface="Arial" panose="020B0604020202020204" pitchFamily="34" charset="0"/>
              </a:rPr>
              <a:t>Specific recommendation – 3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C94338F-0BCD-B1AA-474F-022F3C39A7F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698052"/>
            <a:ext cx="10515601" cy="4324350"/>
          </a:xfrm>
        </p:spPr>
        <p:txBody>
          <a:bodyPr>
            <a:noAutofit/>
          </a:bodyPr>
          <a:lstStyle/>
          <a:p>
            <a:pPr marL="571500" lvl="1" indent="-571500" algn="just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Wingdings" pitchFamily="2" charset="2"/>
              <a:buChar char="§"/>
            </a:pP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Dr.(Med) Ida Druant should be referred to KBTH &amp; MDC for disciplinary action against her for breach of professional duty to Charles Amissah. </a:t>
            </a:r>
            <a:endParaRPr lang="en-GB" sz="4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71500" lvl="1" indent="-57150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Wingdings" pitchFamily="2" charset="2"/>
              <a:buChar char="§"/>
            </a:pPr>
            <a:endParaRPr lang="en-GB" sz="4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685800" lvl="2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endParaRPr lang="en-GB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FA581AD-CCF1-D126-A910-FD4D20F48A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4CFCC4-C780-0044-834D-53CFE117375B}" type="slidenum">
              <a:rPr lang="en-US" smtClean="0"/>
              <a:t>52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06239570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599942-8F1B-E944-832A-3E9AE553F8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9881" y="136525"/>
            <a:ext cx="11797259" cy="1227580"/>
          </a:xfrm>
        </p:spPr>
        <p:txBody>
          <a:bodyPr>
            <a:normAutofit/>
          </a:bodyPr>
          <a:lstStyle/>
          <a:p>
            <a:pPr algn="ctr"/>
            <a:r>
              <a:rPr lang="en-US" sz="5400" b="1" dirty="0">
                <a:latin typeface="Arial" panose="020B0604020202020204" pitchFamily="34" charset="0"/>
                <a:cs typeface="Arial" panose="020B0604020202020204" pitchFamily="34" charset="0"/>
              </a:rPr>
              <a:t>Specific recommendation – 4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C94338F-0BCD-B1AA-474F-022F3C39A7F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700213"/>
            <a:ext cx="10515601" cy="4656137"/>
          </a:xfrm>
        </p:spPr>
        <p:txBody>
          <a:bodyPr>
            <a:noAutofit/>
          </a:bodyPr>
          <a:lstStyle/>
          <a:p>
            <a:pPr marL="571500" lvl="1" indent="-571500" algn="just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Wingdings" pitchFamily="2" charset="2"/>
              <a:buChar char="§"/>
            </a:pP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Dr.(Med) Genevieve Adjar should be referred to KBTH &amp; MDC for disciplinary action against her for breach of professional duty to Charles Amissah. </a:t>
            </a:r>
            <a:endParaRPr lang="en-GB" sz="4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71500" lvl="1" indent="-57150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Wingdings" pitchFamily="2" charset="2"/>
              <a:buChar char="§"/>
            </a:pPr>
            <a:endParaRPr lang="en-GB" sz="4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685800" lvl="2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endParaRPr lang="en-GB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FA581AD-CCF1-D126-A910-FD4D20F48A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4CFCC4-C780-0044-834D-53CFE117375B}" type="slidenum">
              <a:rPr lang="en-US" smtClean="0"/>
              <a:t>53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49123358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599942-8F1B-E944-832A-3E9AE553F8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9881" y="136525"/>
            <a:ext cx="11797259" cy="1227580"/>
          </a:xfrm>
        </p:spPr>
        <p:txBody>
          <a:bodyPr>
            <a:normAutofit/>
          </a:bodyPr>
          <a:lstStyle/>
          <a:p>
            <a:pPr algn="ctr"/>
            <a:r>
              <a:rPr lang="en-US" sz="5400" b="1" dirty="0">
                <a:latin typeface="Arial" panose="020B0604020202020204" pitchFamily="34" charset="0"/>
                <a:cs typeface="Arial" panose="020B0604020202020204" pitchFamily="34" charset="0"/>
              </a:rPr>
              <a:t>Specific recommendation – 5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C94338F-0BCD-B1AA-474F-022F3C39A7F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700213"/>
            <a:ext cx="10515601" cy="4656137"/>
          </a:xfrm>
        </p:spPr>
        <p:txBody>
          <a:bodyPr>
            <a:noAutofit/>
          </a:bodyPr>
          <a:lstStyle/>
          <a:p>
            <a:pPr marL="571500" lvl="1" indent="-571500" algn="just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Wingdings" pitchFamily="2" charset="2"/>
              <a:buChar char="§"/>
            </a:pP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Miss Akosua B. Turkson should be referred to GARH &amp; NMC for disciplinary action against her for breach of professional duty to Charles Amissah. </a:t>
            </a:r>
            <a:endParaRPr lang="en-GB" sz="4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71500" lvl="1" indent="-57150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Wingdings" pitchFamily="2" charset="2"/>
              <a:buChar char="§"/>
            </a:pPr>
            <a:endParaRPr lang="en-GB" sz="4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685800" lvl="2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endParaRPr lang="en-GB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FA581AD-CCF1-D126-A910-FD4D20F48A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4CFCC4-C780-0044-834D-53CFE117375B}" type="slidenum">
              <a:rPr lang="en-US" smtClean="0"/>
              <a:t>54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13884198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599942-8F1B-E944-832A-3E9AE553F8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9881" y="136525"/>
            <a:ext cx="11797259" cy="1227580"/>
          </a:xfrm>
        </p:spPr>
        <p:txBody>
          <a:bodyPr>
            <a:normAutofit/>
          </a:bodyPr>
          <a:lstStyle/>
          <a:p>
            <a:pPr algn="ctr"/>
            <a:r>
              <a:rPr lang="en-US" sz="5400" b="1" dirty="0">
                <a:latin typeface="Arial" panose="020B0604020202020204" pitchFamily="34" charset="0"/>
                <a:cs typeface="Arial" panose="020B0604020202020204" pitchFamily="34" charset="0"/>
              </a:rPr>
              <a:t>Specific recommendation – 6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C94338F-0BCD-B1AA-474F-022F3C39A7F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700213"/>
            <a:ext cx="10515601" cy="4656137"/>
          </a:xfrm>
        </p:spPr>
        <p:txBody>
          <a:bodyPr>
            <a:noAutofit/>
          </a:bodyPr>
          <a:lstStyle/>
          <a:p>
            <a:pPr marL="571500" lvl="1" indent="-571500" algn="just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Wingdings" pitchFamily="2" charset="2"/>
              <a:buChar char="§"/>
            </a:pP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Miss Joy Daisy Nelson should be referred to KBTH &amp; NMC for disciplinary action against her for breach of professional duty to Charles Amissah. </a:t>
            </a:r>
            <a:endParaRPr lang="en-GB" sz="4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71500" lvl="1" indent="-57150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Wingdings" pitchFamily="2" charset="2"/>
              <a:buChar char="§"/>
            </a:pPr>
            <a:endParaRPr lang="en-GB" sz="4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685800" lvl="2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endParaRPr lang="en-GB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FA581AD-CCF1-D126-A910-FD4D20F48A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4CFCC4-C780-0044-834D-53CFE117375B}" type="slidenum">
              <a:rPr lang="en-US" smtClean="0"/>
              <a:t>55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59121413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599942-8F1B-E944-832A-3E9AE553F8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9881" y="136525"/>
            <a:ext cx="11797259" cy="1227580"/>
          </a:xfrm>
        </p:spPr>
        <p:txBody>
          <a:bodyPr>
            <a:normAutofit/>
          </a:bodyPr>
          <a:lstStyle/>
          <a:p>
            <a:pPr algn="ctr"/>
            <a:r>
              <a:rPr lang="en-US" sz="5400" b="1" dirty="0">
                <a:latin typeface="Arial" panose="020B0604020202020204" pitchFamily="34" charset="0"/>
                <a:cs typeface="Arial" panose="020B0604020202020204" pitchFamily="34" charset="0"/>
              </a:rPr>
              <a:t>Specific recommendation – 7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C94338F-0BCD-B1AA-474F-022F3C39A7F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700213"/>
            <a:ext cx="10236201" cy="4656137"/>
          </a:xfrm>
        </p:spPr>
        <p:txBody>
          <a:bodyPr>
            <a:noAutofit/>
          </a:bodyPr>
          <a:lstStyle/>
          <a:p>
            <a:pPr marL="571500" lvl="1" indent="-571500" algn="just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Wingdings" pitchFamily="2" charset="2"/>
              <a:buChar char="§"/>
            </a:pP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Miss Salamatu Alhassan Aidoo should be referred to KBTH &amp; NMC for disciplinary action against her for breach of professional duty to Charles Amissah. </a:t>
            </a:r>
            <a:endParaRPr lang="en-GB" sz="4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71500" lvl="1" indent="-57150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Wingdings" pitchFamily="2" charset="2"/>
              <a:buChar char="§"/>
            </a:pPr>
            <a:endParaRPr lang="en-GB" sz="4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685800" lvl="2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endParaRPr lang="en-GB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FA581AD-CCF1-D126-A910-FD4D20F48A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4CFCC4-C780-0044-834D-53CFE117375B}" type="slidenum">
              <a:rPr lang="en-US" smtClean="0"/>
              <a:t>56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30370369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599942-8F1B-E944-832A-3E9AE553F8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7370" y="600890"/>
            <a:ext cx="11797259" cy="598442"/>
          </a:xfrm>
        </p:spPr>
        <p:txBody>
          <a:bodyPr>
            <a:normAutofit fontScale="90000"/>
          </a:bodyPr>
          <a:lstStyle/>
          <a:p>
            <a:pPr algn="ctr"/>
            <a:r>
              <a:rPr lang="en-US" sz="5400" b="1" dirty="0">
                <a:latin typeface="Arial" panose="020B0604020202020204" pitchFamily="34" charset="0"/>
                <a:cs typeface="Arial" panose="020B0604020202020204" pitchFamily="34" charset="0"/>
              </a:rPr>
              <a:t>Specific recommendation – 8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C94338F-0BCD-B1AA-474F-022F3C39A7F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42340" y="1664971"/>
            <a:ext cx="11672340" cy="4292918"/>
          </a:xfrm>
        </p:spPr>
        <p:txBody>
          <a:bodyPr>
            <a:noAutofit/>
          </a:bodyPr>
          <a:lstStyle/>
          <a:p>
            <a:pPr marL="571500" lvl="1" indent="-571500" algn="just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Font typeface="Wingdings" pitchFamily="2" charset="2"/>
              <a:buChar char="§"/>
            </a:pP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Expedite action on the establishment of a National Electronic Emergency Bed Management System (NEEBMS).</a:t>
            </a:r>
          </a:p>
          <a:p>
            <a:pPr marL="685800" lvl="2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endParaRPr lang="en-GB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FA581AD-CCF1-D126-A910-FD4D20F48A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4CFCC4-C780-0044-834D-53CFE117375B}" type="slidenum">
              <a:rPr lang="en-US" smtClean="0"/>
              <a:t>57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9074286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599942-8F1B-E944-832A-3E9AE553F8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9881" y="409302"/>
            <a:ext cx="11797259" cy="794229"/>
          </a:xfrm>
        </p:spPr>
        <p:txBody>
          <a:bodyPr>
            <a:normAutofit fontScale="90000"/>
          </a:bodyPr>
          <a:lstStyle/>
          <a:p>
            <a:pPr algn="ctr"/>
            <a:r>
              <a:rPr lang="en-US" sz="5400" b="1" dirty="0">
                <a:latin typeface="Arial" panose="020B0604020202020204" pitchFamily="34" charset="0"/>
                <a:cs typeface="Arial" panose="020B0604020202020204" pitchFamily="34" charset="0"/>
              </a:rPr>
              <a:t>Specific recommendation – 9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C94338F-0BCD-B1AA-474F-022F3C39A7F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42974" y="1769621"/>
            <a:ext cx="10701339" cy="4231129"/>
          </a:xfrm>
        </p:spPr>
        <p:txBody>
          <a:bodyPr>
            <a:noAutofit/>
          </a:bodyPr>
          <a:lstStyle/>
          <a:p>
            <a:pPr marL="571500" lvl="1" indent="-571500" algn="just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Font typeface="Wingdings" pitchFamily="2" charset="2"/>
              <a:buChar char="§"/>
            </a:pPr>
            <a:r>
              <a:rPr lang="en-GB" sz="4800" dirty="0">
                <a:latin typeface="Arial" panose="020B0604020202020204" pitchFamily="34" charset="0"/>
                <a:cs typeface="Arial" panose="020B0604020202020204" pitchFamily="34" charset="0"/>
              </a:rPr>
              <a:t>Take steps to fully integrate the Ghana Armed Forces Critical Care &amp; Emergency Hospital (GAFCCEH) into the national emergency and critical care system.</a:t>
            </a:r>
          </a:p>
          <a:p>
            <a:pPr marL="571500" lvl="1" indent="-57150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Wingdings" pitchFamily="2" charset="2"/>
              <a:buChar char="§"/>
            </a:pPr>
            <a:endParaRPr lang="en-GB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FA581AD-CCF1-D126-A910-FD4D20F48A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4CFCC4-C780-0044-834D-53CFE117375B}" type="slidenum">
              <a:rPr lang="en-US" smtClean="0"/>
              <a:t>58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25469465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599942-8F1B-E944-832A-3E9AE553F8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7370" y="544558"/>
            <a:ext cx="11797259" cy="598442"/>
          </a:xfrm>
        </p:spPr>
        <p:txBody>
          <a:bodyPr>
            <a:normAutofit fontScale="90000"/>
          </a:bodyPr>
          <a:lstStyle/>
          <a:p>
            <a:pPr algn="ctr"/>
            <a:r>
              <a:rPr lang="en-US" sz="5400" b="1" dirty="0">
                <a:latin typeface="Arial" panose="020B0604020202020204" pitchFamily="34" charset="0"/>
                <a:cs typeface="Arial" panose="020B0604020202020204" pitchFamily="34" charset="0"/>
              </a:rPr>
              <a:t>Specific recommendation – 10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C94338F-0BCD-B1AA-474F-022F3C39A7F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71550" y="2000249"/>
            <a:ext cx="9815512" cy="4543426"/>
          </a:xfrm>
        </p:spPr>
        <p:txBody>
          <a:bodyPr>
            <a:noAutofit/>
          </a:bodyPr>
          <a:lstStyle/>
          <a:p>
            <a:pPr marL="571500" lvl="1" indent="-571500" algn="just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Font typeface="Wingdings" pitchFamily="2" charset="2"/>
              <a:buChar char="§"/>
            </a:pPr>
            <a:r>
              <a:rPr lang="en-US" sz="5400" dirty="0">
                <a:latin typeface="Arial" panose="020B0604020202020204" pitchFamily="34" charset="0"/>
                <a:cs typeface="Arial" panose="020B0604020202020204" pitchFamily="34" charset="0"/>
              </a:rPr>
              <a:t>Ensure compulsory triaging of all patients brought to healthcare facilities in a state of emergency across the country .</a:t>
            </a:r>
          </a:p>
          <a:p>
            <a:pPr marL="685800" lvl="2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endParaRPr lang="en-GB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FA581AD-CCF1-D126-A910-FD4D20F48A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4CFCC4-C780-0044-834D-53CFE117375B}" type="slidenum">
              <a:rPr lang="en-US" smtClean="0"/>
              <a:t>59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6738579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763A6C-791A-C374-1A02-8E4F9048D4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1"/>
            <a:ext cx="10515600" cy="764498"/>
          </a:xfrm>
        </p:spPr>
        <p:txBody>
          <a:bodyPr>
            <a:normAutofit/>
          </a:bodyPr>
          <a:lstStyle/>
          <a:p>
            <a:pPr algn="ctr"/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Composition of Cttee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29A48A4A-5AFE-D962-0737-8AF52025776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50313351"/>
              </p:ext>
            </p:extLst>
          </p:nvPr>
        </p:nvGraphicFramePr>
        <p:xfrm>
          <a:off x="-2" y="962505"/>
          <a:ext cx="12192001" cy="589549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837482">
                  <a:extLst>
                    <a:ext uri="{9D8B030D-6E8A-4147-A177-3AD203B41FA5}">
                      <a16:colId xmlns:a16="http://schemas.microsoft.com/office/drawing/2014/main" val="3742110951"/>
                    </a:ext>
                  </a:extLst>
                </a:gridCol>
                <a:gridCol w="6700603">
                  <a:extLst>
                    <a:ext uri="{9D8B030D-6E8A-4147-A177-3AD203B41FA5}">
                      <a16:colId xmlns:a16="http://schemas.microsoft.com/office/drawing/2014/main" val="1804985284"/>
                    </a:ext>
                  </a:extLst>
                </a:gridCol>
                <a:gridCol w="1653916">
                  <a:extLst>
                    <a:ext uri="{9D8B030D-6E8A-4147-A177-3AD203B41FA5}">
                      <a16:colId xmlns:a16="http://schemas.microsoft.com/office/drawing/2014/main" val="3660183273"/>
                    </a:ext>
                  </a:extLst>
                </a:gridCol>
              </a:tblGrid>
              <a:tr h="265507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2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Name</a:t>
                      </a:r>
                      <a:endParaRPr lang="en-GB" sz="22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9447" marR="49447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2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Representation </a:t>
                      </a:r>
                      <a:endParaRPr lang="en-GB" sz="22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9447" marR="49447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2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Position</a:t>
                      </a:r>
                      <a:endParaRPr lang="en-GB" sz="22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9447" marR="49447" marT="0" marB="0"/>
                </a:tc>
                <a:extLst>
                  <a:ext uri="{0D108BD9-81ED-4DB2-BD59-A6C34878D82A}">
                    <a16:rowId xmlns:a16="http://schemas.microsoft.com/office/drawing/2014/main" val="3116266751"/>
                  </a:ext>
                </a:extLst>
              </a:tr>
              <a:tr h="531014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2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Prof. Agyeman Badu Akosa</a:t>
                      </a:r>
                      <a:endParaRPr lang="en-GB" sz="22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9447" marR="49447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2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Retired Consultant Pathologist &amp; Former DG of GHS</a:t>
                      </a:r>
                      <a:endParaRPr lang="en-GB" sz="22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9447" marR="49447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2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Chairman</a:t>
                      </a:r>
                      <a:endParaRPr lang="en-GB" sz="22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9447" marR="49447" marT="0" marB="0"/>
                </a:tc>
                <a:extLst>
                  <a:ext uri="{0D108BD9-81ED-4DB2-BD59-A6C34878D82A}">
                    <a16:rowId xmlns:a16="http://schemas.microsoft.com/office/drawing/2014/main" val="1679820810"/>
                  </a:ext>
                </a:extLst>
              </a:tr>
              <a:tr h="531014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2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Dr.(Med) Koku Awoonor-Williams</a:t>
                      </a:r>
                      <a:endParaRPr lang="en-GB" sz="22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9447" marR="49447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2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Technical Advisor, MoH &amp; Consultant, WHO</a:t>
                      </a:r>
                      <a:endParaRPr lang="en-GB" sz="22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9447" marR="49447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2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Member </a:t>
                      </a:r>
                      <a:endParaRPr lang="en-GB" sz="22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9447" marR="49447" marT="0" marB="0"/>
                </a:tc>
                <a:extLst>
                  <a:ext uri="{0D108BD9-81ED-4DB2-BD59-A6C34878D82A}">
                    <a16:rowId xmlns:a16="http://schemas.microsoft.com/office/drawing/2014/main" val="2366685929"/>
                  </a:ext>
                </a:extLst>
              </a:tr>
              <a:tr h="265507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2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Dr.(Med) Conrad Buckle</a:t>
                      </a:r>
                      <a:endParaRPr lang="en-GB" sz="22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9447" marR="49447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2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Consultant, Emergency Medicine (UK &amp; Ghana)</a:t>
                      </a:r>
                      <a:endParaRPr lang="en-GB" sz="22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9447" marR="49447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2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Member </a:t>
                      </a:r>
                      <a:endParaRPr lang="en-GB" sz="22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9447" marR="49447" marT="0" marB="0"/>
                </a:tc>
                <a:extLst>
                  <a:ext uri="{0D108BD9-81ED-4DB2-BD59-A6C34878D82A}">
                    <a16:rowId xmlns:a16="http://schemas.microsoft.com/office/drawing/2014/main" val="133172392"/>
                  </a:ext>
                </a:extLst>
              </a:tr>
              <a:tr h="531014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2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Dr.(Med) Henry K. Bulley</a:t>
                      </a:r>
                      <a:endParaRPr lang="en-GB" sz="22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9447" marR="49447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2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Snr Emergency Medicine Physician &amp; Head, Department of A&amp;E, KBTH</a:t>
                      </a:r>
                      <a:endParaRPr lang="en-GB" sz="22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9447" marR="49447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2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Member</a:t>
                      </a:r>
                      <a:endParaRPr lang="en-GB" sz="22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9447" marR="49447" marT="0" marB="0"/>
                </a:tc>
                <a:extLst>
                  <a:ext uri="{0D108BD9-81ED-4DB2-BD59-A6C34878D82A}">
                    <a16:rowId xmlns:a16="http://schemas.microsoft.com/office/drawing/2014/main" val="2582206548"/>
                  </a:ext>
                </a:extLst>
              </a:tr>
              <a:tr h="531014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2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Dr.(Med) Kwame Ekremet</a:t>
                      </a:r>
                      <a:endParaRPr lang="en-GB" sz="22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9447" marR="49447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2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Snr Emergency Medicine Physician, Head, Emergency Department, UGMC</a:t>
                      </a:r>
                      <a:endParaRPr lang="en-GB" sz="22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9447" marR="49447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2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Member </a:t>
                      </a:r>
                      <a:endParaRPr lang="en-GB" sz="22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9447" marR="49447" marT="0" marB="0"/>
                </a:tc>
                <a:extLst>
                  <a:ext uri="{0D108BD9-81ED-4DB2-BD59-A6C34878D82A}">
                    <a16:rowId xmlns:a16="http://schemas.microsoft.com/office/drawing/2014/main" val="3980255946"/>
                  </a:ext>
                </a:extLst>
              </a:tr>
              <a:tr h="531014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2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Madam Faustina Excel Adipa</a:t>
                      </a:r>
                      <a:endParaRPr lang="en-GB" sz="22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9447" marR="49447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2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Emergency &amp; Critical Care Nurse &amp; Principal, Peri-Operative &amp; Critical Care Nursing School</a:t>
                      </a:r>
                      <a:endParaRPr lang="en-GB" sz="22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9447" marR="49447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2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Member</a:t>
                      </a:r>
                      <a:endParaRPr lang="en-GB" sz="22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9447" marR="49447" marT="0" marB="0"/>
                </a:tc>
                <a:extLst>
                  <a:ext uri="{0D108BD9-81ED-4DB2-BD59-A6C34878D82A}">
                    <a16:rowId xmlns:a16="http://schemas.microsoft.com/office/drawing/2014/main" val="3482608186"/>
                  </a:ext>
                </a:extLst>
              </a:tr>
              <a:tr h="531014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2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Madam Gertrude Nana Konadu Agyeman</a:t>
                      </a:r>
                      <a:endParaRPr lang="en-GB" sz="22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9447" marR="49447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2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Emergency &amp; Critical Care Nurse &amp; Rep of GRNMA</a:t>
                      </a:r>
                      <a:endParaRPr lang="en-GB" sz="22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9447" marR="49447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2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Member </a:t>
                      </a:r>
                      <a:endParaRPr lang="en-GB" sz="22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9447" marR="49447" marT="0" marB="0"/>
                </a:tc>
                <a:extLst>
                  <a:ext uri="{0D108BD9-81ED-4DB2-BD59-A6C34878D82A}">
                    <a16:rowId xmlns:a16="http://schemas.microsoft.com/office/drawing/2014/main" val="1926275842"/>
                  </a:ext>
                </a:extLst>
              </a:tr>
              <a:tr h="531014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2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Alhaji Dr.(Pharm) Inua I. Yusuf, Esq.</a:t>
                      </a:r>
                      <a:endParaRPr lang="en-GB" sz="22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9447" marR="49447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2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Head/Dir., Legal Affairs, MoH &amp; Snr. Specialist Pharmacist, GHS &amp; Lawyer</a:t>
                      </a:r>
                      <a:endParaRPr lang="en-GB" sz="22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9447" marR="49447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2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Member/ Secretary </a:t>
                      </a:r>
                      <a:endParaRPr lang="en-GB" sz="22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9447" marR="49447" marT="0" marB="0"/>
                </a:tc>
                <a:extLst>
                  <a:ext uri="{0D108BD9-81ED-4DB2-BD59-A6C34878D82A}">
                    <a16:rowId xmlns:a16="http://schemas.microsoft.com/office/drawing/2014/main" val="1859881455"/>
                  </a:ext>
                </a:extLst>
              </a:tr>
              <a:tr h="531014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2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Mr. Da-Costa Osei Agyekum</a:t>
                      </a:r>
                      <a:endParaRPr lang="en-GB" sz="22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9447" marR="49447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2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Snr. Administrative Manager, MoH</a:t>
                      </a:r>
                      <a:endParaRPr lang="en-GB" sz="22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9447" marR="49447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2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Member/ Recorder</a:t>
                      </a:r>
                      <a:endParaRPr lang="en-GB" sz="22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9447" marR="49447" marT="0" marB="0"/>
                </a:tc>
                <a:extLst>
                  <a:ext uri="{0D108BD9-81ED-4DB2-BD59-A6C34878D82A}">
                    <a16:rowId xmlns:a16="http://schemas.microsoft.com/office/drawing/2014/main" val="2662838158"/>
                  </a:ext>
                </a:extLst>
              </a:tr>
            </a:tbl>
          </a:graphicData>
        </a:graphic>
      </p:graphicFrame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266B61D-60AF-08FF-9C07-07CBD778DB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4CFCC4-C780-0044-834D-53CFE117375B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98876930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599942-8F1B-E944-832A-3E9AE553F8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4860" y="136525"/>
            <a:ext cx="11762280" cy="1056548"/>
          </a:xfrm>
        </p:spPr>
        <p:txBody>
          <a:bodyPr>
            <a:normAutofit/>
          </a:bodyPr>
          <a:lstStyle/>
          <a:p>
            <a:pPr algn="ctr"/>
            <a:r>
              <a:rPr lang="en-US" sz="5400" b="1" dirty="0">
                <a:latin typeface="Arial" panose="020B0604020202020204" pitchFamily="34" charset="0"/>
                <a:cs typeface="Arial" panose="020B0604020202020204" pitchFamily="34" charset="0"/>
              </a:rPr>
              <a:t>Specific recommendation – 11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C94338F-0BCD-B1AA-474F-022F3C39A7F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4400" y="1493112"/>
            <a:ext cx="10615614" cy="4863238"/>
          </a:xfrm>
        </p:spPr>
        <p:txBody>
          <a:bodyPr>
            <a:noAutofit/>
          </a:bodyPr>
          <a:lstStyle/>
          <a:p>
            <a:pPr marL="571500" lvl="1" indent="-571500" algn="just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Font typeface="Wingdings" pitchFamily="2" charset="2"/>
              <a:buChar char="§"/>
            </a:pP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Establish a National Emergency Care Fund (NECF) to enable emergency care for the first 24 hours in public &amp; private healthcare facilities across the country.</a:t>
            </a:r>
          </a:p>
          <a:p>
            <a:pPr marL="571500" lvl="1" indent="-57150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Wingdings" pitchFamily="2" charset="2"/>
              <a:buChar char="§"/>
            </a:pPr>
            <a:endParaRPr lang="en-US" sz="4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71500" lvl="1" indent="-57150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Wingdings" pitchFamily="2" charset="2"/>
              <a:buChar char="§"/>
            </a:pPr>
            <a:endParaRPr lang="en-US" sz="4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71500" lvl="1" indent="-57150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Wingdings" pitchFamily="2" charset="2"/>
              <a:buChar char="§"/>
            </a:pPr>
            <a:endParaRPr lang="en-US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FA581AD-CCF1-D126-A910-FD4D20F48A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4CFCC4-C780-0044-834D-53CFE117375B}" type="slidenum">
              <a:rPr lang="en-US" smtClean="0"/>
              <a:t>60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0806782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599942-8F1B-E944-832A-3E9AE553F8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9881" y="391887"/>
            <a:ext cx="11797259" cy="670560"/>
          </a:xfrm>
        </p:spPr>
        <p:txBody>
          <a:bodyPr>
            <a:normAutofit fontScale="90000"/>
          </a:bodyPr>
          <a:lstStyle/>
          <a:p>
            <a:pPr algn="ctr"/>
            <a:r>
              <a:rPr lang="en-US" sz="5400" b="1" dirty="0">
                <a:latin typeface="Arial" panose="020B0604020202020204" pitchFamily="34" charset="0"/>
                <a:cs typeface="Arial" panose="020B0604020202020204" pitchFamily="34" charset="0"/>
              </a:rPr>
              <a:t>Specific recommendation – 12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C94338F-0BCD-B1AA-474F-022F3C39A7F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8780" y="1479097"/>
            <a:ext cx="11619460" cy="4770891"/>
          </a:xfrm>
        </p:spPr>
        <p:txBody>
          <a:bodyPr>
            <a:noAutofit/>
          </a:bodyPr>
          <a:lstStyle/>
          <a:p>
            <a:pPr marL="571500" lvl="1" indent="-571500" algn="just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Font typeface="Wingdings" pitchFamily="2" charset="2"/>
              <a:buChar char="§"/>
            </a:pP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Expedite action on legislation for public &amp; private healthcare facilities to prioritize life-threatening cases &amp; ensure stabilizing interventions for patients in need of emergency care across the country.</a:t>
            </a:r>
            <a:endParaRPr lang="en-GB" sz="4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FA581AD-CCF1-D126-A910-FD4D20F48A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4CFCC4-C780-0044-834D-53CFE117375B}" type="slidenum">
              <a:rPr lang="en-US" smtClean="0"/>
              <a:t>61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24698938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599942-8F1B-E944-832A-3E9AE553F8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9881" y="409302"/>
            <a:ext cx="11797259" cy="794229"/>
          </a:xfrm>
        </p:spPr>
        <p:txBody>
          <a:bodyPr>
            <a:normAutofit fontScale="90000"/>
          </a:bodyPr>
          <a:lstStyle/>
          <a:p>
            <a:pPr algn="ctr"/>
            <a:r>
              <a:rPr lang="en-US" sz="5400" b="1" dirty="0">
                <a:latin typeface="Arial" panose="020B0604020202020204" pitchFamily="34" charset="0"/>
                <a:cs typeface="Arial" panose="020B0604020202020204" pitchFamily="34" charset="0"/>
              </a:rPr>
              <a:t>Specific recommendation – 13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C94338F-0BCD-B1AA-474F-022F3C39A7F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20710" y="2112521"/>
            <a:ext cx="10515600" cy="3731067"/>
          </a:xfrm>
        </p:spPr>
        <p:txBody>
          <a:bodyPr>
            <a:noAutofit/>
          </a:bodyPr>
          <a:lstStyle/>
          <a:p>
            <a:pPr marL="571500" lvl="1" indent="-571500" algn="just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Font typeface="Wingdings" pitchFamily="2" charset="2"/>
              <a:buChar char="§"/>
            </a:pP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Ensure basic life support (BLS) &amp; advanced cardiac life support (ACLS) training for health workers, pupils, students &amp; general public.</a:t>
            </a:r>
          </a:p>
          <a:p>
            <a:pPr marL="571500" lvl="1" indent="-57150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Wingdings" pitchFamily="2" charset="2"/>
              <a:buChar char="§"/>
            </a:pPr>
            <a:endParaRPr lang="en-GB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FA581AD-CCF1-D126-A910-FD4D20F48A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4CFCC4-C780-0044-834D-53CFE117375B}" type="slidenum">
              <a:rPr lang="en-US" smtClean="0"/>
              <a:t>62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53322808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599942-8F1B-E944-832A-3E9AE553F8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0038" y="374469"/>
            <a:ext cx="11677102" cy="775062"/>
          </a:xfrm>
        </p:spPr>
        <p:txBody>
          <a:bodyPr>
            <a:normAutofit fontScale="90000"/>
          </a:bodyPr>
          <a:lstStyle/>
          <a:p>
            <a:pPr algn="ctr"/>
            <a:r>
              <a:rPr lang="en-US" sz="5400" b="1" dirty="0">
                <a:latin typeface="Arial" panose="020B0604020202020204" pitchFamily="34" charset="0"/>
                <a:cs typeface="Arial" panose="020B0604020202020204" pitchFamily="34" charset="0"/>
              </a:rPr>
              <a:t>Specific recommendation – 14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C94338F-0BCD-B1AA-474F-022F3C39A7F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0039" y="1480456"/>
            <a:ext cx="11053761" cy="4720319"/>
          </a:xfrm>
        </p:spPr>
        <p:txBody>
          <a:bodyPr>
            <a:noAutofit/>
          </a:bodyPr>
          <a:lstStyle/>
          <a:p>
            <a:pPr marL="571500" lvl="1" indent="-571500" algn="just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Font typeface="Wingdings" pitchFamily="2" charset="2"/>
              <a:buChar char="§"/>
            </a:pP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Establish a national governance &amp; management system for emergency care to ensure implementation of all game-changing interventions in public &amp; private healthcare facilities across the country.</a:t>
            </a:r>
            <a:endParaRPr lang="en-GB" sz="4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685800" lvl="2" algn="just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</a:pPr>
            <a:endParaRPr 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FA581AD-CCF1-D126-A910-FD4D20F48A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4CFCC4-C780-0044-834D-53CFE117375B}" type="slidenum">
              <a:rPr lang="en-US" smtClean="0"/>
              <a:t>63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59930728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197115-D9BC-2946-AFEA-3D83EA4C71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6712" y="1343025"/>
            <a:ext cx="10515600" cy="5157788"/>
          </a:xfrm>
        </p:spPr>
        <p:txBody>
          <a:bodyPr>
            <a:noAutofit/>
          </a:bodyPr>
          <a:lstStyle/>
          <a:p>
            <a:pPr algn="ctr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The Committee wishes to express our profound gratitude to the Hon. Minister for Health, Kwabena Mintah Akandoh (MP), for the trust &amp; confidence reposed in us for this honorous assignment. </a:t>
            </a:r>
            <a:b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THANK YOU.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6A6F14A-C177-570A-FB5B-CCB561F10B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4CFCC4-C780-0044-834D-53CFE117375B}" type="slidenum">
              <a:rPr lang="en-US" smtClean="0"/>
              <a:t>64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0056451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599942-8F1B-E944-832A-3E9AE553F8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55263"/>
            <a:ext cx="10515600" cy="1325563"/>
          </a:xfrm>
        </p:spPr>
        <p:txBody>
          <a:bodyPr/>
          <a:lstStyle/>
          <a:p>
            <a:pPr algn="ctr"/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Objectives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C94338F-0BCD-B1AA-474F-022F3C39A7F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9843" y="1480826"/>
            <a:ext cx="11737297" cy="5221911"/>
          </a:xfrm>
        </p:spPr>
        <p:txBody>
          <a:bodyPr>
            <a:normAutofit lnSpcReduction="10000"/>
          </a:bodyPr>
          <a:lstStyle/>
          <a:p>
            <a:pPr lvl="0" algn="just">
              <a:lnSpc>
                <a:spcPct val="120000"/>
              </a:lnSpc>
              <a:spcBef>
                <a:spcPts val="0"/>
              </a:spcBef>
              <a:spcAft>
                <a:spcPts val="2400"/>
              </a:spcAft>
              <a:buFont typeface="Wingdings" pitchFamily="2" charset="2"/>
              <a:buChar char="§"/>
            </a:pP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To conduct a comprehensive &amp; independent investigation into circumstances leading to the death of Charles Amissah.</a:t>
            </a:r>
            <a:endParaRPr lang="en-GB" sz="4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 algn="just">
              <a:lnSpc>
                <a:spcPct val="120000"/>
              </a:lnSpc>
              <a:spcBef>
                <a:spcPts val="0"/>
              </a:spcBef>
              <a:spcAft>
                <a:spcPts val="2400"/>
              </a:spcAft>
              <a:buFont typeface="Wingdings" pitchFamily="2" charset="2"/>
              <a:buChar char="§"/>
            </a:pP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To conduct a comprehensive &amp; independent investigation into circumstances leading to alleged denial of emergency care to Charles Amissah at the Police Hospital, GARH &amp; KBTH.</a:t>
            </a:r>
            <a:endParaRPr lang="en-GB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1AC595C-62D3-CC26-5C48-0AF09F96EA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4CFCC4-C780-0044-834D-53CFE117375B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2995788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8AF993-16C5-1819-DCB0-4D9E6C24E9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003394"/>
            <a:ext cx="10515600" cy="1325563"/>
          </a:xfrm>
        </p:spPr>
        <p:txBody>
          <a:bodyPr/>
          <a:lstStyle/>
          <a:p>
            <a:pPr algn="ctr"/>
            <a:r>
              <a:rPr lang="en-US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POLICY &amp; LEGAL PERSPECTIVES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B5BFA00-F528-E645-5FC3-C306314B8F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4CFCC4-C780-0044-834D-53CFE117375B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9627983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599942-8F1B-E944-832A-3E9AE553F8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9881" y="510863"/>
            <a:ext cx="11797259" cy="789117"/>
          </a:xfrm>
        </p:spPr>
        <p:txBody>
          <a:bodyPr>
            <a:normAutofit/>
          </a:bodyPr>
          <a:lstStyle/>
          <a:p>
            <a:pPr algn="ctr"/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Policy perspectives of emergency care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C94338F-0BCD-B1AA-474F-022F3C39A7F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2900" y="1560772"/>
            <a:ext cx="11634240" cy="4978140"/>
          </a:xfrm>
        </p:spPr>
        <p:txBody>
          <a:bodyPr>
            <a:noAutofit/>
          </a:bodyPr>
          <a:lstStyle/>
          <a:p>
            <a:pPr lvl="1" indent="-685800" algn="just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Font typeface="Wingdings" pitchFamily="2" charset="2"/>
              <a:buChar char="§"/>
            </a:pP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Some national level policies reviewed:</a:t>
            </a:r>
          </a:p>
          <a:p>
            <a:pPr marL="914400" lvl="2" indent="-457200" algn="just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National Health Policy.</a:t>
            </a:r>
            <a:endParaRPr lang="en-GB" sz="4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914400" lvl="2" indent="-457200" algn="just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Human Resource Management Policy Framework &amp; Manual for the Ghana Public Services.</a:t>
            </a:r>
            <a:endParaRPr lang="en-GB" sz="4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914400" lvl="2" indent="-457200" algn="just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MoH Accident &amp; Emergency Services &amp; Guidelines.</a:t>
            </a:r>
            <a:endParaRPr lang="en-GB" sz="4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AE8911B-7922-C322-DC33-6D86202C98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4CFCC4-C780-0044-834D-53CFE117375B}" type="slidenum">
              <a:rPr lang="en-US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7227126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1260</TotalTime>
  <Words>2468</Words>
  <Application>Microsoft Office PowerPoint</Application>
  <PresentationFormat>Widescreen</PresentationFormat>
  <Paragraphs>374</Paragraphs>
  <Slides>64</Slides>
  <Notes>35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64</vt:i4>
      </vt:variant>
    </vt:vector>
  </HeadingPairs>
  <TitlesOfParts>
    <vt:vector size="71" baseType="lpstr">
      <vt:lpstr>Arial</vt:lpstr>
      <vt:lpstr>Calibri</vt:lpstr>
      <vt:lpstr>Calibri Light</vt:lpstr>
      <vt:lpstr>Courier New</vt:lpstr>
      <vt:lpstr>Times New Roman</vt:lpstr>
      <vt:lpstr>Wingdings</vt:lpstr>
      <vt:lpstr>Office Theme</vt:lpstr>
      <vt:lpstr>   REPORT ON INVESTIGATION INTO THE UNTIMELY DEATH OF CHARLES AMISSAH DUE TO THE DENIAL OF EMERGENCY CARE AT THE POLICE HOSPITAL, GARH &amp; KBTH ON 6TH FEBRUARY, 2026 </vt:lpstr>
      <vt:lpstr>INTRODUCTION </vt:lpstr>
      <vt:lpstr>Brief background</vt:lpstr>
      <vt:lpstr>Motor cycle of Charles Amissah</vt:lpstr>
      <vt:lpstr>Charles Amissah</vt:lpstr>
      <vt:lpstr>Composition of Cttee</vt:lpstr>
      <vt:lpstr>Objectives</vt:lpstr>
      <vt:lpstr>POLICY &amp; LEGAL PERSPECTIVES</vt:lpstr>
      <vt:lpstr>Policy perspectives of emergency care</vt:lpstr>
      <vt:lpstr>Legal perspectives of emergency care</vt:lpstr>
      <vt:lpstr>MEDICAL INTERVENTION IN EMERGENCIES </vt:lpstr>
      <vt:lpstr>Basic life-saving technique</vt:lpstr>
      <vt:lpstr>APPROACH TO INQUIRY </vt:lpstr>
      <vt:lpstr> Sites Visited to ascertain events &amp;  emergency care flow:  </vt:lpstr>
      <vt:lpstr>Sites visited – 1 </vt:lpstr>
      <vt:lpstr>Sites visited – 2</vt:lpstr>
      <vt:lpstr>Sites visited – 3</vt:lpstr>
      <vt:lpstr>Sites visited – 4 </vt:lpstr>
      <vt:lpstr>Sites visited – 5</vt:lpstr>
      <vt:lpstr>Sites visited – 6</vt:lpstr>
      <vt:lpstr>Sites visited – 7</vt:lpstr>
      <vt:lpstr>Inquiry meetings with staff of NAS, Police Hospital, GARH &amp; KBTH </vt:lpstr>
      <vt:lpstr>Consultative Meetings Held  </vt:lpstr>
      <vt:lpstr>PowerPoint Presentation</vt:lpstr>
      <vt:lpstr>PowerPoint Presentation</vt:lpstr>
      <vt:lpstr>Feedback from family &amp; general public – 1  </vt:lpstr>
      <vt:lpstr>PowerPoint Presentation</vt:lpstr>
      <vt:lpstr>PowerPoint Presentation</vt:lpstr>
      <vt:lpstr>POST MORTEM REPORT</vt:lpstr>
      <vt:lpstr>PowerPoint Presentation</vt:lpstr>
      <vt:lpstr>PowerPoint Presentation</vt:lpstr>
      <vt:lpstr>KEY FINDINGS</vt:lpstr>
      <vt:lpstr>Key findings – 1</vt:lpstr>
      <vt:lpstr>Key findings – 2</vt:lpstr>
      <vt:lpstr>Key findings – 3 </vt:lpstr>
      <vt:lpstr>Key findings – 4 </vt:lpstr>
      <vt:lpstr>Key findings – 5 </vt:lpstr>
      <vt:lpstr>Key findings – 6 </vt:lpstr>
      <vt:lpstr>Key findings – 7 </vt:lpstr>
      <vt:lpstr>Key findings – 8 </vt:lpstr>
      <vt:lpstr>Key findings – 9 </vt:lpstr>
      <vt:lpstr>Key findings – 10 </vt:lpstr>
      <vt:lpstr>Key findings – 11 </vt:lpstr>
      <vt:lpstr>Key findings – 12 </vt:lpstr>
      <vt:lpstr>Key findings – 13 </vt:lpstr>
      <vt:lpstr>Key findings – 14 </vt:lpstr>
      <vt:lpstr>CONCLUSION </vt:lpstr>
      <vt:lpstr>Conclusion</vt:lpstr>
      <vt:lpstr>SPECIFIC RECOMMENDATIONS </vt:lpstr>
      <vt:lpstr>Specific recommendation – 1 </vt:lpstr>
      <vt:lpstr>Specific recommendation – 2 </vt:lpstr>
      <vt:lpstr>Specific recommendation – 3 </vt:lpstr>
      <vt:lpstr>Specific recommendation – 4 </vt:lpstr>
      <vt:lpstr>Specific recommendation – 5 </vt:lpstr>
      <vt:lpstr>Specific recommendation – 6 </vt:lpstr>
      <vt:lpstr>Specific recommendation – 7 </vt:lpstr>
      <vt:lpstr>Specific recommendation – 8 </vt:lpstr>
      <vt:lpstr>Specific recommendation – 9 </vt:lpstr>
      <vt:lpstr>Specific recommendation – 10 </vt:lpstr>
      <vt:lpstr>Specific recommendation – 11 </vt:lpstr>
      <vt:lpstr>Specific recommendation – 12</vt:lpstr>
      <vt:lpstr>Specific recommendation – 13 </vt:lpstr>
      <vt:lpstr>Specific recommendation – 14 </vt:lpstr>
      <vt:lpstr>The Committee wishes to express our profound gratitude to the Hon. Minister for Health, Kwabena Mintah Akandoh (MP), for the trust &amp; confidence reposed in us for this honorous assignment.    THANK YOU.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Kwadwo Kwarteng</cp:lastModifiedBy>
  <cp:revision>207</cp:revision>
  <dcterms:created xsi:type="dcterms:W3CDTF">2026-03-28T16:57:12Z</dcterms:created>
  <dcterms:modified xsi:type="dcterms:W3CDTF">2026-05-06T15:11:23Z</dcterms:modified>
</cp:coreProperties>
</file>